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70" r:id="rId6"/>
    <p:sldId id="260" r:id="rId7"/>
    <p:sldId id="271" r:id="rId8"/>
    <p:sldId id="272" r:id="rId9"/>
    <p:sldId id="265" r:id="rId10"/>
    <p:sldId id="290" r:id="rId11"/>
    <p:sldId id="291" r:id="rId12"/>
    <p:sldId id="292" r:id="rId13"/>
    <p:sldId id="304" r:id="rId14"/>
    <p:sldId id="264" r:id="rId1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E11"/>
    <a:srgbClr val="767171"/>
    <a:srgbClr val="BFBFBF"/>
    <a:srgbClr val="8E0000"/>
    <a:srgbClr val="91151E"/>
    <a:srgbClr val="FF3B3B"/>
    <a:srgbClr val="A6A6A6"/>
    <a:srgbClr val="E91D26"/>
    <a:srgbClr val="3B38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5" d="100"/>
          <a:sy n="85" d="100"/>
        </p:scale>
        <p:origin x="581" y="62"/>
      </p:cViewPr>
      <p:guideLst>
        <p:guide orient="horz" pos="1729"/>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19DC3-1CA5-4113-A8A4-ADC5251D3A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36984725-71D0-46FA-B895-E39B45973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1DF103A9-AA54-4C79-AAA2-8C9011DC4967}"/>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EEA0DBAC-BF80-4733-84B3-FD5EF78262C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4826592-FF68-4269-9372-1E525B0D6110}"/>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229699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7C358-9F9F-4DBC-A917-FF7CF3595F4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15A39A6-20E6-4F32-8BB2-4761659599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C501CD4-D810-4E21-98B8-1CF2B96BFAB8}"/>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7880628F-4E99-405D-8525-7A6B6020038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6FEFC39-9839-4F6F-BA35-74A21A0E768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7909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969782C-6B9A-476F-A33E-6EF2B9C2A80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FE73F9D2-ECD1-4FCE-A7C1-273577717C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5991AAF1-FD42-41B2-AC98-1B7FAB4A8569}"/>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BB637A70-C24A-4FA0-9444-1C885E1FB07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CEB8B30-52C8-4060-BBAE-1DDDCA158934}"/>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9749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488CEC-E498-4D1B-8F2D-94933447470F}"/>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0D77EA96-8154-4642-B50E-0540010C07B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6268F11-B0EA-4139-9868-BA0A0FE91446}"/>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F823076C-0CE3-428B-A553-98ECBD87319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92F9EDD-06E0-49C8-8594-D58121CBBB0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08612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21B1C-9E33-4636-BADB-4B447771176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5BD295F-04B5-44A7-9515-D6B10166B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8A7ECB-D20A-4C4A-B09B-65371DC0003E}"/>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92FE05A3-CA38-4108-BA11-8A68024D568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A9C07E5-2767-449A-97EA-ED542B3B71F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064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B49C0-CE52-4A6D-B190-6BABD9FAB176}"/>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BA543E38-1E5F-429E-99BB-104D9F6A75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F2BC9C80-4F62-4AF3-B757-8BD24C3E07C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15925228-3452-44E3-A57F-00D34E301E8E}"/>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6" name="Нижний колонтитул 5">
            <a:extLst>
              <a:ext uri="{FF2B5EF4-FFF2-40B4-BE49-F238E27FC236}">
                <a16:creationId xmlns:a16="http://schemas.microsoft.com/office/drawing/2014/main" id="{7893DD57-A3AA-42D7-BAD5-D45B3453A9D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A074DB4-6396-43C2-923F-29030306FF1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465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CAF84-413C-4B5B-A16D-1CA62FE3D3F6}"/>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2B6CE26D-38B7-4F1F-B820-2D0CE7061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6F95219-5351-4834-8F97-A1EBB6C5538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FBB80E45-3B22-4258-98C3-DF364FE64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026C56B-188D-43B7-B0D3-E5C98B467A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571C08D2-9418-4538-8FC0-DFF941DA6FF4}"/>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8" name="Нижний колонтитул 7">
            <a:extLst>
              <a:ext uri="{FF2B5EF4-FFF2-40B4-BE49-F238E27FC236}">
                <a16:creationId xmlns:a16="http://schemas.microsoft.com/office/drawing/2014/main" id="{E38C3C50-C7D3-4078-B0C7-37131A77235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32F9D761-4459-45A9-8B31-F399CD85AB7F}"/>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26057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F8ED8-BDC4-4F9F-91EB-9AF6B3333363}"/>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067F8747-8F6A-4465-ACDF-348246651DD9}"/>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4" name="Нижний колонтитул 3">
            <a:extLst>
              <a:ext uri="{FF2B5EF4-FFF2-40B4-BE49-F238E27FC236}">
                <a16:creationId xmlns:a16="http://schemas.microsoft.com/office/drawing/2014/main" id="{BF3237C7-17C4-416F-A74B-18F96A7FCAC5}"/>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4F75344C-A01C-45B4-B351-69143F20B325}"/>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44953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BD958A7-0FFB-484E-84C2-DE4425D6213E}"/>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3" name="Нижний колонтитул 2">
            <a:extLst>
              <a:ext uri="{FF2B5EF4-FFF2-40B4-BE49-F238E27FC236}">
                <a16:creationId xmlns:a16="http://schemas.microsoft.com/office/drawing/2014/main" id="{27BF653B-F5E7-4517-9C42-E654C9FC7747}"/>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22E94F0D-0A24-493F-835A-A67D31AC3D49}"/>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5308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3376B-91CC-4832-BDA8-590C8EBC8B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26C5EDD7-6D94-44C1-8EB5-F7FFD5863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FEAAAC19-742E-44C1-8607-F225BBF24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9EE23D-7EC1-4FA0-9DAD-F9EF852A2FA5}"/>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6" name="Нижний колонтитул 5">
            <a:extLst>
              <a:ext uri="{FF2B5EF4-FFF2-40B4-BE49-F238E27FC236}">
                <a16:creationId xmlns:a16="http://schemas.microsoft.com/office/drawing/2014/main" id="{5FE29342-454D-4A80-966A-39148E907D3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A4DDFFE-2688-4E2B-A578-9923AF039362}"/>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0789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8D40C-D23F-4F9D-8A05-ABD246E61F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20A8BD11-5ADD-442F-BE32-BF5C22A80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8CF82A29-5D52-4FCE-AF37-02DA19219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CC1A1E-8F30-42CF-AF97-58BC35C04315}"/>
              </a:ext>
            </a:extLst>
          </p:cNvPr>
          <p:cNvSpPr>
            <a:spLocks noGrp="1"/>
          </p:cNvSpPr>
          <p:nvPr>
            <p:ph type="dt" sz="half" idx="10"/>
          </p:nvPr>
        </p:nvSpPr>
        <p:spPr/>
        <p:txBody>
          <a:bodyPr/>
          <a:lstStyle/>
          <a:p>
            <a:fld id="{E35B1F66-42E4-46CE-BAFD-DC48F819451E}" type="datetimeFigureOut">
              <a:rPr lang="uk-UA" smtClean="0"/>
              <a:t>07.05.2026</a:t>
            </a:fld>
            <a:endParaRPr lang="uk-UA"/>
          </a:p>
        </p:txBody>
      </p:sp>
      <p:sp>
        <p:nvSpPr>
          <p:cNvPr id="6" name="Нижний колонтитул 5">
            <a:extLst>
              <a:ext uri="{FF2B5EF4-FFF2-40B4-BE49-F238E27FC236}">
                <a16:creationId xmlns:a16="http://schemas.microsoft.com/office/drawing/2014/main" id="{5E789B20-ABAD-4BC4-950E-32B86F9AF08E}"/>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0F3E89E-5B52-4C37-BEA4-1FB6D986EFD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65976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C6FF73-D5A1-41EA-B103-FFB0E8DD2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1723A244-78F2-448E-869F-D072731BC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2875BEE-E513-4247-8B61-EE4F95AC2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B1F66-42E4-46CE-BAFD-DC48F819451E}" type="datetimeFigureOut">
              <a:rPr lang="uk-UA" smtClean="0"/>
              <a:t>07.05.2026</a:t>
            </a:fld>
            <a:endParaRPr lang="uk-UA"/>
          </a:p>
        </p:txBody>
      </p:sp>
      <p:sp>
        <p:nvSpPr>
          <p:cNvPr id="5" name="Нижний колонтитул 4">
            <a:extLst>
              <a:ext uri="{FF2B5EF4-FFF2-40B4-BE49-F238E27FC236}">
                <a16:creationId xmlns:a16="http://schemas.microsoft.com/office/drawing/2014/main" id="{206ADD3F-6144-45E8-A99B-4B7669A14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AD614DCE-FA14-4BB3-A5FB-6562C221E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7965-BCCF-415B-B2FF-37B56389E504}" type="slidenum">
              <a:rPr lang="uk-UA" smtClean="0"/>
              <a:t>‹№›</a:t>
            </a:fld>
            <a:endParaRPr lang="uk-UA"/>
          </a:p>
        </p:txBody>
      </p:sp>
    </p:spTree>
    <p:extLst>
      <p:ext uri="{BB962C8B-B14F-4D97-AF65-F5344CB8AC3E}">
        <p14:creationId xmlns:p14="http://schemas.microsoft.com/office/powerpoint/2010/main" val="284717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F88E68-6284-4FD9-A29D-B0933868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Рисунок 8">
            <a:extLst>
              <a:ext uri="{FF2B5EF4-FFF2-40B4-BE49-F238E27FC236}">
                <a16:creationId xmlns:a16="http://schemas.microsoft.com/office/drawing/2014/main" id="{D0DD41F3-A984-42E4-9701-9C3E2AF31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 y="-3810"/>
            <a:ext cx="5382228" cy="4868123"/>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357" y="435717"/>
            <a:ext cx="1939800" cy="644473"/>
          </a:xfrm>
          <a:prstGeom prst="rect">
            <a:avLst/>
          </a:prstGeom>
        </p:spPr>
      </p:pic>
      <p:sp>
        <p:nvSpPr>
          <p:cNvPr id="2" name="TextBox 1">
            <a:extLst>
              <a:ext uri="{FF2B5EF4-FFF2-40B4-BE49-F238E27FC236}">
                <a16:creationId xmlns:a16="http://schemas.microsoft.com/office/drawing/2014/main" id="{4FBBA2AE-805C-580A-E231-BA1CF8B00DEE}"/>
              </a:ext>
            </a:extLst>
          </p:cNvPr>
          <p:cNvSpPr txBox="1"/>
          <p:nvPr/>
        </p:nvSpPr>
        <p:spPr>
          <a:xfrm>
            <a:off x="194388" y="4891660"/>
            <a:ext cx="11803224" cy="1569660"/>
          </a:xfrm>
          <a:prstGeom prst="rect">
            <a:avLst/>
          </a:prstGeom>
          <a:noFill/>
        </p:spPr>
        <p:txBody>
          <a:bodyPr wrap="square" rtlCol="0">
            <a:spAutoFit/>
          </a:bodyPr>
          <a:lstStyle/>
          <a:p>
            <a:pPr algn="ctr"/>
            <a:r>
              <a:rPr lang="uk-UA" sz="4000" b="1" dirty="0"/>
              <a:t>МЕДИЧНЕ СТРАХУВАННЯ</a:t>
            </a:r>
            <a:endParaRPr lang="en-US" sz="4000" b="1" dirty="0"/>
          </a:p>
          <a:p>
            <a:r>
              <a:rPr lang="uk-UA" sz="2800" dirty="0"/>
              <a:t>Клас страхування 2 «Страхування на випадок хвороби (у тому числі медичне страхування)»</a:t>
            </a:r>
          </a:p>
        </p:txBody>
      </p:sp>
    </p:spTree>
    <p:extLst>
      <p:ext uri="{BB962C8B-B14F-4D97-AF65-F5344CB8AC3E}">
        <p14:creationId xmlns:p14="http://schemas.microsoft.com/office/powerpoint/2010/main" val="18142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46884" y="1285860"/>
            <a:ext cx="7881327" cy="4370427"/>
          </a:xfrm>
          <a:prstGeom prst="rect">
            <a:avLst/>
          </a:prstGeom>
          <a:noFill/>
        </p:spPr>
        <p:txBody>
          <a:bodyPr wrap="square" rtlCol="0">
            <a:spAutoFit/>
          </a:bodyPr>
          <a:lstStyle/>
          <a:p>
            <a:pPr algn="just">
              <a:spcBef>
                <a:spcPts val="600"/>
              </a:spcBef>
              <a:spcAft>
                <a:spcPts val="600"/>
              </a:spcAft>
            </a:pPr>
            <a:r>
              <a:rPr lang="uk-UA" sz="2000" b="1" dirty="0">
                <a:solidFill>
                  <a:srgbClr val="FF0000"/>
                </a:solidFill>
                <a:cs typeface="Times New Roman" pitchFamily="18" charset="0"/>
              </a:rPr>
              <a:t>Програми медичного страхування компанії забезпечують</a:t>
            </a:r>
            <a:r>
              <a:rPr lang="uk-UA" b="1" dirty="0">
                <a:solidFill>
                  <a:srgbClr val="FF0000"/>
                </a:solidFill>
                <a:cs typeface="Times New Roman" pitchFamily="18" charset="0"/>
              </a:rPr>
              <a:t>:</a:t>
            </a:r>
          </a:p>
          <a:p>
            <a:pPr algn="just">
              <a:spcBef>
                <a:spcPts val="600"/>
              </a:spcBef>
              <a:spcAft>
                <a:spcPts val="600"/>
              </a:spcAft>
              <a:buFont typeface="Arial" pitchFamily="34" charset="0"/>
              <a:buChar char="•"/>
            </a:pPr>
            <a:r>
              <a:rPr lang="uk-UA" b="1" dirty="0">
                <a:solidFill>
                  <a:srgbClr val="4D4F53"/>
                </a:solidFill>
                <a:cs typeface="Times New Roman" pitchFamily="18" charset="0"/>
              </a:rPr>
              <a:t>  широкий вибір медичних установ, які охоплюють практично всю територію України, включаючи спеціалізовані, багатопрофільні, приватні, відомчі ЛПЗ;</a:t>
            </a:r>
          </a:p>
          <a:p>
            <a:pPr algn="just">
              <a:spcBef>
                <a:spcPts val="600"/>
              </a:spcBef>
              <a:spcAft>
                <a:spcPts val="600"/>
              </a:spcAft>
              <a:buFont typeface="Arial" pitchFamily="34" charset="0"/>
              <a:buChar char="•"/>
            </a:pPr>
            <a:r>
              <a:rPr lang="uk-UA" b="1" dirty="0">
                <a:solidFill>
                  <a:srgbClr val="4D4F53"/>
                </a:solidFill>
                <a:cs typeface="Times New Roman" pitchFamily="18" charset="0"/>
              </a:rPr>
              <a:t>  швидкий доступ застрахованої особи до визначених лікувальних установ;</a:t>
            </a:r>
          </a:p>
          <a:p>
            <a:pPr algn="just">
              <a:spcBef>
                <a:spcPts val="600"/>
              </a:spcBef>
              <a:spcAft>
                <a:spcPts val="600"/>
              </a:spcAft>
              <a:buFont typeface="Arial" pitchFamily="34" charset="0"/>
              <a:buChar char="•"/>
            </a:pPr>
            <a:r>
              <a:rPr lang="uk-UA" b="1" dirty="0">
                <a:solidFill>
                  <a:srgbClr val="4D4F53"/>
                </a:solidFill>
                <a:cs typeface="Times New Roman" pitchFamily="18" charset="0"/>
              </a:rPr>
              <a:t>  широкий спектр оплачуваних послуг за програмою страхування, в тому числі сучасні діагностичні та лікувальні методи;</a:t>
            </a:r>
          </a:p>
          <a:p>
            <a:pPr algn="just">
              <a:spcBef>
                <a:spcPts val="600"/>
              </a:spcBef>
              <a:spcAft>
                <a:spcPts val="600"/>
              </a:spcAft>
              <a:buFont typeface="Arial" pitchFamily="34" charset="0"/>
              <a:buChar char="•"/>
            </a:pPr>
            <a:r>
              <a:rPr lang="uk-UA" b="1" dirty="0">
                <a:solidFill>
                  <a:srgbClr val="4D4F53"/>
                </a:solidFill>
                <a:cs typeface="Times New Roman" pitchFamily="18" charset="0"/>
              </a:rPr>
              <a:t>  консультації у провідних спеціалізованих медичних закладах;</a:t>
            </a:r>
          </a:p>
          <a:p>
            <a:pPr algn="just">
              <a:spcBef>
                <a:spcPts val="600"/>
              </a:spcBef>
              <a:spcAft>
                <a:spcPts val="600"/>
              </a:spcAft>
              <a:buFont typeface="Arial" pitchFamily="34" charset="0"/>
              <a:buChar char="•"/>
            </a:pPr>
            <a:r>
              <a:rPr lang="uk-UA" b="1" dirty="0">
                <a:solidFill>
                  <a:srgbClr val="4D4F53"/>
                </a:solidFill>
                <a:cs typeface="Times New Roman" pitchFamily="18" charset="0"/>
              </a:rPr>
              <a:t>  компенсацію витрат на оплату отриманих медичних послуг за попереднього погодження  із лікарем – координатором медичного асистансу;</a:t>
            </a:r>
          </a:p>
          <a:p>
            <a:pPr algn="just">
              <a:spcBef>
                <a:spcPts val="600"/>
              </a:spcBef>
              <a:spcAft>
                <a:spcPts val="600"/>
              </a:spcAft>
              <a:buFont typeface="Arial" pitchFamily="34" charset="0"/>
              <a:buChar char="•"/>
            </a:pPr>
            <a:r>
              <a:rPr lang="uk-UA" b="1" dirty="0">
                <a:solidFill>
                  <a:srgbClr val="4D4F53"/>
                </a:solidFill>
                <a:cs typeface="Times New Roman" pitchFamily="18" charset="0"/>
              </a:rPr>
              <a:t>  цілодобову підтримку застрахованих осіб.</a:t>
            </a:r>
            <a:endParaRPr lang="ru-RU" dirty="0"/>
          </a:p>
        </p:txBody>
      </p:sp>
      <p:pic>
        <p:nvPicPr>
          <p:cNvPr id="2050" name="Picture 2"/>
          <p:cNvPicPr>
            <a:picLocks noChangeAspect="1" noChangeArrowheads="1"/>
          </p:cNvPicPr>
          <p:nvPr/>
        </p:nvPicPr>
        <p:blipFill>
          <a:blip r:embed="rId2"/>
          <a:srcRect/>
          <a:stretch>
            <a:fillRect/>
          </a:stretch>
        </p:blipFill>
        <p:spPr bwMode="auto">
          <a:xfrm>
            <a:off x="8524892" y="1285860"/>
            <a:ext cx="2177928" cy="207170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810645" y="4071942"/>
            <a:ext cx="2085975" cy="1619250"/>
          </a:xfrm>
          <a:prstGeom prst="rect">
            <a:avLst/>
          </a:prstGeom>
          <a:noFill/>
          <a:ln w="9525">
            <a:noFill/>
            <a:miter lim="800000"/>
            <a:headEnd/>
            <a:tailEnd/>
          </a:ln>
          <a:effectLst/>
        </p:spPr>
      </p:pic>
      <p:sp>
        <p:nvSpPr>
          <p:cNvPr id="2" name="Прямоугольник 1">
            <a:extLst>
              <a:ext uri="{FF2B5EF4-FFF2-40B4-BE49-F238E27FC236}">
                <a16:creationId xmlns:a16="http://schemas.microsoft.com/office/drawing/2014/main" id="{FDC2A4CC-B12D-B630-3479-B58357F279C6}"/>
              </a:ext>
            </a:extLst>
          </p:cNvPr>
          <p:cNvSpPr/>
          <p:nvPr/>
        </p:nvSpPr>
        <p:spPr>
          <a:xfrm rot="5400000">
            <a:off x="5505306" y="-5519886"/>
            <a:ext cx="1181388"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3" name="Рисунок 2">
            <a:extLst>
              <a:ext uri="{FF2B5EF4-FFF2-40B4-BE49-F238E27FC236}">
                <a16:creationId xmlns:a16="http://schemas.microsoft.com/office/drawing/2014/main" id="{C96D7C91-0931-F03E-1FC1-65200ECF7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4" name="TextBox 3">
            <a:extLst>
              <a:ext uri="{FF2B5EF4-FFF2-40B4-BE49-F238E27FC236}">
                <a16:creationId xmlns:a16="http://schemas.microsoft.com/office/drawing/2014/main" id="{10F6A242-0E09-70AF-1097-6245F6E25CFA}"/>
              </a:ext>
            </a:extLst>
          </p:cNvPr>
          <p:cNvSpPr txBox="1"/>
          <p:nvPr/>
        </p:nvSpPr>
        <p:spPr>
          <a:xfrm>
            <a:off x="3319136" y="412790"/>
            <a:ext cx="6372808" cy="523220"/>
          </a:xfrm>
          <a:prstGeom prst="rect">
            <a:avLst/>
          </a:prstGeom>
          <a:noFill/>
        </p:spPr>
        <p:txBody>
          <a:bodyPr wrap="square" rtlCol="0">
            <a:spAutoFit/>
          </a:bodyPr>
          <a:lstStyle/>
          <a:p>
            <a:r>
              <a:rPr lang="uk-UA" sz="2800" b="1" dirty="0"/>
              <a:t>ПРОГРАМИ МЕДИЧНОГО СТРАХУВАННЯ</a:t>
            </a:r>
            <a:endParaRPr lang="ru-UA" sz="2800" b="1" dirty="0"/>
          </a:p>
        </p:txBody>
      </p:sp>
      <p:sp>
        <p:nvSpPr>
          <p:cNvPr id="6" name="TextBox 5">
            <a:extLst>
              <a:ext uri="{FF2B5EF4-FFF2-40B4-BE49-F238E27FC236}">
                <a16:creationId xmlns:a16="http://schemas.microsoft.com/office/drawing/2014/main" id="{27223D69-BF47-3233-408F-A991D6EB09CF}"/>
              </a:ext>
            </a:extLst>
          </p:cNvPr>
          <p:cNvSpPr txBox="1"/>
          <p:nvPr/>
        </p:nvSpPr>
        <p:spPr>
          <a:xfrm>
            <a:off x="366201" y="5775338"/>
            <a:ext cx="10152691" cy="369332"/>
          </a:xfrm>
          <a:prstGeom prst="rect">
            <a:avLst/>
          </a:prstGeom>
          <a:noFill/>
        </p:spPr>
        <p:txBody>
          <a:bodyPr wrap="square">
            <a:spAutoFit/>
          </a:bodyPr>
          <a:lstStyle/>
          <a:p>
            <a:r>
              <a:rPr lang="uk-UA" b="1" dirty="0">
                <a:solidFill>
                  <a:srgbClr val="FF0000"/>
                </a:solidFill>
                <a:cs typeface="Times New Roman" pitchFamily="18" charset="0"/>
              </a:rPr>
              <a:t>Цільова аудиторія програм медичного страхування – юридичні особи з колективом від 10 чоловік.</a:t>
            </a:r>
            <a:endParaRPr lang="ru-RU" b="1" dirty="0">
              <a:solidFill>
                <a:srgbClr val="FF0000"/>
              </a:solidFill>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99190" y="1357298"/>
            <a:ext cx="5748473" cy="4893647"/>
          </a:xfrm>
          <a:prstGeom prst="rect">
            <a:avLst/>
          </a:prstGeom>
          <a:noFill/>
        </p:spPr>
        <p:txBody>
          <a:bodyPr wrap="square" rtlCol="0">
            <a:spAutoFit/>
          </a:bodyPr>
          <a:lstStyle/>
          <a:p>
            <a:pPr>
              <a:spcBef>
                <a:spcPts val="600"/>
              </a:spcBef>
            </a:pPr>
            <a:r>
              <a:rPr lang="uk-UA" b="1" dirty="0">
                <a:solidFill>
                  <a:srgbClr val="4D4F53"/>
                </a:solidFill>
                <a:cs typeface="Times New Roman" pitchFamily="18" charset="0"/>
              </a:rPr>
              <a:t>Складові програм медичного страхування:</a:t>
            </a:r>
          </a:p>
          <a:p>
            <a:pPr>
              <a:spcBef>
                <a:spcPts val="600"/>
              </a:spcBef>
            </a:pPr>
            <a:endParaRPr lang="uk-UA" sz="1000" b="1" u="sng" dirty="0">
              <a:solidFill>
                <a:srgbClr val="4D4F53"/>
              </a:solidFill>
              <a:cs typeface="Times New Roman" pitchFamily="18" charset="0"/>
            </a:endParaRPr>
          </a:p>
          <a:p>
            <a:pPr>
              <a:spcBef>
                <a:spcPts val="600"/>
              </a:spcBef>
            </a:pPr>
            <a:r>
              <a:rPr lang="uk-UA" b="1" u="sng" dirty="0">
                <a:solidFill>
                  <a:srgbClr val="4D4F53"/>
                </a:solidFill>
                <a:cs typeface="Times New Roman" pitchFamily="18" charset="0"/>
              </a:rPr>
              <a:t>Основне покриття</a:t>
            </a:r>
          </a:p>
          <a:p>
            <a:pPr>
              <a:spcBef>
                <a:spcPts val="600"/>
              </a:spcBef>
              <a:buFont typeface="Arial" pitchFamily="34" charset="0"/>
              <a:buChar char="•"/>
            </a:pPr>
            <a:r>
              <a:rPr lang="uk-UA" b="1" dirty="0">
                <a:solidFill>
                  <a:srgbClr val="4D4F53"/>
                </a:solidFill>
                <a:cs typeface="Times New Roman" pitchFamily="18" charset="0"/>
              </a:rPr>
              <a:t>  амбулаторно-поліклінічна допомога</a:t>
            </a:r>
          </a:p>
          <a:p>
            <a:pPr>
              <a:spcBef>
                <a:spcPts val="600"/>
              </a:spcBef>
              <a:buFont typeface="Arial" pitchFamily="34" charset="0"/>
              <a:buChar char="•"/>
            </a:pPr>
            <a:r>
              <a:rPr lang="uk-UA" b="1" dirty="0">
                <a:solidFill>
                  <a:srgbClr val="4D4F53"/>
                </a:solidFill>
                <a:cs typeface="Times New Roman" pitchFamily="18" charset="0"/>
              </a:rPr>
              <a:t>  стаціонарна допомога</a:t>
            </a:r>
          </a:p>
          <a:p>
            <a:pPr>
              <a:spcBef>
                <a:spcPts val="600"/>
              </a:spcBef>
              <a:buFont typeface="Arial" pitchFamily="34" charset="0"/>
              <a:buChar char="•"/>
            </a:pPr>
            <a:r>
              <a:rPr lang="uk-UA" b="1" dirty="0">
                <a:solidFill>
                  <a:srgbClr val="4D4F53"/>
                </a:solidFill>
                <a:cs typeface="Times New Roman" pitchFamily="18" charset="0"/>
              </a:rPr>
              <a:t>  невідкладна допомога</a:t>
            </a:r>
          </a:p>
          <a:p>
            <a:pPr>
              <a:spcBef>
                <a:spcPts val="600"/>
              </a:spcBef>
              <a:buFont typeface="Arial" pitchFamily="34" charset="0"/>
              <a:buChar char="•"/>
            </a:pPr>
            <a:r>
              <a:rPr lang="uk-UA" b="1" dirty="0">
                <a:solidFill>
                  <a:srgbClr val="4D4F53"/>
                </a:solidFill>
                <a:cs typeface="Times New Roman" pitchFamily="18" charset="0"/>
              </a:rPr>
              <a:t>  забезпечення медикаментами</a:t>
            </a:r>
          </a:p>
          <a:p>
            <a:endParaRPr lang="uk-UA" b="1" u="sng" dirty="0">
              <a:solidFill>
                <a:srgbClr val="4D4F53"/>
              </a:solidFill>
              <a:cs typeface="Times New Roman" pitchFamily="18" charset="0"/>
            </a:endParaRPr>
          </a:p>
          <a:p>
            <a:pPr>
              <a:spcBef>
                <a:spcPts val="600"/>
              </a:spcBef>
            </a:pPr>
            <a:r>
              <a:rPr lang="uk-UA" b="1" u="sng" dirty="0">
                <a:solidFill>
                  <a:srgbClr val="4D4F53"/>
                </a:solidFill>
                <a:cs typeface="Times New Roman" pitchFamily="18" charset="0"/>
              </a:rPr>
              <a:t>Додаткове покриття </a:t>
            </a:r>
          </a:p>
          <a:p>
            <a:pPr>
              <a:spcBef>
                <a:spcPts val="600"/>
              </a:spcBef>
              <a:buFont typeface="Arial" pitchFamily="34" charset="0"/>
              <a:buChar char="•"/>
            </a:pPr>
            <a:r>
              <a:rPr lang="uk-UA" b="1" dirty="0">
                <a:solidFill>
                  <a:srgbClr val="4D4F53"/>
                </a:solidFill>
                <a:cs typeface="Times New Roman" pitchFamily="18" charset="0"/>
              </a:rPr>
              <a:t>  стоматологічна допомога</a:t>
            </a:r>
          </a:p>
          <a:p>
            <a:pPr>
              <a:spcBef>
                <a:spcPts val="600"/>
              </a:spcBef>
              <a:buFont typeface="Arial" pitchFamily="34" charset="0"/>
              <a:buChar char="•"/>
            </a:pPr>
            <a:r>
              <a:rPr lang="uk-UA" b="1" dirty="0">
                <a:solidFill>
                  <a:srgbClr val="4D4F53"/>
                </a:solidFill>
                <a:cs typeface="Times New Roman" pitchFamily="18" charset="0"/>
              </a:rPr>
              <a:t>  профілактичний огляд</a:t>
            </a:r>
          </a:p>
          <a:p>
            <a:pPr>
              <a:spcBef>
                <a:spcPts val="600"/>
              </a:spcBef>
              <a:buFont typeface="Arial" pitchFamily="34" charset="0"/>
              <a:buChar char="•"/>
            </a:pPr>
            <a:r>
              <a:rPr lang="uk-UA" b="1" dirty="0">
                <a:solidFill>
                  <a:srgbClr val="4D4F53"/>
                </a:solidFill>
                <a:cs typeface="Times New Roman" pitchFamily="18" charset="0"/>
              </a:rPr>
              <a:t>  вакцинація</a:t>
            </a:r>
          </a:p>
          <a:p>
            <a:pPr>
              <a:spcBef>
                <a:spcPts val="600"/>
              </a:spcBef>
              <a:buFont typeface="Arial" pitchFamily="34" charset="0"/>
              <a:buChar char="•"/>
            </a:pPr>
            <a:r>
              <a:rPr lang="uk-UA" b="1" dirty="0">
                <a:solidFill>
                  <a:srgbClr val="4D4F53"/>
                </a:solidFill>
                <a:cs typeface="Times New Roman" pitchFamily="18" charset="0"/>
              </a:rPr>
              <a:t>  лікування критичних захворювань</a:t>
            </a:r>
          </a:p>
          <a:p>
            <a:pPr>
              <a:spcBef>
                <a:spcPts val="600"/>
              </a:spcBef>
              <a:buFont typeface="Arial" pitchFamily="34" charset="0"/>
              <a:buChar char="•"/>
            </a:pPr>
            <a:r>
              <a:rPr lang="uk-UA" b="1" dirty="0">
                <a:solidFill>
                  <a:srgbClr val="4D4F53"/>
                </a:solidFill>
                <a:cs typeface="Times New Roman" pitchFamily="18" charset="0"/>
              </a:rPr>
              <a:t>  офісна аптечка та інші послуги</a:t>
            </a:r>
          </a:p>
        </p:txBody>
      </p:sp>
      <p:pic>
        <p:nvPicPr>
          <p:cNvPr id="14" name="Picture 2" descr="C:\Users\v.vasylega\Desktop\Без названия.jpg"/>
          <p:cNvPicPr>
            <a:picLocks noChangeAspect="1" noChangeArrowheads="1"/>
          </p:cNvPicPr>
          <p:nvPr/>
        </p:nvPicPr>
        <p:blipFill>
          <a:blip r:embed="rId2"/>
          <a:srcRect/>
          <a:stretch>
            <a:fillRect/>
          </a:stretch>
        </p:blipFill>
        <p:spPr bwMode="auto">
          <a:xfrm>
            <a:off x="7024695" y="1357298"/>
            <a:ext cx="2765829" cy="2071702"/>
          </a:xfrm>
          <a:prstGeom prst="rect">
            <a:avLst/>
          </a:prstGeom>
          <a:noFill/>
        </p:spPr>
      </p:pic>
      <p:pic>
        <p:nvPicPr>
          <p:cNvPr id="2050" name="Picture 2" descr="C:\Users\v.vasylega\Desktop\images (1).jpg"/>
          <p:cNvPicPr>
            <a:picLocks noChangeAspect="1" noChangeArrowheads="1"/>
          </p:cNvPicPr>
          <p:nvPr/>
        </p:nvPicPr>
        <p:blipFill>
          <a:blip r:embed="rId3"/>
          <a:srcRect/>
          <a:stretch>
            <a:fillRect/>
          </a:stretch>
        </p:blipFill>
        <p:spPr bwMode="auto">
          <a:xfrm>
            <a:off x="7443701" y="3911226"/>
            <a:ext cx="2476500" cy="1847850"/>
          </a:xfrm>
          <a:prstGeom prst="rect">
            <a:avLst/>
          </a:prstGeom>
          <a:noFill/>
        </p:spPr>
      </p:pic>
      <p:sp>
        <p:nvSpPr>
          <p:cNvPr id="2" name="Прямоугольник 1">
            <a:extLst>
              <a:ext uri="{FF2B5EF4-FFF2-40B4-BE49-F238E27FC236}">
                <a16:creationId xmlns:a16="http://schemas.microsoft.com/office/drawing/2014/main" id="{17C248DB-68A5-CAA5-4ED6-48B2D8DDE830}"/>
              </a:ext>
            </a:extLst>
          </p:cNvPr>
          <p:cNvSpPr/>
          <p:nvPr/>
        </p:nvSpPr>
        <p:spPr>
          <a:xfrm rot="5400000">
            <a:off x="5548168" y="-5562748"/>
            <a:ext cx="1095664"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3" name="Рисунок 2">
            <a:extLst>
              <a:ext uri="{FF2B5EF4-FFF2-40B4-BE49-F238E27FC236}">
                <a16:creationId xmlns:a16="http://schemas.microsoft.com/office/drawing/2014/main" id="{FA3B0420-456B-95BC-6BA6-661B75CA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9" y="347742"/>
            <a:ext cx="1650794" cy="558730"/>
          </a:xfrm>
          <a:prstGeom prst="rect">
            <a:avLst/>
          </a:prstGeom>
        </p:spPr>
      </p:pic>
      <p:sp>
        <p:nvSpPr>
          <p:cNvPr id="4" name="TextBox 3">
            <a:extLst>
              <a:ext uri="{FF2B5EF4-FFF2-40B4-BE49-F238E27FC236}">
                <a16:creationId xmlns:a16="http://schemas.microsoft.com/office/drawing/2014/main" id="{B41BFA14-B6EE-55BF-E57B-AAFAC23F9E2D}"/>
              </a:ext>
            </a:extLst>
          </p:cNvPr>
          <p:cNvSpPr txBox="1"/>
          <p:nvPr/>
        </p:nvSpPr>
        <p:spPr>
          <a:xfrm>
            <a:off x="2693853" y="302419"/>
            <a:ext cx="8807865" cy="523220"/>
          </a:xfrm>
          <a:prstGeom prst="rect">
            <a:avLst/>
          </a:prstGeom>
          <a:noFill/>
        </p:spPr>
        <p:txBody>
          <a:bodyPr wrap="square" rtlCol="0">
            <a:spAutoFit/>
          </a:bodyPr>
          <a:lstStyle/>
          <a:p>
            <a:r>
              <a:rPr lang="uk-UA" sz="2800" b="1" dirty="0"/>
              <a:t>СКЛАДОВІ ПРОГРАМИ МЕДИЧНОГО СТРАХУВАННЯ</a:t>
            </a:r>
            <a:endParaRPr lang="ru-UA" sz="2800" b="1" dirty="0"/>
          </a:p>
        </p:txBody>
      </p:sp>
      <p:pic>
        <p:nvPicPr>
          <p:cNvPr id="5" name="Рисунок 4">
            <a:extLst>
              <a:ext uri="{FF2B5EF4-FFF2-40B4-BE49-F238E27FC236}">
                <a16:creationId xmlns:a16="http://schemas.microsoft.com/office/drawing/2014/main" id="{BBC73121-547C-8A69-B5B1-543CFB397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v.vasylega\Desktop\images (2).jpg"/>
          <p:cNvPicPr>
            <a:picLocks noChangeAspect="1" noChangeArrowheads="1"/>
          </p:cNvPicPr>
          <p:nvPr/>
        </p:nvPicPr>
        <p:blipFill>
          <a:blip r:embed="rId2"/>
          <a:srcRect/>
          <a:stretch>
            <a:fillRect/>
          </a:stretch>
        </p:blipFill>
        <p:spPr bwMode="auto">
          <a:xfrm>
            <a:off x="916681" y="1777683"/>
            <a:ext cx="2466975" cy="1847850"/>
          </a:xfrm>
          <a:prstGeom prst="rect">
            <a:avLst/>
          </a:prstGeom>
          <a:noFill/>
        </p:spPr>
      </p:pic>
      <p:pic>
        <p:nvPicPr>
          <p:cNvPr id="3077" name="Picture 5" descr="C:\Users\v.vasylega\Desktop\Без названия (2).jpg"/>
          <p:cNvPicPr>
            <a:picLocks noChangeAspect="1" noChangeArrowheads="1"/>
          </p:cNvPicPr>
          <p:nvPr/>
        </p:nvPicPr>
        <p:blipFill>
          <a:blip r:embed="rId3"/>
          <a:srcRect/>
          <a:stretch>
            <a:fillRect/>
          </a:stretch>
        </p:blipFill>
        <p:spPr bwMode="auto">
          <a:xfrm>
            <a:off x="8489173" y="1764539"/>
            <a:ext cx="1928826" cy="1655225"/>
          </a:xfrm>
          <a:prstGeom prst="rect">
            <a:avLst/>
          </a:prstGeom>
          <a:noFill/>
        </p:spPr>
      </p:pic>
      <p:sp>
        <p:nvSpPr>
          <p:cNvPr id="29" name="TextBox 28"/>
          <p:cNvSpPr txBox="1"/>
          <p:nvPr/>
        </p:nvSpPr>
        <p:spPr>
          <a:xfrm>
            <a:off x="1146623" y="3667434"/>
            <a:ext cx="2857520" cy="1754326"/>
          </a:xfrm>
          <a:prstGeom prst="rect">
            <a:avLst/>
          </a:prstGeom>
          <a:noFill/>
        </p:spPr>
        <p:txBody>
          <a:bodyPr wrap="square" rtlCol="0">
            <a:spAutoFit/>
          </a:bodyPr>
          <a:lstStyle/>
          <a:p>
            <a:pPr lvl="0"/>
            <a:r>
              <a:rPr lang="uk-UA" b="1" dirty="0">
                <a:solidFill>
                  <a:srgbClr val="4D4F53"/>
                </a:solidFill>
                <a:cs typeface="Times New Roman" pitchFamily="18" charset="0"/>
              </a:rPr>
              <a:t>При настанні події, яка за  своїми ознаками може бути визнана страховим випадком, Застрахована особа звертається в асистанс.</a:t>
            </a:r>
            <a:endParaRPr lang="ru-RU" b="1" dirty="0">
              <a:solidFill>
                <a:srgbClr val="4D4F53"/>
              </a:solidFill>
              <a:cs typeface="Times New Roman" pitchFamily="18" charset="0"/>
            </a:endParaRPr>
          </a:p>
        </p:txBody>
      </p:sp>
      <p:pic>
        <p:nvPicPr>
          <p:cNvPr id="4098" name="Picture 2" descr="C:\Users\v.vasylega\Desktop\images (3).jpg"/>
          <p:cNvPicPr>
            <a:picLocks noChangeAspect="1" noChangeArrowheads="1"/>
          </p:cNvPicPr>
          <p:nvPr/>
        </p:nvPicPr>
        <p:blipFill>
          <a:blip r:embed="rId4"/>
          <a:srcRect/>
          <a:stretch>
            <a:fillRect/>
          </a:stretch>
        </p:blipFill>
        <p:spPr bwMode="auto">
          <a:xfrm>
            <a:off x="4738678" y="1777683"/>
            <a:ext cx="2214578" cy="1473701"/>
          </a:xfrm>
          <a:prstGeom prst="rect">
            <a:avLst/>
          </a:prstGeom>
          <a:noFill/>
        </p:spPr>
      </p:pic>
      <p:sp>
        <p:nvSpPr>
          <p:cNvPr id="14" name="TextBox 13"/>
          <p:cNvSpPr txBox="1"/>
          <p:nvPr/>
        </p:nvSpPr>
        <p:spPr>
          <a:xfrm>
            <a:off x="4468490" y="3618431"/>
            <a:ext cx="2928958" cy="369332"/>
          </a:xfrm>
          <a:prstGeom prst="rect">
            <a:avLst/>
          </a:prstGeom>
          <a:noFill/>
        </p:spPr>
        <p:txBody>
          <a:bodyPr wrap="square" rtlCol="0">
            <a:spAutoFit/>
          </a:bodyPr>
          <a:lstStyle/>
          <a:p>
            <a:pPr algn="ctr"/>
            <a:r>
              <a:rPr lang="uk-UA" b="1" dirty="0">
                <a:solidFill>
                  <a:srgbClr val="C00000"/>
                </a:solidFill>
                <a:effectLst>
                  <a:outerShdw blurRad="50800" dist="50800" dir="5400000" algn="ctr" rotWithShape="0">
                    <a:srgbClr val="DF8300">
                      <a:alpha val="91000"/>
                    </a:srgbClr>
                  </a:outerShdw>
                </a:effectLst>
              </a:rPr>
              <a:t>МЕДИЧНИЙ АСИСТАНС </a:t>
            </a:r>
          </a:p>
        </p:txBody>
      </p:sp>
      <p:sp>
        <p:nvSpPr>
          <p:cNvPr id="16" name="TextBox 15"/>
          <p:cNvSpPr txBox="1"/>
          <p:nvPr/>
        </p:nvSpPr>
        <p:spPr>
          <a:xfrm>
            <a:off x="8239140" y="3618431"/>
            <a:ext cx="2428892" cy="369332"/>
          </a:xfrm>
          <a:prstGeom prst="rect">
            <a:avLst/>
          </a:prstGeom>
          <a:noFill/>
        </p:spPr>
        <p:txBody>
          <a:bodyPr wrap="square" rtlCol="0">
            <a:spAutoFit/>
          </a:bodyPr>
          <a:lstStyle/>
          <a:p>
            <a:r>
              <a:rPr lang="uk-UA" b="1" dirty="0">
                <a:solidFill>
                  <a:srgbClr val="C00000"/>
                </a:solidFill>
                <a:effectLst>
                  <a:outerShdw blurRad="50800" dist="50800" dir="5400000" algn="ctr" rotWithShape="0">
                    <a:srgbClr val="DF8300">
                      <a:alpha val="91000"/>
                    </a:srgbClr>
                  </a:outerShdw>
                </a:effectLst>
              </a:rPr>
              <a:t>МЕДИЧНИЙ ЗАКЛАД</a:t>
            </a:r>
          </a:p>
        </p:txBody>
      </p:sp>
      <p:sp>
        <p:nvSpPr>
          <p:cNvPr id="17" name="Стрелка вправо 16"/>
          <p:cNvSpPr/>
          <p:nvPr/>
        </p:nvSpPr>
        <p:spPr>
          <a:xfrm>
            <a:off x="3539796" y="2615670"/>
            <a:ext cx="928694" cy="2857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Стрелка вправо 17"/>
          <p:cNvSpPr/>
          <p:nvPr/>
        </p:nvSpPr>
        <p:spPr>
          <a:xfrm>
            <a:off x="7208042" y="2498846"/>
            <a:ext cx="928694" cy="2857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4738678" y="4073403"/>
            <a:ext cx="2857520" cy="1200329"/>
          </a:xfrm>
          <a:prstGeom prst="rect">
            <a:avLst/>
          </a:prstGeom>
          <a:noFill/>
        </p:spPr>
        <p:txBody>
          <a:bodyPr wrap="square" rtlCol="0">
            <a:spAutoFit/>
          </a:bodyPr>
          <a:lstStyle/>
          <a:p>
            <a:r>
              <a:rPr lang="uk-UA" b="1" dirty="0">
                <a:solidFill>
                  <a:srgbClr val="4D4F53"/>
                </a:solidFill>
                <a:cs typeface="Times New Roman" pitchFamily="18" charset="0"/>
              </a:rPr>
              <a:t>Лікар-координатор  асистансу організовує необхідну допомогу в медичному закладі.</a:t>
            </a:r>
          </a:p>
        </p:txBody>
      </p:sp>
      <p:sp>
        <p:nvSpPr>
          <p:cNvPr id="21" name="TextBox 20"/>
          <p:cNvSpPr txBox="1"/>
          <p:nvPr/>
        </p:nvSpPr>
        <p:spPr>
          <a:xfrm>
            <a:off x="8310578" y="4211902"/>
            <a:ext cx="2286016" cy="923330"/>
          </a:xfrm>
          <a:prstGeom prst="rect">
            <a:avLst/>
          </a:prstGeom>
          <a:noFill/>
        </p:spPr>
        <p:txBody>
          <a:bodyPr wrap="square" rtlCol="0">
            <a:spAutoFit/>
          </a:bodyPr>
          <a:lstStyle/>
          <a:p>
            <a:r>
              <a:rPr lang="uk-UA" b="1" dirty="0">
                <a:solidFill>
                  <a:srgbClr val="4D4F53"/>
                </a:solidFill>
                <a:cs typeface="Times New Roman" pitchFamily="18" charset="0"/>
              </a:rPr>
              <a:t>Застрахована особа отримує медичні послуги.</a:t>
            </a:r>
            <a:endParaRPr lang="ru-RU" dirty="0"/>
          </a:p>
        </p:txBody>
      </p:sp>
      <p:sp>
        <p:nvSpPr>
          <p:cNvPr id="2" name="Прямоугольник 1">
            <a:extLst>
              <a:ext uri="{FF2B5EF4-FFF2-40B4-BE49-F238E27FC236}">
                <a16:creationId xmlns:a16="http://schemas.microsoft.com/office/drawing/2014/main" id="{46266844-43D5-442F-CCD5-7AA55385E465}"/>
              </a:ext>
            </a:extLst>
          </p:cNvPr>
          <p:cNvSpPr/>
          <p:nvPr/>
        </p:nvSpPr>
        <p:spPr>
          <a:xfrm rot="5400000">
            <a:off x="5427409" y="-5441991"/>
            <a:ext cx="1337180"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3" name="Рисунок 2">
            <a:extLst>
              <a:ext uri="{FF2B5EF4-FFF2-40B4-BE49-F238E27FC236}">
                <a16:creationId xmlns:a16="http://schemas.microsoft.com/office/drawing/2014/main" id="{FC8DF232-1B46-639C-D078-6D746EE09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264" y="306878"/>
            <a:ext cx="1650794" cy="558730"/>
          </a:xfrm>
          <a:prstGeom prst="rect">
            <a:avLst/>
          </a:prstGeom>
        </p:spPr>
      </p:pic>
      <p:sp>
        <p:nvSpPr>
          <p:cNvPr id="4" name="TextBox 3">
            <a:extLst>
              <a:ext uri="{FF2B5EF4-FFF2-40B4-BE49-F238E27FC236}">
                <a16:creationId xmlns:a16="http://schemas.microsoft.com/office/drawing/2014/main" id="{14072E02-0224-6A4E-BB1E-05DF7E083DE3}"/>
              </a:ext>
            </a:extLst>
          </p:cNvPr>
          <p:cNvSpPr txBox="1"/>
          <p:nvPr/>
        </p:nvSpPr>
        <p:spPr>
          <a:xfrm>
            <a:off x="3360857" y="359759"/>
            <a:ext cx="5756037" cy="738664"/>
          </a:xfrm>
          <a:prstGeom prst="rect">
            <a:avLst/>
          </a:prstGeom>
          <a:noFill/>
        </p:spPr>
        <p:txBody>
          <a:bodyPr wrap="square" rtlCol="0">
            <a:spAutoFit/>
          </a:bodyPr>
          <a:lstStyle/>
          <a:p>
            <a:r>
              <a:rPr lang="uk-UA" sz="2400" b="1" kern="0" dirty="0">
                <a:cs typeface="Times New Roman" pitchFamily="18" charset="0"/>
              </a:rPr>
              <a:t>ПОРЯДОК НАДАННЯ МЕДИЧНИХ ПОСЛУГ </a:t>
            </a:r>
            <a:endParaRPr lang="ru-RU" sz="2400" b="1" kern="0" dirty="0">
              <a:cs typeface="Times New Roman" pitchFamily="18" charset="0"/>
            </a:endParaRPr>
          </a:p>
          <a:p>
            <a:endParaRPr lang="ru-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03385" y="1537453"/>
            <a:ext cx="7875808" cy="2585323"/>
          </a:xfrm>
          <a:prstGeom prst="rect">
            <a:avLst/>
          </a:prstGeom>
          <a:noFill/>
        </p:spPr>
        <p:txBody>
          <a:bodyPr wrap="square" rtlCol="0">
            <a:spAutoFit/>
          </a:bodyPr>
          <a:lstStyle/>
          <a:p>
            <a:pPr algn="just"/>
            <a:r>
              <a:rPr lang="uk-UA" b="1" dirty="0">
                <a:solidFill>
                  <a:srgbClr val="4D4F53"/>
                </a:solidFill>
                <a:cs typeface="Times New Roman" pitchFamily="18" charset="0"/>
              </a:rPr>
              <a:t>Медичний супровід договорів страхування забезпечує ВЛАСНИЙ  МЕДИЧНИЙ АСИСТАНС СТРАХОВОЇ КОМПАНІЇ «ББС ІНШУРАНС», в якому працюють високопрофесійні практикуючі лікарі. Завдяки багаторічному досвіду співпраці з різними медичними установами Києва та України, вони досконало володіють інформацією про специфіку кожної установи (спеціалізація, оснащення, кваліфікація персоналу та ін.). </a:t>
            </a:r>
          </a:p>
          <a:p>
            <a:pPr algn="just"/>
            <a:r>
              <a:rPr lang="uk-UA" b="1" dirty="0">
                <a:solidFill>
                  <a:srgbClr val="4D4F53"/>
                </a:solidFill>
                <a:cs typeface="Times New Roman" pitchFamily="18" charset="0"/>
              </a:rPr>
              <a:t>На основі цієї інформації клієнти направляються в ті установи та до тих фахівців, які допоможуть максимально ефективно вирішити конкретну проблему.</a:t>
            </a:r>
          </a:p>
        </p:txBody>
      </p:sp>
      <p:pic>
        <p:nvPicPr>
          <p:cNvPr id="19" name="Рисунок 18" descr="Зображення, що містить малювання&#10;&#10;Автоматично згенерований опис">
            <a:extLst>
              <a:ext uri="{FF2B5EF4-FFF2-40B4-BE49-F238E27FC236}">
                <a16:creationId xmlns:a16="http://schemas.microsoft.com/office/drawing/2014/main" id="{040FDECD-1F2B-43EB-B1E2-F87613FD7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9799" y="2339199"/>
            <a:ext cx="1143008" cy="1143008"/>
          </a:xfrm>
          <a:prstGeom prst="rect">
            <a:avLst/>
          </a:prstGeom>
        </p:spPr>
      </p:pic>
      <p:sp>
        <p:nvSpPr>
          <p:cNvPr id="21" name="TextBox 20">
            <a:extLst>
              <a:ext uri="{FF2B5EF4-FFF2-40B4-BE49-F238E27FC236}">
                <a16:creationId xmlns:a16="http://schemas.microsoft.com/office/drawing/2014/main" id="{32455726-F6D8-40C4-98F8-61C9ABCC52F5}"/>
              </a:ext>
            </a:extLst>
          </p:cNvPr>
          <p:cNvSpPr txBox="1"/>
          <p:nvPr/>
        </p:nvSpPr>
        <p:spPr>
          <a:xfrm>
            <a:off x="9107287" y="2923834"/>
            <a:ext cx="1911101" cy="307777"/>
          </a:xfrm>
          <a:prstGeom prst="rect">
            <a:avLst/>
          </a:prstGeom>
          <a:noFill/>
        </p:spPr>
        <p:txBody>
          <a:bodyPr wrap="none" rtlCol="0">
            <a:spAutoFit/>
          </a:bodyPr>
          <a:lstStyle/>
          <a:p>
            <a:pPr algn="ctr"/>
            <a:r>
              <a:rPr lang="uk-UA" sz="1400" b="1" dirty="0">
                <a:solidFill>
                  <a:srgbClr val="C00000"/>
                </a:solidFill>
                <a:latin typeface="Arial Black" panose="020B0A04020102020204" pitchFamily="34" charset="0"/>
              </a:rPr>
              <a:t>Великий перелік</a:t>
            </a:r>
            <a:endParaRPr lang="ru-RU" sz="1400" b="1" dirty="0">
              <a:solidFill>
                <a:srgbClr val="C00000"/>
              </a:solidFill>
              <a:latin typeface="Arial Black" panose="020B0A04020102020204" pitchFamily="34" charset="0"/>
            </a:endParaRPr>
          </a:p>
        </p:txBody>
      </p:sp>
      <p:sp>
        <p:nvSpPr>
          <p:cNvPr id="35" name="TextBox 34"/>
          <p:cNvSpPr txBox="1"/>
          <p:nvPr/>
        </p:nvSpPr>
        <p:spPr>
          <a:xfrm>
            <a:off x="409283" y="4237991"/>
            <a:ext cx="7575202" cy="1200329"/>
          </a:xfrm>
          <a:prstGeom prst="rect">
            <a:avLst/>
          </a:prstGeom>
          <a:noFill/>
        </p:spPr>
        <p:txBody>
          <a:bodyPr wrap="square" rtlCol="0">
            <a:spAutoFit/>
          </a:bodyPr>
          <a:lstStyle/>
          <a:p>
            <a:pPr algn="just"/>
            <a:r>
              <a:rPr lang="uk-UA" b="1" dirty="0">
                <a:solidFill>
                  <a:srgbClr val="FF0000"/>
                </a:solidFill>
                <a:cs typeface="Times New Roman" pitchFamily="18" charset="0"/>
              </a:rPr>
              <a:t>Лікарі</a:t>
            </a:r>
            <a:endParaRPr lang="en-US" b="1" dirty="0">
              <a:solidFill>
                <a:srgbClr val="FF0000"/>
              </a:solidFill>
              <a:cs typeface="Times New Roman" pitchFamily="18" charset="0"/>
            </a:endParaRPr>
          </a:p>
          <a:p>
            <a:pPr algn="just"/>
            <a:r>
              <a:rPr lang="uk-UA" b="1" dirty="0">
                <a:solidFill>
                  <a:srgbClr val="FF0000"/>
                </a:solidFill>
                <a:cs typeface="Times New Roman" pitchFamily="18" charset="0"/>
              </a:rPr>
              <a:t>Високопрофесійні лікарі 1-ї та вищої категорії таких</a:t>
            </a:r>
            <a:r>
              <a:rPr lang="en-US" b="1" dirty="0">
                <a:solidFill>
                  <a:srgbClr val="FF0000"/>
                </a:solidFill>
                <a:cs typeface="Times New Roman" pitchFamily="18" charset="0"/>
              </a:rPr>
              <a:t> </a:t>
            </a:r>
            <a:r>
              <a:rPr lang="uk-UA" b="1" dirty="0">
                <a:solidFill>
                  <a:srgbClr val="FF0000"/>
                </a:solidFill>
                <a:cs typeface="Times New Roman" pitchFamily="18" charset="0"/>
              </a:rPr>
              <a:t>спеціальностей:  терапія,</a:t>
            </a:r>
            <a:r>
              <a:rPr lang="en-US" b="1" dirty="0">
                <a:solidFill>
                  <a:srgbClr val="FF0000"/>
                </a:solidFill>
                <a:cs typeface="Times New Roman" pitchFamily="18" charset="0"/>
              </a:rPr>
              <a:t> </a:t>
            </a:r>
            <a:r>
              <a:rPr lang="uk-UA" b="1" dirty="0">
                <a:solidFill>
                  <a:srgbClr val="FF0000"/>
                </a:solidFill>
                <a:cs typeface="Times New Roman" pitchFamily="18" charset="0"/>
              </a:rPr>
              <a:t>кардіологія, хірургія, педіатрія, невідкладні стани, інтенсивна терапія і анестезіологія. </a:t>
            </a:r>
          </a:p>
        </p:txBody>
      </p:sp>
      <p:sp>
        <p:nvSpPr>
          <p:cNvPr id="29" name="TextBox 28">
            <a:extLst>
              <a:ext uri="{FF2B5EF4-FFF2-40B4-BE49-F238E27FC236}">
                <a16:creationId xmlns:a16="http://schemas.microsoft.com/office/drawing/2014/main" id="{118DF1B9-D1E1-4478-9026-A82CB6CC49E3}"/>
              </a:ext>
            </a:extLst>
          </p:cNvPr>
          <p:cNvSpPr txBox="1"/>
          <p:nvPr/>
        </p:nvSpPr>
        <p:spPr>
          <a:xfrm>
            <a:off x="9520891" y="3203322"/>
            <a:ext cx="1273105" cy="523220"/>
          </a:xfrm>
          <a:prstGeom prst="rect">
            <a:avLst/>
          </a:prstGeom>
          <a:noFill/>
        </p:spPr>
        <p:txBody>
          <a:bodyPr wrap="none" rtlCol="0">
            <a:spAutoFit/>
          </a:bodyPr>
          <a:lstStyle/>
          <a:p>
            <a:pPr algn="ctr"/>
            <a:r>
              <a:rPr lang="uk-UA" sz="1400" b="1" dirty="0">
                <a:solidFill>
                  <a:srgbClr val="C00000"/>
                </a:solidFill>
                <a:latin typeface="Arial Black" panose="020B0A04020102020204" pitchFamily="34" charset="0"/>
              </a:rPr>
              <a:t>Медичних </a:t>
            </a:r>
          </a:p>
          <a:p>
            <a:pPr algn="ctr"/>
            <a:r>
              <a:rPr lang="uk-UA" sz="1400" b="1" dirty="0">
                <a:solidFill>
                  <a:srgbClr val="C00000"/>
                </a:solidFill>
                <a:latin typeface="Arial Black" panose="020B0A04020102020204" pitchFamily="34" charset="0"/>
              </a:rPr>
              <a:t>закладів</a:t>
            </a:r>
            <a:endParaRPr lang="ru-RU" sz="1400" b="1" dirty="0">
              <a:solidFill>
                <a:srgbClr val="C00000"/>
              </a:solidFill>
              <a:latin typeface="Arial Black" panose="020B0A04020102020204" pitchFamily="34" charset="0"/>
            </a:endParaRPr>
          </a:p>
        </p:txBody>
      </p:sp>
      <p:sp>
        <p:nvSpPr>
          <p:cNvPr id="31" name="Овал 30">
            <a:extLst>
              <a:ext uri="{FF2B5EF4-FFF2-40B4-BE49-F238E27FC236}">
                <a16:creationId xmlns:a16="http://schemas.microsoft.com/office/drawing/2014/main" id="{ED09A8D6-76A5-446B-A040-71A25B0B5C7E}"/>
              </a:ext>
            </a:extLst>
          </p:cNvPr>
          <p:cNvSpPr/>
          <p:nvPr/>
        </p:nvSpPr>
        <p:spPr>
          <a:xfrm>
            <a:off x="9380471" y="3788239"/>
            <a:ext cx="1285884" cy="128588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descr="Зображення, що містить малювання&#10;&#10;Автоматично згенерований опис">
            <a:extLst>
              <a:ext uri="{FF2B5EF4-FFF2-40B4-BE49-F238E27FC236}">
                <a16:creationId xmlns:a16="http://schemas.microsoft.com/office/drawing/2014/main" id="{3BA9CB34-3F6F-4D6D-9085-C1436E513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7628" y="3943942"/>
            <a:ext cx="1071570" cy="1071570"/>
          </a:xfrm>
          <a:prstGeom prst="rect">
            <a:avLst/>
          </a:prstGeom>
        </p:spPr>
      </p:pic>
      <p:sp>
        <p:nvSpPr>
          <p:cNvPr id="37" name="Овал 36">
            <a:extLst>
              <a:ext uri="{FF2B5EF4-FFF2-40B4-BE49-F238E27FC236}">
                <a16:creationId xmlns:a16="http://schemas.microsoft.com/office/drawing/2014/main" id="{EA98AEBB-615C-44E1-BCCB-AD243E294B95}"/>
              </a:ext>
            </a:extLst>
          </p:cNvPr>
          <p:cNvSpPr/>
          <p:nvPr/>
        </p:nvSpPr>
        <p:spPr>
          <a:xfrm>
            <a:off x="9380471" y="1581331"/>
            <a:ext cx="1285884" cy="1285884"/>
          </a:xfrm>
          <a:prstGeom prst="ellipse">
            <a:avLst/>
          </a:prstGeom>
          <a:solidFill>
            <a:srgbClr val="4D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 name="Рисунок 37" descr="Зображення, що містить малювання&#10;&#10;Автоматично згенерований опис">
            <a:extLst>
              <a:ext uri="{FF2B5EF4-FFF2-40B4-BE49-F238E27FC236}">
                <a16:creationId xmlns:a16="http://schemas.microsoft.com/office/drawing/2014/main" id="{040FDECD-1F2B-43EB-B1E2-F87613FD73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8684" y="1736766"/>
            <a:ext cx="1103396" cy="1103396"/>
          </a:xfrm>
          <a:prstGeom prst="rect">
            <a:avLst/>
          </a:prstGeom>
        </p:spPr>
      </p:pic>
      <p:sp>
        <p:nvSpPr>
          <p:cNvPr id="39" name="TextBox 38">
            <a:extLst>
              <a:ext uri="{FF2B5EF4-FFF2-40B4-BE49-F238E27FC236}">
                <a16:creationId xmlns:a16="http://schemas.microsoft.com/office/drawing/2014/main" id="{EF9DDFA7-D920-4DA7-A7C8-14595E7B3EE4}"/>
              </a:ext>
            </a:extLst>
          </p:cNvPr>
          <p:cNvSpPr txBox="1"/>
          <p:nvPr/>
        </p:nvSpPr>
        <p:spPr>
          <a:xfrm>
            <a:off x="9097669" y="5223036"/>
            <a:ext cx="1920719" cy="523220"/>
          </a:xfrm>
          <a:prstGeom prst="rect">
            <a:avLst/>
          </a:prstGeom>
          <a:noFill/>
        </p:spPr>
        <p:txBody>
          <a:bodyPr wrap="none" rtlCol="0">
            <a:spAutoFit/>
          </a:bodyPr>
          <a:lstStyle/>
          <a:p>
            <a:pPr algn="ctr"/>
            <a:r>
              <a:rPr lang="uk-UA" sz="1400" b="1" dirty="0">
                <a:solidFill>
                  <a:srgbClr val="4D4F53"/>
                </a:solidFill>
                <a:latin typeface="Arial Black" panose="020B0A04020102020204" pitchFamily="34" charset="0"/>
              </a:rPr>
              <a:t>Тільки позитивні</a:t>
            </a:r>
          </a:p>
          <a:p>
            <a:pPr algn="ctr"/>
            <a:r>
              <a:rPr lang="uk-UA" sz="1400" b="1" dirty="0">
                <a:solidFill>
                  <a:srgbClr val="4D4F53"/>
                </a:solidFill>
                <a:latin typeface="Arial Black" panose="020B0A04020102020204" pitchFamily="34" charset="0"/>
              </a:rPr>
              <a:t>відгуки</a:t>
            </a:r>
          </a:p>
        </p:txBody>
      </p:sp>
      <p:sp>
        <p:nvSpPr>
          <p:cNvPr id="4" name="Прямоугольник 3">
            <a:extLst>
              <a:ext uri="{FF2B5EF4-FFF2-40B4-BE49-F238E27FC236}">
                <a16:creationId xmlns:a16="http://schemas.microsoft.com/office/drawing/2014/main" id="{799EAB86-AFC4-1B2B-E939-60260E8EC0C2}"/>
              </a:ext>
            </a:extLst>
          </p:cNvPr>
          <p:cNvSpPr/>
          <p:nvPr/>
        </p:nvSpPr>
        <p:spPr>
          <a:xfrm rot="5400000">
            <a:off x="5497208" y="-5511788"/>
            <a:ext cx="1197584"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5" name="Рисунок 4">
            <a:extLst>
              <a:ext uri="{FF2B5EF4-FFF2-40B4-BE49-F238E27FC236}">
                <a16:creationId xmlns:a16="http://schemas.microsoft.com/office/drawing/2014/main" id="{50DD9FDE-D23D-0618-CCD9-E06B8FAE0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64" y="306878"/>
            <a:ext cx="1650794" cy="558730"/>
          </a:xfrm>
          <a:prstGeom prst="rect">
            <a:avLst/>
          </a:prstGeom>
        </p:spPr>
      </p:pic>
      <p:sp>
        <p:nvSpPr>
          <p:cNvPr id="6" name="TextBox 5">
            <a:extLst>
              <a:ext uri="{FF2B5EF4-FFF2-40B4-BE49-F238E27FC236}">
                <a16:creationId xmlns:a16="http://schemas.microsoft.com/office/drawing/2014/main" id="{BE332FA3-EA79-B7D4-EE53-E012E2158715}"/>
              </a:ext>
            </a:extLst>
          </p:cNvPr>
          <p:cNvSpPr txBox="1"/>
          <p:nvPr/>
        </p:nvSpPr>
        <p:spPr>
          <a:xfrm>
            <a:off x="4196884" y="362803"/>
            <a:ext cx="5264358" cy="461665"/>
          </a:xfrm>
          <a:prstGeom prst="rect">
            <a:avLst/>
          </a:prstGeom>
          <a:noFill/>
        </p:spPr>
        <p:txBody>
          <a:bodyPr wrap="square" rtlCol="0">
            <a:spAutoFit/>
          </a:bodyPr>
          <a:lstStyle/>
          <a:p>
            <a:r>
              <a:rPr lang="uk-UA" sz="2400" b="1" kern="0" dirty="0">
                <a:cs typeface="Times New Roman" pitchFamily="18" charset="0"/>
              </a:rPr>
              <a:t>МЕДИЧНИЙ АСИСТАНС </a:t>
            </a:r>
            <a:endParaRPr lang="ru-RU" sz="2400" b="1" kern="0" dirty="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F88E68-6284-4FD9-A29D-B0933868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4" y="-31564"/>
            <a:ext cx="12192000" cy="6858000"/>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13" y="356972"/>
            <a:ext cx="1939800" cy="644473"/>
          </a:xfrm>
          <a:prstGeom prst="rect">
            <a:avLst/>
          </a:prstGeom>
        </p:spPr>
      </p:pic>
      <p:sp>
        <p:nvSpPr>
          <p:cNvPr id="10" name="TextBox 9">
            <a:extLst>
              <a:ext uri="{FF2B5EF4-FFF2-40B4-BE49-F238E27FC236}">
                <a16:creationId xmlns:a16="http://schemas.microsoft.com/office/drawing/2014/main" id="{1010B63A-F71F-49CD-932C-F8DB392708B3}"/>
              </a:ext>
            </a:extLst>
          </p:cNvPr>
          <p:cNvSpPr txBox="1"/>
          <p:nvPr/>
        </p:nvSpPr>
        <p:spPr>
          <a:xfrm>
            <a:off x="898308" y="5058070"/>
            <a:ext cx="10495833" cy="707886"/>
          </a:xfrm>
          <a:prstGeom prst="rect">
            <a:avLst/>
          </a:prstGeom>
          <a:noFill/>
        </p:spPr>
        <p:txBody>
          <a:bodyPr wrap="square" rtlCol="0">
            <a:spAutoFit/>
          </a:bodyPr>
          <a:lstStyle/>
          <a:p>
            <a:pPr algn="ctr"/>
            <a:r>
              <a:rPr lang="uk-UA" sz="4000" dirty="0">
                <a:effectLst>
                  <a:outerShdw blurRad="38100" dist="38100" dir="2700000" algn="tl">
                    <a:srgbClr val="000000">
                      <a:alpha val="43137"/>
                    </a:srgbClr>
                  </a:outerShdw>
                </a:effectLst>
                <a:latin typeface="Ubuntu" panose="020B0504030602030204" pitchFamily="34" charset="0"/>
              </a:rPr>
              <a:t>Оберігаємо те, що Ви цінуєте!</a:t>
            </a:r>
            <a:r>
              <a:rPr lang="uk-UA" sz="3200" baseline="30000" dirty="0">
                <a:effectLst>
                  <a:outerShdw blurRad="38100" dist="38100" dir="2700000" algn="tl">
                    <a:srgbClr val="000000">
                      <a:alpha val="43137"/>
                    </a:srgbClr>
                  </a:outerShdw>
                </a:effectLst>
                <a:latin typeface="Ubuntu" panose="020B0504030602030204" pitchFamily="34" charset="0"/>
              </a:rPr>
              <a:t>®</a:t>
            </a:r>
          </a:p>
        </p:txBody>
      </p:sp>
      <p:sp>
        <p:nvSpPr>
          <p:cNvPr id="8" name="TextBox 7">
            <a:extLst>
              <a:ext uri="{FF2B5EF4-FFF2-40B4-BE49-F238E27FC236}">
                <a16:creationId xmlns:a16="http://schemas.microsoft.com/office/drawing/2014/main" id="{E2C45096-594B-4017-BFAE-9686E1B90D5D}"/>
              </a:ext>
            </a:extLst>
          </p:cNvPr>
          <p:cNvSpPr txBox="1"/>
          <p:nvPr/>
        </p:nvSpPr>
        <p:spPr>
          <a:xfrm>
            <a:off x="446073" y="1192876"/>
            <a:ext cx="6186668" cy="461665"/>
          </a:xfrm>
          <a:prstGeom prst="rect">
            <a:avLst/>
          </a:prstGeom>
          <a:noFill/>
        </p:spPr>
        <p:txBody>
          <a:bodyPr wrap="square">
            <a:spAutoFit/>
          </a:bodyPr>
          <a:lstStyle/>
          <a:p>
            <a:r>
              <a:rPr lang="uk-UA" sz="2400" b="1" dirty="0">
                <a:effectLst>
                  <a:outerShdw blurRad="38100" dist="38100" dir="2700000" algn="tl">
                    <a:srgbClr val="000000">
                      <a:alpha val="43137"/>
                    </a:srgbClr>
                  </a:outerShdw>
                </a:effectLst>
                <a:latin typeface="Ubuntu" panose="020B0504030602030204" pitchFamily="34" charset="0"/>
              </a:rPr>
              <a:t>Страхова компанія "</a:t>
            </a:r>
            <a:r>
              <a:rPr lang="en-US" sz="2400" b="1" dirty="0">
                <a:effectLst>
                  <a:outerShdw blurRad="38100" dist="38100" dir="2700000" algn="tl">
                    <a:srgbClr val="000000">
                      <a:alpha val="43137"/>
                    </a:srgbClr>
                  </a:outerShdw>
                </a:effectLst>
                <a:latin typeface="Ubuntu" panose="020B0504030602030204" pitchFamily="34" charset="0"/>
              </a:rPr>
              <a:t>BBS INSURANCE"</a:t>
            </a:r>
            <a:endParaRPr lang="uk-UA" sz="2400" b="1" dirty="0">
              <a:effectLst>
                <a:outerShdw blurRad="38100" dist="38100" dir="2700000" algn="tl">
                  <a:srgbClr val="000000">
                    <a:alpha val="43137"/>
                  </a:srgbClr>
                </a:outerShdw>
              </a:effectLst>
              <a:latin typeface="Ubuntu" panose="020B0504030602030204" pitchFamily="34" charset="0"/>
            </a:endParaRPr>
          </a:p>
        </p:txBody>
      </p:sp>
      <p:pic>
        <p:nvPicPr>
          <p:cNvPr id="4" name="Рисунок 3">
            <a:extLst>
              <a:ext uri="{FF2B5EF4-FFF2-40B4-BE49-F238E27FC236}">
                <a16:creationId xmlns:a16="http://schemas.microsoft.com/office/drawing/2014/main" id="{AE3DD4F1-D4A1-40DD-9865-468A2D1BD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85" y="3828195"/>
            <a:ext cx="307431" cy="307431"/>
          </a:xfrm>
          <a:prstGeom prst="rect">
            <a:avLst/>
          </a:prstGeom>
        </p:spPr>
      </p:pic>
      <p:pic>
        <p:nvPicPr>
          <p:cNvPr id="13" name="Рисунок 12">
            <a:extLst>
              <a:ext uri="{FF2B5EF4-FFF2-40B4-BE49-F238E27FC236}">
                <a16:creationId xmlns:a16="http://schemas.microsoft.com/office/drawing/2014/main" id="{3B7D660D-BBED-45B1-ADFE-B1E9CB7C2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13" y="3228349"/>
            <a:ext cx="338174" cy="338174"/>
          </a:xfrm>
          <a:prstGeom prst="rect">
            <a:avLst/>
          </a:prstGeom>
        </p:spPr>
      </p:pic>
      <p:pic>
        <p:nvPicPr>
          <p:cNvPr id="19" name="Рисунок 18">
            <a:extLst>
              <a:ext uri="{FF2B5EF4-FFF2-40B4-BE49-F238E27FC236}">
                <a16:creationId xmlns:a16="http://schemas.microsoft.com/office/drawing/2014/main" id="{FEEC17BF-DB8B-4215-8CC0-34C0FFF1E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10" y="2014885"/>
            <a:ext cx="338174" cy="338174"/>
          </a:xfrm>
          <a:prstGeom prst="rect">
            <a:avLst/>
          </a:prstGeom>
        </p:spPr>
      </p:pic>
      <p:pic>
        <p:nvPicPr>
          <p:cNvPr id="23" name="Рисунок 22">
            <a:extLst>
              <a:ext uri="{FF2B5EF4-FFF2-40B4-BE49-F238E27FC236}">
                <a16:creationId xmlns:a16="http://schemas.microsoft.com/office/drawing/2014/main" id="{A12107EF-086C-4763-A222-A7CB19B28B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34" y="2614800"/>
            <a:ext cx="338174" cy="338174"/>
          </a:xfrm>
          <a:prstGeom prst="rect">
            <a:avLst/>
          </a:prstGeom>
        </p:spPr>
      </p:pic>
      <p:sp>
        <p:nvSpPr>
          <p:cNvPr id="25" name="TextBox 24">
            <a:extLst>
              <a:ext uri="{FF2B5EF4-FFF2-40B4-BE49-F238E27FC236}">
                <a16:creationId xmlns:a16="http://schemas.microsoft.com/office/drawing/2014/main" id="{6807A58E-8D95-41E2-B88A-005B239EF6B6}"/>
              </a:ext>
            </a:extLst>
          </p:cNvPr>
          <p:cNvSpPr txBox="1"/>
          <p:nvPr/>
        </p:nvSpPr>
        <p:spPr>
          <a:xfrm>
            <a:off x="969900" y="2050886"/>
            <a:ext cx="6096000" cy="338554"/>
          </a:xfrm>
          <a:prstGeom prst="rect">
            <a:avLst/>
          </a:prstGeom>
          <a:noFill/>
        </p:spPr>
        <p:txBody>
          <a:bodyPr wrap="square">
            <a:spAutoFit/>
          </a:bodyPr>
          <a:lstStyle/>
          <a:p>
            <a:r>
              <a:rPr lang="ru-RU" sz="1600" dirty="0">
                <a:latin typeface="Ubuntu" panose="020B0504030602030204" pitchFamily="34" charset="0"/>
              </a:rPr>
              <a:t>04050, м. Київ, вул. Білоруська, 3</a:t>
            </a:r>
            <a:endParaRPr lang="uk-UA" sz="1600" dirty="0">
              <a:latin typeface="Ubuntu" panose="020B0504030602030204" pitchFamily="34" charset="0"/>
            </a:endParaRPr>
          </a:p>
        </p:txBody>
      </p:sp>
      <p:sp>
        <p:nvSpPr>
          <p:cNvPr id="26" name="TextBox 25">
            <a:extLst>
              <a:ext uri="{FF2B5EF4-FFF2-40B4-BE49-F238E27FC236}">
                <a16:creationId xmlns:a16="http://schemas.microsoft.com/office/drawing/2014/main" id="{6F1D0385-7846-4171-B3A8-6358F391AAF2}"/>
              </a:ext>
            </a:extLst>
          </p:cNvPr>
          <p:cNvSpPr txBox="1"/>
          <p:nvPr/>
        </p:nvSpPr>
        <p:spPr>
          <a:xfrm>
            <a:off x="969900" y="2541172"/>
            <a:ext cx="6096000" cy="584775"/>
          </a:xfrm>
          <a:prstGeom prst="rect">
            <a:avLst/>
          </a:prstGeom>
          <a:noFill/>
        </p:spPr>
        <p:txBody>
          <a:bodyPr wrap="square">
            <a:spAutoFit/>
          </a:bodyPr>
          <a:lstStyle/>
          <a:p>
            <a:r>
              <a:rPr lang="ru-RU" sz="1600" dirty="0">
                <a:latin typeface="Ubuntu" panose="020B0504030602030204" pitchFamily="34" charset="0"/>
              </a:rPr>
              <a:t>0 800 500 123 (Контакт-центр)</a:t>
            </a:r>
          </a:p>
          <a:p>
            <a:r>
              <a:rPr lang="ru-RU" sz="1600" dirty="0">
                <a:latin typeface="Ubuntu" panose="020B0504030602030204" pitchFamily="34" charset="0"/>
              </a:rPr>
              <a:t>044 246 67 22 (Багатоканальний номер телефону)</a:t>
            </a:r>
            <a:endParaRPr lang="uk-UA" sz="1600" dirty="0">
              <a:latin typeface="Ubuntu" panose="020B0504030602030204" pitchFamily="34" charset="0"/>
            </a:endParaRPr>
          </a:p>
        </p:txBody>
      </p:sp>
      <p:sp>
        <p:nvSpPr>
          <p:cNvPr id="27" name="TextBox 26">
            <a:extLst>
              <a:ext uri="{FF2B5EF4-FFF2-40B4-BE49-F238E27FC236}">
                <a16:creationId xmlns:a16="http://schemas.microsoft.com/office/drawing/2014/main" id="{23DCD91B-12CD-47D1-A733-C12564F579A6}"/>
              </a:ext>
            </a:extLst>
          </p:cNvPr>
          <p:cNvSpPr txBox="1"/>
          <p:nvPr/>
        </p:nvSpPr>
        <p:spPr>
          <a:xfrm>
            <a:off x="898308" y="3258746"/>
            <a:ext cx="1663572" cy="338554"/>
          </a:xfrm>
          <a:prstGeom prst="rect">
            <a:avLst/>
          </a:prstGeom>
          <a:noFill/>
        </p:spPr>
        <p:txBody>
          <a:bodyPr wrap="square">
            <a:spAutoFit/>
          </a:bodyPr>
          <a:lstStyle/>
          <a:p>
            <a:r>
              <a:rPr lang="en-AU" sz="1600" dirty="0">
                <a:latin typeface="Ubuntu" panose="020B0504030602030204" pitchFamily="34" charset="0"/>
              </a:rPr>
              <a:t>info@bbs.com.ua</a:t>
            </a:r>
            <a:endParaRPr lang="uk-UA" sz="1600" dirty="0">
              <a:latin typeface="Ubuntu" panose="020B0504030602030204" pitchFamily="34" charset="0"/>
            </a:endParaRPr>
          </a:p>
        </p:txBody>
      </p:sp>
      <p:sp>
        <p:nvSpPr>
          <p:cNvPr id="28" name="TextBox 27">
            <a:extLst>
              <a:ext uri="{FF2B5EF4-FFF2-40B4-BE49-F238E27FC236}">
                <a16:creationId xmlns:a16="http://schemas.microsoft.com/office/drawing/2014/main" id="{1453AF62-002C-4407-ADBC-CEC2DB5CD788}"/>
              </a:ext>
            </a:extLst>
          </p:cNvPr>
          <p:cNvSpPr txBox="1"/>
          <p:nvPr/>
        </p:nvSpPr>
        <p:spPr>
          <a:xfrm>
            <a:off x="969900" y="3828195"/>
            <a:ext cx="1663572" cy="338554"/>
          </a:xfrm>
          <a:prstGeom prst="rect">
            <a:avLst/>
          </a:prstGeom>
          <a:noFill/>
        </p:spPr>
        <p:txBody>
          <a:bodyPr wrap="square">
            <a:spAutoFit/>
          </a:bodyPr>
          <a:lstStyle/>
          <a:p>
            <a:r>
              <a:rPr lang="en-AU" sz="1600" dirty="0">
                <a:latin typeface="Ubuntu" panose="020B0504030602030204" pitchFamily="34" charset="0"/>
              </a:rPr>
              <a:t>https://bbs.ua</a:t>
            </a:r>
            <a:endParaRPr lang="uk-UA" sz="1600" dirty="0">
              <a:latin typeface="Ubuntu" panose="020B0504030602030204" pitchFamily="34" charset="0"/>
            </a:endParaRPr>
          </a:p>
        </p:txBody>
      </p:sp>
    </p:spTree>
    <p:extLst>
      <p:ext uri="{BB962C8B-B14F-4D97-AF65-F5344CB8AC3E}">
        <p14:creationId xmlns:p14="http://schemas.microsoft.com/office/powerpoint/2010/main" val="326288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B4FDAD7-0621-4E20-B752-771F8AF6D4BE}"/>
              </a:ext>
            </a:extLst>
          </p:cNvPr>
          <p:cNvPicPr>
            <a:picLocks noChangeAspect="1"/>
          </p:cNvPicPr>
          <p:nvPr/>
        </p:nvPicPr>
        <p:blipFill rotWithShape="1">
          <a:blip r:embed="rId2">
            <a:extLst>
              <a:ext uri="{28A0092B-C50C-407E-A947-70E740481C1C}">
                <a14:useLocalDpi xmlns:a14="http://schemas.microsoft.com/office/drawing/2010/main" val="0"/>
              </a:ext>
            </a:extLst>
          </a:blip>
          <a:srcRect l="31741" r="16459"/>
          <a:stretch/>
        </p:blipFill>
        <p:spPr>
          <a:xfrm>
            <a:off x="6855228" y="0"/>
            <a:ext cx="5336772" cy="6858000"/>
          </a:xfrm>
          <a:prstGeom prst="rect">
            <a:avLst/>
          </a:prstGeom>
        </p:spPr>
      </p:pic>
      <p:pic>
        <p:nvPicPr>
          <p:cNvPr id="19" name="Рисунок 18">
            <a:extLst>
              <a:ext uri="{FF2B5EF4-FFF2-40B4-BE49-F238E27FC236}">
                <a16:creationId xmlns:a16="http://schemas.microsoft.com/office/drawing/2014/main" id="{FDD331D2-A91E-4D1E-94E8-24C54B17A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80" y="316878"/>
            <a:ext cx="1650794" cy="558730"/>
          </a:xfrm>
          <a:prstGeom prst="rect">
            <a:avLst/>
          </a:prstGeom>
        </p:spPr>
      </p:pic>
      <p:sp>
        <p:nvSpPr>
          <p:cNvPr id="2" name="TextBox 1">
            <a:extLst>
              <a:ext uri="{FF2B5EF4-FFF2-40B4-BE49-F238E27FC236}">
                <a16:creationId xmlns:a16="http://schemas.microsoft.com/office/drawing/2014/main" id="{90325EB9-204F-0990-9544-7FA4A6D45FB6}"/>
              </a:ext>
            </a:extLst>
          </p:cNvPr>
          <p:cNvSpPr txBox="1"/>
          <p:nvPr/>
        </p:nvSpPr>
        <p:spPr>
          <a:xfrm>
            <a:off x="346984" y="1596497"/>
            <a:ext cx="6508244" cy="4855432"/>
          </a:xfrm>
          <a:prstGeom prst="rect">
            <a:avLst/>
          </a:prstGeom>
          <a:noFill/>
        </p:spPr>
        <p:txBody>
          <a:bodyPr wrap="square" rtlCol="0">
            <a:spAutoFit/>
          </a:bodyPr>
          <a:lstStyle/>
          <a:p>
            <a:pPr>
              <a:lnSpc>
                <a:spcPct val="150000"/>
              </a:lnSpc>
            </a:pPr>
            <a:r>
              <a:rPr lang="uk-UA" sz="1600" dirty="0">
                <a:cs typeface="Times New Roman" pitchFamily="18" charset="0"/>
              </a:rPr>
              <a:t>1. МЕТОДОЛОГІЧНА БАЗА</a:t>
            </a:r>
          </a:p>
          <a:p>
            <a:pPr>
              <a:lnSpc>
                <a:spcPct val="150000"/>
              </a:lnSpc>
            </a:pPr>
            <a:r>
              <a:rPr lang="uk-UA" sz="1600" dirty="0">
                <a:cs typeface="Times New Roman" pitchFamily="18" charset="0"/>
              </a:rPr>
              <a:t>2. ПРЕДМЕТ ДОГОВОРУ СТРАХУВАННЯ. ОБ'ЄКТ СТРАХУВАННЯ</a:t>
            </a:r>
          </a:p>
          <a:p>
            <a:pPr>
              <a:lnSpc>
                <a:spcPct val="150000"/>
              </a:lnSpc>
            </a:pPr>
            <a:r>
              <a:rPr lang="uk-UA" sz="1600" dirty="0">
                <a:cs typeface="Times New Roman" pitchFamily="18" charset="0"/>
              </a:rPr>
              <a:t>3. </a:t>
            </a:r>
            <a:r>
              <a:rPr lang="uk-UA" sz="1600" dirty="0"/>
              <a:t>ЗАСТРАХОВАНІ ОСОБИ. ОБМЕЖЕННЯ. </a:t>
            </a:r>
          </a:p>
          <a:p>
            <a:pPr>
              <a:lnSpc>
                <a:spcPct val="150000"/>
              </a:lnSpc>
            </a:pPr>
            <a:r>
              <a:rPr lang="en-US" sz="1600" dirty="0"/>
              <a:t>4</a:t>
            </a:r>
            <a:r>
              <a:rPr lang="uk-UA" sz="1600" dirty="0"/>
              <a:t>. СТРАХОВІ РИЗИКИ. СТРАХОВІ ВИПАДКИ</a:t>
            </a:r>
            <a:endParaRPr lang="en-US" sz="1600" dirty="0"/>
          </a:p>
          <a:p>
            <a:pPr>
              <a:lnSpc>
                <a:spcPct val="150000"/>
              </a:lnSpc>
            </a:pPr>
            <a:r>
              <a:rPr lang="uk-UA" sz="1600" dirty="0"/>
              <a:t>5. СТРАХОВА СУМА. ФРАНШИЗА. СТРАХОВА ПРЕМІЯ</a:t>
            </a:r>
            <a:endParaRPr lang="en-US" sz="1600" dirty="0"/>
          </a:p>
          <a:p>
            <a:pPr>
              <a:lnSpc>
                <a:spcPct val="150000"/>
              </a:lnSpc>
            </a:pPr>
            <a:r>
              <a:rPr lang="uk-UA" sz="1600" kern="0" dirty="0">
                <a:cs typeface="Times New Roman" pitchFamily="18" charset="0"/>
              </a:rPr>
              <a:t>6. РОЗРАХУНОК СТРАХОВОГО ТАРИФУ, СТРАХОВОГО ПЛАТЕЖУ</a:t>
            </a:r>
            <a:endParaRPr lang="en-US" sz="1600" kern="0" dirty="0">
              <a:cs typeface="Times New Roman" pitchFamily="18" charset="0"/>
            </a:endParaRPr>
          </a:p>
          <a:p>
            <a:pPr>
              <a:lnSpc>
                <a:spcPct val="150000"/>
              </a:lnSpc>
            </a:pPr>
            <a:r>
              <a:rPr lang="ru-RU" sz="1600" kern="0" dirty="0">
                <a:cs typeface="Times New Roman" pitchFamily="18" charset="0"/>
              </a:rPr>
              <a:t>7. ТЕРИТОРІЯ ТА СТРОК ДІЇ ДОГОВОРУ</a:t>
            </a:r>
            <a:endParaRPr lang="en-US" sz="1600" kern="0" dirty="0">
              <a:cs typeface="Times New Roman" pitchFamily="18" charset="0"/>
            </a:endParaRPr>
          </a:p>
          <a:p>
            <a:pPr>
              <a:lnSpc>
                <a:spcPct val="150000"/>
              </a:lnSpc>
            </a:pPr>
            <a:r>
              <a:rPr lang="uk-UA" sz="1600" dirty="0"/>
              <a:t>8. ПРОГРАМИ МЕДИЧНОГО СТРАХУВАННЯ</a:t>
            </a:r>
            <a:endParaRPr lang="en-US" sz="1600" dirty="0"/>
          </a:p>
          <a:p>
            <a:pPr>
              <a:lnSpc>
                <a:spcPct val="150000"/>
              </a:lnSpc>
            </a:pPr>
            <a:r>
              <a:rPr lang="uk-UA" sz="1600" dirty="0"/>
              <a:t>9. СКЛАДОВІ ПРОГРАМИ ДМС</a:t>
            </a:r>
            <a:endParaRPr lang="en-US" sz="1600" dirty="0"/>
          </a:p>
          <a:p>
            <a:pPr>
              <a:lnSpc>
                <a:spcPct val="150000"/>
              </a:lnSpc>
            </a:pPr>
            <a:r>
              <a:rPr lang="uk-UA" sz="1600" kern="0" dirty="0">
                <a:cs typeface="Times New Roman" pitchFamily="18" charset="0"/>
              </a:rPr>
              <a:t>10. ПОРЯДОК НАДАННЯ МЕДИЧНИХ ПОСЛУГ</a:t>
            </a:r>
            <a:endParaRPr lang="en-US" sz="1600" kern="0" dirty="0">
              <a:cs typeface="Times New Roman" pitchFamily="18" charset="0"/>
            </a:endParaRPr>
          </a:p>
          <a:p>
            <a:pPr>
              <a:lnSpc>
                <a:spcPct val="150000"/>
              </a:lnSpc>
            </a:pPr>
            <a:r>
              <a:rPr lang="uk-UA" sz="1600" kern="0" dirty="0">
                <a:cs typeface="Times New Roman" pitchFamily="18" charset="0"/>
              </a:rPr>
              <a:t>11. МЕДИЧНИЙ АСИСТАНС </a:t>
            </a:r>
            <a:endParaRPr lang="ru-RU" sz="1600" kern="0" dirty="0">
              <a:cs typeface="Times New Roman" pitchFamily="18" charset="0"/>
            </a:endParaRPr>
          </a:p>
          <a:p>
            <a:pPr>
              <a:lnSpc>
                <a:spcPct val="150000"/>
              </a:lnSpc>
            </a:pPr>
            <a:endParaRPr lang="uk-UA" sz="1600" dirty="0"/>
          </a:p>
          <a:p>
            <a:pPr>
              <a:lnSpc>
                <a:spcPct val="150000"/>
              </a:lnSpc>
            </a:pPr>
            <a:endParaRPr lang="uk-UA" sz="1600" kern="0" dirty="0">
              <a:cs typeface="Times New Roman" pitchFamily="18" charset="0"/>
            </a:endParaRPr>
          </a:p>
        </p:txBody>
      </p:sp>
    </p:spTree>
    <p:extLst>
      <p:ext uri="{BB962C8B-B14F-4D97-AF65-F5344CB8AC3E}">
        <p14:creationId xmlns:p14="http://schemas.microsoft.com/office/powerpoint/2010/main" val="235232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p:nvPr/>
        </p:nvSpPr>
        <p:spPr>
          <a:xfrm>
            <a:off x="-131" y="-2602"/>
            <a:ext cx="3413760" cy="6860602"/>
          </a:xfrm>
          <a:prstGeom prst="rect">
            <a:avLst/>
          </a:prstGeom>
          <a:gradFill flip="none" rotWithShape="1">
            <a:gsLst>
              <a:gs pos="0">
                <a:schemeClr val="bg1">
                  <a:lumMod val="95000"/>
                  <a:shade val="30000"/>
                  <a:satMod val="115000"/>
                </a:schemeClr>
              </a:gs>
              <a:gs pos="33000">
                <a:schemeClr val="bg1">
                  <a:lumMod val="95000"/>
                  <a:shade val="67500"/>
                  <a:satMod val="115000"/>
                </a:schemeClr>
              </a:gs>
              <a:gs pos="67000">
                <a:schemeClr val="bg1">
                  <a:lumMod val="95000"/>
                  <a:shade val="100000"/>
                  <a:satMod val="115000"/>
                </a:schemeClr>
              </a:gs>
            </a:gsLst>
            <a:lin ang="0" scaled="1"/>
            <a:tileRect/>
          </a:grad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grpSp>
        <p:nvGrpSpPr>
          <p:cNvPr id="24" name="Группа 23">
            <a:extLst>
              <a:ext uri="{FF2B5EF4-FFF2-40B4-BE49-F238E27FC236}">
                <a16:creationId xmlns:a16="http://schemas.microsoft.com/office/drawing/2014/main" id="{D05863FA-128F-41CC-90E8-4AD51F64BC3E}"/>
              </a:ext>
            </a:extLst>
          </p:cNvPr>
          <p:cNvGrpSpPr/>
          <p:nvPr/>
        </p:nvGrpSpPr>
        <p:grpSpPr>
          <a:xfrm>
            <a:off x="2755509" y="1678275"/>
            <a:ext cx="8338590" cy="493791"/>
            <a:chOff x="756087" y="847047"/>
            <a:chExt cx="8606258" cy="493791"/>
          </a:xfrm>
        </p:grpSpPr>
        <p:sp>
          <p:nvSpPr>
            <p:cNvPr id="25" name="Прямоугольник: скругленные углы 24">
              <a:extLst>
                <a:ext uri="{FF2B5EF4-FFF2-40B4-BE49-F238E27FC236}">
                  <a16:creationId xmlns:a16="http://schemas.microsoft.com/office/drawing/2014/main" id="{1FD1EE22-A172-4694-BBDF-0E34FD8E6101}"/>
                </a:ext>
              </a:extLst>
            </p:cNvPr>
            <p:cNvSpPr/>
            <p:nvPr/>
          </p:nvSpPr>
          <p:spPr>
            <a:xfrm>
              <a:off x="756087" y="847047"/>
              <a:ext cx="8606258" cy="49379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ru-UA"/>
            </a:p>
          </p:txBody>
        </p:sp>
        <p:sp>
          <p:nvSpPr>
            <p:cNvPr id="27" name="Прямоугольник: скругленные углы 4">
              <a:extLst>
                <a:ext uri="{FF2B5EF4-FFF2-40B4-BE49-F238E27FC236}">
                  <a16:creationId xmlns:a16="http://schemas.microsoft.com/office/drawing/2014/main" id="{CC887AC9-033B-45E1-BB6C-001B77C2510B}"/>
                </a:ext>
              </a:extLst>
            </p:cNvPr>
            <p:cNvSpPr txBox="1"/>
            <p:nvPr/>
          </p:nvSpPr>
          <p:spPr>
            <a:xfrm>
              <a:off x="770550" y="861510"/>
              <a:ext cx="8577332" cy="4648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uk-UA" b="1" kern="1200" dirty="0">
                  <a:cs typeface="Times New Roman" panose="02020603050405020304" pitchFamily="18" charset="0"/>
                </a:rPr>
                <a:t>Закон України «Про страхування»</a:t>
              </a:r>
              <a:endParaRPr lang="ru-UA" kern="1200" dirty="0">
                <a:cs typeface="Times New Roman" panose="02020603050405020304" pitchFamily="18" charset="0"/>
              </a:endParaRPr>
            </a:p>
          </p:txBody>
        </p:sp>
      </p:grpSp>
      <p:grpSp>
        <p:nvGrpSpPr>
          <p:cNvPr id="29" name="Группа 28">
            <a:extLst>
              <a:ext uri="{FF2B5EF4-FFF2-40B4-BE49-F238E27FC236}">
                <a16:creationId xmlns:a16="http://schemas.microsoft.com/office/drawing/2014/main" id="{87895314-2471-459D-9D16-5F4D03469E7B}"/>
              </a:ext>
            </a:extLst>
          </p:cNvPr>
          <p:cNvGrpSpPr/>
          <p:nvPr/>
        </p:nvGrpSpPr>
        <p:grpSpPr>
          <a:xfrm>
            <a:off x="2755509" y="2607400"/>
            <a:ext cx="8290493" cy="533401"/>
            <a:chOff x="756087" y="1495119"/>
            <a:chExt cx="8604091" cy="533401"/>
          </a:xfrm>
        </p:grpSpPr>
        <p:sp>
          <p:nvSpPr>
            <p:cNvPr id="31" name="Прямоугольник: скругленные углы 30">
              <a:extLst>
                <a:ext uri="{FF2B5EF4-FFF2-40B4-BE49-F238E27FC236}">
                  <a16:creationId xmlns:a16="http://schemas.microsoft.com/office/drawing/2014/main" id="{11F7F7C7-43DA-4C68-AA10-76AB747A85B5}"/>
                </a:ext>
              </a:extLst>
            </p:cNvPr>
            <p:cNvSpPr/>
            <p:nvPr/>
          </p:nvSpPr>
          <p:spPr>
            <a:xfrm>
              <a:off x="756087" y="1495119"/>
              <a:ext cx="8604091" cy="53340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ru-UA"/>
            </a:p>
          </p:txBody>
        </p:sp>
        <p:sp>
          <p:nvSpPr>
            <p:cNvPr id="33" name="Прямоугольник: скругленные углы 4">
              <a:extLst>
                <a:ext uri="{FF2B5EF4-FFF2-40B4-BE49-F238E27FC236}">
                  <a16:creationId xmlns:a16="http://schemas.microsoft.com/office/drawing/2014/main" id="{19D02782-B3B4-40DE-B0C1-0D785EB33684}"/>
                </a:ext>
              </a:extLst>
            </p:cNvPr>
            <p:cNvSpPr txBox="1"/>
            <p:nvPr/>
          </p:nvSpPr>
          <p:spPr>
            <a:xfrm>
              <a:off x="771710" y="1510742"/>
              <a:ext cx="8572845" cy="5021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uk-UA" b="1" kern="1200" dirty="0">
                  <a:ea typeface="+mn-ea"/>
                  <a:cs typeface="Times New Roman" panose="02020603050405020304" pitchFamily="18" charset="0"/>
                </a:rPr>
                <a:t>Нормативно-правові акти Національного банку України</a:t>
              </a:r>
            </a:p>
          </p:txBody>
        </p:sp>
      </p:grpSp>
      <p:grpSp>
        <p:nvGrpSpPr>
          <p:cNvPr id="35" name="Группа 34">
            <a:extLst>
              <a:ext uri="{FF2B5EF4-FFF2-40B4-BE49-F238E27FC236}">
                <a16:creationId xmlns:a16="http://schemas.microsoft.com/office/drawing/2014/main" id="{887FEB64-C291-4E83-8E8F-A86F98DE4D34}"/>
              </a:ext>
            </a:extLst>
          </p:cNvPr>
          <p:cNvGrpSpPr/>
          <p:nvPr/>
        </p:nvGrpSpPr>
        <p:grpSpPr>
          <a:xfrm>
            <a:off x="2765544" y="3644406"/>
            <a:ext cx="8338590" cy="982317"/>
            <a:chOff x="756087" y="2197358"/>
            <a:chExt cx="8631640" cy="1147778"/>
          </a:xfrm>
        </p:grpSpPr>
        <p:sp>
          <p:nvSpPr>
            <p:cNvPr id="36" name="Прямоугольник: скругленные углы 35">
              <a:extLst>
                <a:ext uri="{FF2B5EF4-FFF2-40B4-BE49-F238E27FC236}">
                  <a16:creationId xmlns:a16="http://schemas.microsoft.com/office/drawing/2014/main" id="{53AE6BEB-B9F3-4AB1-8773-B11E81EFE7E2}"/>
                </a:ext>
              </a:extLst>
            </p:cNvPr>
            <p:cNvSpPr/>
            <p:nvPr/>
          </p:nvSpPr>
          <p:spPr>
            <a:xfrm>
              <a:off x="756087" y="2197358"/>
              <a:ext cx="8631640" cy="1147778"/>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ru-UA"/>
            </a:p>
          </p:txBody>
        </p:sp>
        <p:sp>
          <p:nvSpPr>
            <p:cNvPr id="37" name="Прямоугольник: скругленные углы 4">
              <a:extLst>
                <a:ext uri="{FF2B5EF4-FFF2-40B4-BE49-F238E27FC236}">
                  <a16:creationId xmlns:a16="http://schemas.microsoft.com/office/drawing/2014/main" id="{B1A48192-B0C9-456B-A006-495A009F768B}"/>
                </a:ext>
              </a:extLst>
            </p:cNvPr>
            <p:cNvSpPr txBox="1"/>
            <p:nvPr/>
          </p:nvSpPr>
          <p:spPr>
            <a:xfrm>
              <a:off x="789704" y="2230975"/>
              <a:ext cx="8370287" cy="108054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just" defTabSz="889000">
                <a:lnSpc>
                  <a:spcPct val="90000"/>
                </a:lnSpc>
                <a:spcBef>
                  <a:spcPct val="0"/>
                </a:spcBef>
                <a:spcAft>
                  <a:spcPct val="35000"/>
                </a:spcAft>
                <a:buNone/>
              </a:pPr>
              <a:r>
                <a:rPr lang="ru-RU" b="1" kern="1200" dirty="0">
                  <a:ea typeface="+mn-ea"/>
                  <a:cs typeface="Times New Roman" panose="02020603050405020304" pitchFamily="18" charset="0"/>
                </a:rPr>
                <a:t>ЗАГАЛЬНІ УМОВИ СТРАХОВОГО ПРОДУКТУ «МЕДИЧНЕ СТРАХУВАННЯ» (Код: 008)</a:t>
              </a:r>
            </a:p>
          </p:txBody>
        </p:sp>
      </p:grpSp>
      <p:grpSp>
        <p:nvGrpSpPr>
          <p:cNvPr id="47" name="Группа 46">
            <a:extLst>
              <a:ext uri="{FF2B5EF4-FFF2-40B4-BE49-F238E27FC236}">
                <a16:creationId xmlns:a16="http://schemas.microsoft.com/office/drawing/2014/main" id="{B5BFCD1E-0551-4838-9282-1546411FC0D8}"/>
              </a:ext>
            </a:extLst>
          </p:cNvPr>
          <p:cNvGrpSpPr/>
          <p:nvPr/>
        </p:nvGrpSpPr>
        <p:grpSpPr>
          <a:xfrm>
            <a:off x="2788692" y="5158074"/>
            <a:ext cx="8338591" cy="968029"/>
            <a:chOff x="756087" y="3511345"/>
            <a:chExt cx="8602409" cy="1132971"/>
          </a:xfrm>
        </p:grpSpPr>
        <p:sp>
          <p:nvSpPr>
            <p:cNvPr id="48" name="Прямоугольник: скругленные углы 47">
              <a:extLst>
                <a:ext uri="{FF2B5EF4-FFF2-40B4-BE49-F238E27FC236}">
                  <a16:creationId xmlns:a16="http://schemas.microsoft.com/office/drawing/2014/main" id="{23CA9539-DB08-4DB2-97DD-BE9E5D8695EC}"/>
                </a:ext>
              </a:extLst>
            </p:cNvPr>
            <p:cNvSpPr/>
            <p:nvPr/>
          </p:nvSpPr>
          <p:spPr>
            <a:xfrm>
              <a:off x="756087" y="3511345"/>
              <a:ext cx="8602409" cy="113297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ru-UA"/>
            </a:p>
          </p:txBody>
        </p:sp>
        <p:sp>
          <p:nvSpPr>
            <p:cNvPr id="49" name="Прямоугольник: скругленные углы 4">
              <a:extLst>
                <a:ext uri="{FF2B5EF4-FFF2-40B4-BE49-F238E27FC236}">
                  <a16:creationId xmlns:a16="http://schemas.microsoft.com/office/drawing/2014/main" id="{882E94B0-37D5-4882-B1BD-D84D4F0CEDD2}"/>
                </a:ext>
              </a:extLst>
            </p:cNvPr>
            <p:cNvSpPr txBox="1"/>
            <p:nvPr/>
          </p:nvSpPr>
          <p:spPr>
            <a:xfrm>
              <a:off x="822455" y="3574112"/>
              <a:ext cx="8536041" cy="106660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just" defTabSz="889000">
                <a:lnSpc>
                  <a:spcPct val="90000"/>
                </a:lnSpc>
                <a:spcBef>
                  <a:spcPct val="0"/>
                </a:spcBef>
                <a:spcAft>
                  <a:spcPct val="35000"/>
                </a:spcAft>
              </a:pPr>
              <a:r>
                <a:rPr lang="ru-RU" b="1" dirty="0">
                  <a:cs typeface="Times New Roman" panose="02020603050405020304" pitchFamily="18" charset="0"/>
                </a:rPr>
                <a:t>Інформаційний документ про стандартний страховий продукт «МЕДИЧНЕ СТРАХУВАННЯ»</a:t>
              </a:r>
            </a:p>
          </p:txBody>
        </p:sp>
      </p:grpSp>
      <p:sp>
        <p:nvSpPr>
          <p:cNvPr id="20" name="Прямоугольник 19">
            <a:extLst>
              <a:ext uri="{FF2B5EF4-FFF2-40B4-BE49-F238E27FC236}">
                <a16:creationId xmlns:a16="http://schemas.microsoft.com/office/drawing/2014/main" id="{340338F8-09FE-4EE4-9A33-735EA406F1DD}"/>
              </a:ext>
            </a:extLst>
          </p:cNvPr>
          <p:cNvSpPr/>
          <p:nvPr/>
        </p:nvSpPr>
        <p:spPr>
          <a:xfrm rot="5400000">
            <a:off x="5604841" y="-5607444"/>
            <a:ext cx="982316"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uk-UA" dirty="0"/>
              <a:t>ю</a:t>
            </a:r>
          </a:p>
        </p:txBody>
      </p:sp>
      <p:sp>
        <p:nvSpPr>
          <p:cNvPr id="23" name="Прямоугольник: скругленные углы 4">
            <a:extLst>
              <a:ext uri="{FF2B5EF4-FFF2-40B4-BE49-F238E27FC236}">
                <a16:creationId xmlns:a16="http://schemas.microsoft.com/office/drawing/2014/main" id="{1E6C880E-2A1A-4EB0-AE80-3C3B5300D14F}"/>
              </a:ext>
            </a:extLst>
          </p:cNvPr>
          <p:cNvSpPr txBox="1"/>
          <p:nvPr/>
        </p:nvSpPr>
        <p:spPr>
          <a:xfrm>
            <a:off x="30228" y="178230"/>
            <a:ext cx="11356920" cy="701607"/>
          </a:xfrm>
          <a:prstGeom prst="rect">
            <a:avLst/>
          </a:prstGeom>
          <a:noFill/>
          <a:ln w="57150">
            <a:noFill/>
          </a:ln>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chemeClr val="tx1"/>
                </a:solidFill>
                <a:cs typeface="Times New Roman" pitchFamily="18" charset="0"/>
              </a:rPr>
              <a:t>МЕТОДОЛОГІЧНА БАЗА</a:t>
            </a:r>
            <a:endParaRPr lang="ru-UA" sz="2800" kern="1200" dirty="0">
              <a:solidFill>
                <a:schemeClr val="tx1"/>
              </a:solidFill>
            </a:endParaRPr>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272" y="229573"/>
            <a:ext cx="1650794" cy="558730"/>
          </a:xfrm>
          <a:prstGeom prst="rect">
            <a:avLst/>
          </a:prstGeom>
        </p:spPr>
      </p:pic>
      <p:pic>
        <p:nvPicPr>
          <p:cNvPr id="4" name="Рисунок 3" descr="Флажок со сплошной заливкой">
            <a:extLst>
              <a:ext uri="{FF2B5EF4-FFF2-40B4-BE49-F238E27FC236}">
                <a16:creationId xmlns:a16="http://schemas.microsoft.com/office/drawing/2014/main" id="{A7856F00-46F4-4951-BE01-74AAF0D14D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426" y="1467970"/>
            <a:ext cx="914400" cy="914400"/>
          </a:xfrm>
          <a:prstGeom prst="rect">
            <a:avLst/>
          </a:prstGeom>
        </p:spPr>
      </p:pic>
      <p:pic>
        <p:nvPicPr>
          <p:cNvPr id="21" name="Рисунок 20" descr="Флажок со сплошной заливкой">
            <a:extLst>
              <a:ext uri="{FF2B5EF4-FFF2-40B4-BE49-F238E27FC236}">
                <a16:creationId xmlns:a16="http://schemas.microsoft.com/office/drawing/2014/main" id="{47990A8A-2C21-4AA5-BD5D-06BD9A171D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9549" y="2547257"/>
            <a:ext cx="914400" cy="914400"/>
          </a:xfrm>
          <a:prstGeom prst="rect">
            <a:avLst/>
          </a:prstGeom>
        </p:spPr>
      </p:pic>
      <p:pic>
        <p:nvPicPr>
          <p:cNvPr id="22" name="Рисунок 21" descr="Флажок со сплошной заливкой">
            <a:extLst>
              <a:ext uri="{FF2B5EF4-FFF2-40B4-BE49-F238E27FC236}">
                <a16:creationId xmlns:a16="http://schemas.microsoft.com/office/drawing/2014/main" id="{2A1E0C5F-6409-42BE-ACB3-CD142B98A3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426" y="3787657"/>
            <a:ext cx="914400" cy="914400"/>
          </a:xfrm>
          <a:prstGeom prst="rect">
            <a:avLst/>
          </a:prstGeom>
        </p:spPr>
      </p:pic>
      <p:pic>
        <p:nvPicPr>
          <p:cNvPr id="26" name="Рисунок 25" descr="Флажок со сплошной заливкой">
            <a:extLst>
              <a:ext uri="{FF2B5EF4-FFF2-40B4-BE49-F238E27FC236}">
                <a16:creationId xmlns:a16="http://schemas.microsoft.com/office/drawing/2014/main" id="{932992AF-BEC3-4C4B-8BB6-FCC4DA6D5B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426" y="5211703"/>
            <a:ext cx="914400" cy="914400"/>
          </a:xfrm>
          <a:prstGeom prst="rect">
            <a:avLst/>
          </a:prstGeom>
        </p:spPr>
      </p:pic>
    </p:spTree>
    <p:extLst>
      <p:ext uri="{BB962C8B-B14F-4D97-AF65-F5344CB8AC3E}">
        <p14:creationId xmlns:p14="http://schemas.microsoft.com/office/powerpoint/2010/main" val="368787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p:nvPr/>
        </p:nvSpPr>
        <p:spPr>
          <a:xfrm>
            <a:off x="-3759" y="0"/>
            <a:ext cx="3413760" cy="6858000"/>
          </a:xfrm>
          <a:prstGeom prst="rect">
            <a:avLst/>
          </a:prstGeom>
          <a:gradFill flip="none" rotWithShape="1">
            <a:gsLst>
              <a:gs pos="0">
                <a:schemeClr val="bg1">
                  <a:lumMod val="95000"/>
                  <a:shade val="30000"/>
                  <a:satMod val="115000"/>
                </a:schemeClr>
              </a:gs>
              <a:gs pos="33000">
                <a:schemeClr val="bg1">
                  <a:lumMod val="95000"/>
                  <a:shade val="67500"/>
                  <a:satMod val="115000"/>
                </a:schemeClr>
              </a:gs>
              <a:gs pos="67000">
                <a:schemeClr val="bg1">
                  <a:lumMod val="95000"/>
                  <a:shade val="100000"/>
                  <a:satMod val="115000"/>
                </a:schemeClr>
              </a:gs>
            </a:gsLst>
            <a:lin ang="0" scaled="1"/>
            <a:tileRect/>
          </a:grad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sp>
        <p:nvSpPr>
          <p:cNvPr id="28" name="Прямоугольник: скругленные углы 4">
            <a:extLst>
              <a:ext uri="{FF2B5EF4-FFF2-40B4-BE49-F238E27FC236}">
                <a16:creationId xmlns:a16="http://schemas.microsoft.com/office/drawing/2014/main" id="{8102F1DC-95FC-4C7D-9E8E-3A5597FF6A28}"/>
              </a:ext>
            </a:extLst>
          </p:cNvPr>
          <p:cNvSpPr txBox="1"/>
          <p:nvPr/>
        </p:nvSpPr>
        <p:spPr>
          <a:xfrm>
            <a:off x="4618" y="-41249"/>
            <a:ext cx="12191142" cy="110831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defPPr>
              <a:defRPr lang="uk-UA"/>
            </a:defPPr>
            <a:lvl1pPr algn="ctr">
              <a:defRPr sz="2400" b="1">
                <a:solidFill>
                  <a:schemeClr val="tx1"/>
                </a:solidFill>
              </a:defRPr>
            </a:lvl1pPr>
          </a:lstStyle>
          <a:p>
            <a:endParaRPr lang="ru-UA" sz="3200" dirty="0"/>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903" y="233542"/>
            <a:ext cx="1650794" cy="558730"/>
          </a:xfrm>
          <a:prstGeom prst="rect">
            <a:avLst/>
          </a:prstGeom>
        </p:spPr>
      </p:pic>
      <p:sp>
        <p:nvSpPr>
          <p:cNvPr id="8" name="Прямоугольник 7">
            <a:extLst>
              <a:ext uri="{FF2B5EF4-FFF2-40B4-BE49-F238E27FC236}">
                <a16:creationId xmlns:a16="http://schemas.microsoft.com/office/drawing/2014/main" id="{AA68D6A9-425C-4521-BEA7-32850B9081BD}"/>
              </a:ext>
            </a:extLst>
          </p:cNvPr>
          <p:cNvSpPr/>
          <p:nvPr/>
        </p:nvSpPr>
        <p:spPr>
          <a:xfrm>
            <a:off x="503527" y="323177"/>
            <a:ext cx="934465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2800" b="1" kern="0" dirty="0">
                <a:solidFill>
                  <a:schemeClr val="tx1"/>
                </a:solidFill>
                <a:cs typeface="Times New Roman" pitchFamily="18" charset="0"/>
              </a:rPr>
              <a:t>ПРЕДМЕТ ДОГОВОРУ СТРАХУВАННЯ. ОБ'ЄКТ СТРАХУВАННЯ </a:t>
            </a:r>
            <a:endParaRPr lang="ru-RU" sz="2800" b="1" kern="0" dirty="0">
              <a:solidFill>
                <a:schemeClr val="tx1"/>
              </a:solidFill>
              <a:cs typeface="Times New Roman" pitchFamily="18" charset="0"/>
            </a:endParaRPr>
          </a:p>
        </p:txBody>
      </p:sp>
      <p:sp>
        <p:nvSpPr>
          <p:cNvPr id="7" name="TextBox 6">
            <a:extLst>
              <a:ext uri="{FF2B5EF4-FFF2-40B4-BE49-F238E27FC236}">
                <a16:creationId xmlns:a16="http://schemas.microsoft.com/office/drawing/2014/main" id="{947B15BF-2E38-43E7-AA41-84C5BE896033}"/>
              </a:ext>
            </a:extLst>
          </p:cNvPr>
          <p:cNvSpPr txBox="1"/>
          <p:nvPr/>
        </p:nvSpPr>
        <p:spPr>
          <a:xfrm>
            <a:off x="3544076" y="1767845"/>
            <a:ext cx="8134511" cy="1569660"/>
          </a:xfrm>
          <a:prstGeom prst="rect">
            <a:avLst/>
          </a:prstGeom>
          <a:noFill/>
        </p:spPr>
        <p:txBody>
          <a:bodyPr wrap="square" rtlCol="0">
            <a:spAutoFit/>
          </a:bodyPr>
          <a:lstStyle/>
          <a:p>
            <a:pPr algn="just"/>
            <a:r>
              <a:rPr lang="ru-RU" sz="2400" b="1" dirty="0">
                <a:solidFill>
                  <a:srgbClr val="FF0000"/>
                </a:solidFill>
                <a:cs typeface="Times New Roman" pitchFamily="18" charset="0"/>
              </a:rPr>
              <a:t>Предметом Договору страхування </a:t>
            </a:r>
            <a:r>
              <a:rPr lang="uk-UA" sz="2400" dirty="0"/>
              <a:t>передача Страхувальником за плату ризику, визначеного Договором, пов’язаного з об’єктом страхування, страховику на умовах, визначених цим договором.</a:t>
            </a:r>
            <a:endParaRPr lang="de-DE" sz="2400" dirty="0"/>
          </a:p>
        </p:txBody>
      </p:sp>
      <p:graphicFrame>
        <p:nvGraphicFramePr>
          <p:cNvPr id="10" name="Таблица 9">
            <a:extLst>
              <a:ext uri="{FF2B5EF4-FFF2-40B4-BE49-F238E27FC236}">
                <a16:creationId xmlns:a16="http://schemas.microsoft.com/office/drawing/2014/main" id="{41B9BE98-3329-4CF9-8A52-A33863DB0DDD}"/>
              </a:ext>
            </a:extLst>
          </p:cNvPr>
          <p:cNvGraphicFramePr>
            <a:graphicFrameLocks noGrp="1"/>
          </p:cNvGraphicFramePr>
          <p:nvPr>
            <p:extLst>
              <p:ext uri="{D42A27DB-BD31-4B8C-83A1-F6EECF244321}">
                <p14:modId xmlns:p14="http://schemas.microsoft.com/office/powerpoint/2010/main" val="951205545"/>
              </p:ext>
            </p:extLst>
          </p:nvPr>
        </p:nvGraphicFramePr>
        <p:xfrm>
          <a:off x="3628281" y="3892857"/>
          <a:ext cx="8134510" cy="731520"/>
        </p:xfrm>
        <a:graphic>
          <a:graphicData uri="http://schemas.openxmlformats.org/drawingml/2006/table">
            <a:tbl>
              <a:tblPr/>
              <a:tblGrid>
                <a:gridCol w="8134510">
                  <a:extLst>
                    <a:ext uri="{9D8B030D-6E8A-4147-A177-3AD203B41FA5}">
                      <a16:colId xmlns:a16="http://schemas.microsoft.com/office/drawing/2014/main" val="1328359256"/>
                    </a:ext>
                  </a:extLst>
                </a:gridCol>
              </a:tblGrid>
              <a:tr h="447058">
                <a:tc>
                  <a:txBody>
                    <a:bodyPr/>
                    <a:lstStyle/>
                    <a:p>
                      <a:pPr marL="27432" marR="64008" lvl="0" indent="0" algn="just" defTabSz="914400" rtl="0" eaLnBrk="1" fontAlgn="auto" latinLnBrk="0" hangingPunct="1">
                        <a:lnSpc>
                          <a:spcPct val="100000"/>
                        </a:lnSpc>
                        <a:spcBef>
                          <a:spcPts val="0"/>
                        </a:spcBef>
                        <a:spcAft>
                          <a:spcPts val="576"/>
                        </a:spcAft>
                        <a:buClrTx/>
                        <a:buSzTx/>
                        <a:buFontTx/>
                        <a:buNone/>
                        <a:tabLst/>
                        <a:defRPr/>
                      </a:pPr>
                      <a:r>
                        <a:rPr lang="uk-UA" sz="2400" b="1" i="0" u="none" noProof="0" dirty="0">
                          <a:solidFill>
                            <a:srgbClr val="FF0000"/>
                          </a:solidFill>
                          <a:cs typeface="Times New Roman" pitchFamily="18" charset="0"/>
                        </a:rPr>
                        <a:t>Об’єктом страхування є </a:t>
                      </a:r>
                      <a:r>
                        <a:rPr lang="uk-UA" sz="2400" b="0" i="0" u="none" noProof="0" dirty="0">
                          <a:solidFill>
                            <a:schemeClr val="tx1"/>
                          </a:solidFill>
                          <a:cs typeface="Times New Roman" pitchFamily="18" charset="0"/>
                        </a:rPr>
                        <a:t> </a:t>
                      </a:r>
                      <a:r>
                        <a:rPr lang="uk-UA" sz="2400" b="0" i="0" u="none" dirty="0">
                          <a:solidFill>
                            <a:schemeClr val="tx1"/>
                          </a:solidFill>
                          <a:effectLst/>
                          <a:cs typeface="Times New Roman" pitchFamily="18" charset="0"/>
                        </a:rPr>
                        <a:t>ж</a:t>
                      </a:r>
                      <a:r>
                        <a:rPr lang="uk-UA" sz="2400" b="0" u="none" dirty="0">
                          <a:solidFill>
                            <a:schemeClr val="tx1"/>
                          </a:solidFill>
                          <a:effectLst/>
                        </a:rPr>
                        <a:t>иття</a:t>
                      </a:r>
                      <a:r>
                        <a:rPr lang="uk-UA" sz="2400" dirty="0">
                          <a:effectLst/>
                        </a:rPr>
                        <a:t>, здоров’я, працездатність Застрахованої особи</a:t>
                      </a:r>
                    </a:p>
                  </a:txBody>
                  <a:tcPr marL="0" marR="0" marT="0" marB="0">
                    <a:lnL>
                      <a:noFill/>
                    </a:lnL>
                    <a:lnR>
                      <a:noFill/>
                    </a:lnR>
                    <a:lnT>
                      <a:noFill/>
                    </a:lnT>
                    <a:lnB>
                      <a:noFill/>
                    </a:lnB>
                    <a:noFill/>
                  </a:tcPr>
                </a:tc>
                <a:extLst>
                  <a:ext uri="{0D108BD9-81ED-4DB2-BD59-A6C34878D82A}">
                    <a16:rowId xmlns:a16="http://schemas.microsoft.com/office/drawing/2014/main" val="1305502782"/>
                  </a:ext>
                </a:extLst>
              </a:tr>
            </a:tbl>
          </a:graphicData>
        </a:graphic>
      </p:graphicFrame>
      <p:pic>
        <p:nvPicPr>
          <p:cNvPr id="2" name="Picture 2" descr="C:\Users\v.vasylega\Desktop\Без названия.jpg">
            <a:extLst>
              <a:ext uri="{FF2B5EF4-FFF2-40B4-BE49-F238E27FC236}">
                <a16:creationId xmlns:a16="http://schemas.microsoft.com/office/drawing/2014/main" id="{6DFC9548-EEEF-5F3D-4169-B1BEEBBB6B48}"/>
              </a:ext>
            </a:extLst>
          </p:cNvPr>
          <p:cNvPicPr>
            <a:picLocks noChangeAspect="1" noChangeArrowheads="1"/>
          </p:cNvPicPr>
          <p:nvPr/>
        </p:nvPicPr>
        <p:blipFill>
          <a:blip r:embed="rId3"/>
          <a:srcRect/>
          <a:stretch>
            <a:fillRect/>
          </a:stretch>
        </p:blipFill>
        <p:spPr bwMode="auto">
          <a:xfrm>
            <a:off x="306303" y="2552675"/>
            <a:ext cx="2765829" cy="2071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097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080EF1-EE55-4351-8985-F4042822BB0C}"/>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400"/>
                    </a14:imgEffect>
                    <a14:imgEffect>
                      <a14:saturation sat="104000"/>
                    </a14:imgEffect>
                  </a14:imgLayer>
                </a14:imgProps>
              </a:ext>
              <a:ext uri="{28A0092B-C50C-407E-A947-70E740481C1C}">
                <a14:useLocalDpi xmlns:a14="http://schemas.microsoft.com/office/drawing/2010/main" val="0"/>
              </a:ext>
            </a:extLst>
          </a:blip>
          <a:srcRect l="54864" t="-120" r="12174"/>
          <a:stretch/>
        </p:blipFill>
        <p:spPr>
          <a:xfrm flipH="1">
            <a:off x="-3" y="-10633"/>
            <a:ext cx="3264197" cy="6867689"/>
          </a:xfrm>
          <a:prstGeom prst="rect">
            <a:avLst/>
          </a:prstGeom>
        </p:spPr>
      </p:pic>
      <p:pic>
        <p:nvPicPr>
          <p:cNvPr id="9" name="Рисунок 8">
            <a:extLst>
              <a:ext uri="{FF2B5EF4-FFF2-40B4-BE49-F238E27FC236}">
                <a16:creationId xmlns:a16="http://schemas.microsoft.com/office/drawing/2014/main" id="{8025E236-AD42-4E8C-BBC0-A1420AB58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3" name="TextBox 2">
            <a:extLst>
              <a:ext uri="{FF2B5EF4-FFF2-40B4-BE49-F238E27FC236}">
                <a16:creationId xmlns:a16="http://schemas.microsoft.com/office/drawing/2014/main" id="{D45F04F2-A2A7-6F80-7419-8D45AB75C7E8}"/>
              </a:ext>
            </a:extLst>
          </p:cNvPr>
          <p:cNvSpPr txBox="1"/>
          <p:nvPr/>
        </p:nvSpPr>
        <p:spPr>
          <a:xfrm>
            <a:off x="3264194" y="0"/>
            <a:ext cx="8927806" cy="646331"/>
          </a:xfrm>
          <a:prstGeom prst="rect">
            <a:avLst/>
          </a:prstGeom>
          <a:solidFill>
            <a:schemeClr val="bg1">
              <a:lumMod val="95000"/>
            </a:schemeClr>
          </a:solidFill>
        </p:spPr>
        <p:txBody>
          <a:bodyPr wrap="square" rtlCol="0">
            <a:spAutoFit/>
          </a:bodyPr>
          <a:lstStyle/>
          <a:p>
            <a:pPr algn="ctr"/>
            <a:endParaRPr lang="uk-UA" sz="800" b="1" kern="0" dirty="0">
              <a:cs typeface="Times New Roman" pitchFamily="18" charset="0"/>
            </a:endParaRPr>
          </a:p>
          <a:p>
            <a:pPr algn="ctr"/>
            <a:r>
              <a:rPr lang="uk-UA" sz="2800" b="1" kern="0" dirty="0">
                <a:cs typeface="Times New Roman" pitchFamily="18" charset="0"/>
              </a:rPr>
              <a:t>ЗАСТРАХОВАНІ ОСОБИ. ОБМЕЖЕННЯ. </a:t>
            </a:r>
            <a:endParaRPr lang="ru-UA" sz="2800" dirty="0"/>
          </a:p>
        </p:txBody>
      </p:sp>
      <p:sp>
        <p:nvSpPr>
          <p:cNvPr id="4" name="TextBox 3">
            <a:extLst>
              <a:ext uri="{FF2B5EF4-FFF2-40B4-BE49-F238E27FC236}">
                <a16:creationId xmlns:a16="http://schemas.microsoft.com/office/drawing/2014/main" id="{9C590A61-F0EB-1E72-873E-572AD0DBEDAB}"/>
              </a:ext>
            </a:extLst>
          </p:cNvPr>
          <p:cNvSpPr txBox="1"/>
          <p:nvPr/>
        </p:nvSpPr>
        <p:spPr>
          <a:xfrm>
            <a:off x="3508308" y="688265"/>
            <a:ext cx="8406881" cy="923330"/>
          </a:xfrm>
          <a:prstGeom prst="rect">
            <a:avLst/>
          </a:prstGeom>
          <a:noFill/>
        </p:spPr>
        <p:txBody>
          <a:bodyPr wrap="square" rtlCol="0">
            <a:spAutoFit/>
          </a:bodyPr>
          <a:lstStyle/>
          <a:p>
            <a:r>
              <a:rPr lang="uk-UA" b="1" dirty="0">
                <a:solidFill>
                  <a:srgbClr val="FF0000"/>
                </a:solidFill>
              </a:rPr>
              <a:t>Застрахована особа (ЗО) </a:t>
            </a:r>
            <a:r>
              <a:rPr lang="uk-UA" dirty="0"/>
              <a:t>- це фізична особа на користь якої укладений договір страхування. Згідно з договором страхування Застраховані особи можуть набувати прав та обов’язків Страхувальника.</a:t>
            </a:r>
          </a:p>
        </p:txBody>
      </p:sp>
      <p:sp>
        <p:nvSpPr>
          <p:cNvPr id="6" name="TextBox 5">
            <a:extLst>
              <a:ext uri="{FF2B5EF4-FFF2-40B4-BE49-F238E27FC236}">
                <a16:creationId xmlns:a16="http://schemas.microsoft.com/office/drawing/2014/main" id="{10B3CB5C-966A-AA1C-236B-DED15302B39C}"/>
              </a:ext>
            </a:extLst>
          </p:cNvPr>
          <p:cNvSpPr txBox="1"/>
          <p:nvPr/>
        </p:nvSpPr>
        <p:spPr>
          <a:xfrm>
            <a:off x="3508309" y="1715086"/>
            <a:ext cx="8406881" cy="4524315"/>
          </a:xfrm>
          <a:prstGeom prst="rect">
            <a:avLst/>
          </a:prstGeom>
          <a:noFill/>
        </p:spPr>
        <p:txBody>
          <a:bodyPr wrap="square" rtlCol="0">
            <a:spAutoFit/>
          </a:bodyPr>
          <a:lstStyle/>
          <a:p>
            <a:r>
              <a:rPr lang="uk-UA" sz="1600" b="1" dirty="0">
                <a:solidFill>
                  <a:srgbClr val="FF0000"/>
                </a:solidFill>
              </a:rPr>
              <a:t>Не можуть бути застраховані:</a:t>
            </a:r>
          </a:p>
          <a:p>
            <a:pPr marL="285750" indent="-285750">
              <a:buFontTx/>
              <a:buChar char="-"/>
            </a:pPr>
            <a:r>
              <a:rPr lang="uk-UA" sz="1600" dirty="0"/>
              <a:t>Особи, які на момент укладення договору страхування мали вік понад 65 років; </a:t>
            </a:r>
          </a:p>
          <a:p>
            <a:pPr marL="285750" indent="-285750">
              <a:buFontTx/>
              <a:buChar char="-"/>
            </a:pPr>
            <a:r>
              <a:rPr lang="uk-UA" sz="1600" dirty="0"/>
              <a:t>Особи, які визнані у встановленому порядку недієздатними;</a:t>
            </a:r>
          </a:p>
          <a:p>
            <a:r>
              <a:rPr lang="uk-UA" sz="1600" dirty="0"/>
              <a:t>-     Особи, які знаходяться на обліку в наркологічних, психоневрологічних центрах, туберкульозних та (або) шкірно-венерологічних спеціалізованих диспансерах, хворі на алкоголізм, наркоманію, токсикоманію;  </a:t>
            </a:r>
          </a:p>
          <a:p>
            <a:pPr marL="285750" indent="-285750">
              <a:buFontTx/>
              <a:buChar char="-"/>
            </a:pPr>
            <a:r>
              <a:rPr lang="uk-UA" sz="1600" dirty="0"/>
              <a:t>Особи, що страждають або страждали такими захворюваннями, як ревматизм, вади серця, хронічна недостатність кровообігу, починаючи зі стадії ІІВ та вище, гепатит В або С, цироз печінки, інсулінозалежний цукровий діабет, гломерулонефрит, хронічна ниркова недостатність ІІ ступеня та вище, енцефаліт, розсіяний склероз, епілепсія, паркінсонізм, шизофренія, хвороба Бехтєрєва, склеродермія, системний червоний вовчак, пухлини головного мозку та/або спинного мозку, злоякісні новоутворення будь-якої локалізації, в </a:t>
            </a:r>
            <a:r>
              <a:rPr lang="uk-UA" sz="1600" dirty="0" err="1"/>
              <a:t>т.ч</a:t>
            </a:r>
            <a:r>
              <a:rPr lang="uk-UA" sz="1600" dirty="0"/>
              <a:t>. що призвели до стійкої втрати працездатності; </a:t>
            </a:r>
          </a:p>
          <a:p>
            <a:pPr marL="285750" indent="-285750">
              <a:buFontTx/>
              <a:buChar char="-"/>
            </a:pPr>
            <a:r>
              <a:rPr lang="uk-UA" sz="1600" dirty="0"/>
              <a:t>Особи які мають злоякісні хвороби крові, мають трансплантовані органи (окрім зубів, волосся та шкіри);  </a:t>
            </a:r>
          </a:p>
          <a:p>
            <a:pPr marL="285750" indent="-285750">
              <a:buFontTx/>
              <a:buChar char="-"/>
            </a:pPr>
            <a:r>
              <a:rPr lang="uk-UA" sz="1600" dirty="0"/>
              <a:t>ВІЛ – інфіковані; хворі на СНІД; </a:t>
            </a:r>
          </a:p>
          <a:p>
            <a:pPr marL="285750" indent="-285750">
              <a:buFontTx/>
              <a:buChar char="-"/>
            </a:pPr>
            <a:r>
              <a:rPr lang="uk-UA" sz="1600" dirty="0"/>
              <a:t>Особи з обмеженими можливостями (інваліда I-ІІ групи та особи з інвалідністю з дитинства). </a:t>
            </a:r>
          </a:p>
        </p:txBody>
      </p:sp>
    </p:spTree>
    <p:extLst>
      <p:ext uri="{BB962C8B-B14F-4D97-AF65-F5344CB8AC3E}">
        <p14:creationId xmlns:p14="http://schemas.microsoft.com/office/powerpoint/2010/main" val="268502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41" name="Прямоугольник 40">
            <a:extLst>
              <a:ext uri="{FF2B5EF4-FFF2-40B4-BE49-F238E27FC236}">
                <a16:creationId xmlns:a16="http://schemas.microsoft.com/office/drawing/2014/main" id="{0B75BABB-698C-4800-A09E-2A7AD445B842}"/>
              </a:ext>
            </a:extLst>
          </p:cNvPr>
          <p:cNvSpPr/>
          <p:nvPr/>
        </p:nvSpPr>
        <p:spPr>
          <a:xfrm>
            <a:off x="2712514" y="427247"/>
            <a:ext cx="8467115"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endParaRPr lang="ru-RU" sz="3200" b="1" kern="0" dirty="0">
              <a:solidFill>
                <a:schemeClr val="tx1"/>
              </a:solidFill>
              <a:cs typeface="Times New Roman" pitchFamily="18" charset="0"/>
            </a:endParaRPr>
          </a:p>
        </p:txBody>
      </p:sp>
      <p:sp>
        <p:nvSpPr>
          <p:cNvPr id="3" name="TextBox 2">
            <a:extLst>
              <a:ext uri="{FF2B5EF4-FFF2-40B4-BE49-F238E27FC236}">
                <a16:creationId xmlns:a16="http://schemas.microsoft.com/office/drawing/2014/main" id="{577DB982-221F-6956-AA06-7C1008701893}"/>
              </a:ext>
            </a:extLst>
          </p:cNvPr>
          <p:cNvSpPr txBox="1"/>
          <p:nvPr/>
        </p:nvSpPr>
        <p:spPr>
          <a:xfrm>
            <a:off x="335903" y="1546304"/>
            <a:ext cx="7492482" cy="2777683"/>
          </a:xfrm>
          <a:prstGeom prst="rect">
            <a:avLst/>
          </a:prstGeom>
          <a:noFill/>
        </p:spPr>
        <p:txBody>
          <a:bodyPr wrap="square">
            <a:spAutoFit/>
          </a:bodyPr>
          <a:lstStyle/>
          <a:p>
            <a:pPr>
              <a:spcAft>
                <a:spcPts val="300"/>
              </a:spcAft>
            </a:pPr>
            <a:r>
              <a:rPr lang="uk-UA" b="1" dirty="0">
                <a:solidFill>
                  <a:srgbClr val="FF0000"/>
                </a:solidFill>
              </a:rPr>
              <a:t>СТРАХОВИМИ РИЗИКАМИ Є: </a:t>
            </a:r>
          </a:p>
          <a:p>
            <a:pPr marL="285750" indent="-285750">
              <a:spcAft>
                <a:spcPts val="300"/>
              </a:spcAft>
              <a:buFont typeface="Wingdings" panose="05000000000000000000" pitchFamily="2" charset="2"/>
              <a:buChar char="§"/>
            </a:pPr>
            <a:r>
              <a:rPr lang="uk-UA" dirty="0"/>
              <a:t>Гостре захворювання Застрахованої особи. </a:t>
            </a:r>
          </a:p>
          <a:p>
            <a:pPr marL="285750" indent="-285750">
              <a:spcAft>
                <a:spcPts val="300"/>
              </a:spcAft>
              <a:buFont typeface="Wingdings" panose="05000000000000000000" pitchFamily="2" charset="2"/>
              <a:buChar char="§"/>
            </a:pPr>
            <a:r>
              <a:rPr lang="uk-UA" dirty="0"/>
              <a:t>Загострення хронічних хвороб Застрахованої особи. </a:t>
            </a:r>
          </a:p>
          <a:p>
            <a:pPr marL="285750" indent="-285750">
              <a:spcAft>
                <a:spcPts val="300"/>
              </a:spcAft>
              <a:buFont typeface="Wingdings" panose="05000000000000000000" pitchFamily="2" charset="2"/>
              <a:buChar char="§"/>
            </a:pPr>
            <a:r>
              <a:rPr lang="uk-UA" dirty="0"/>
              <a:t>Хронічні хвороби в стадії ремісії. </a:t>
            </a:r>
          </a:p>
          <a:p>
            <a:pPr marL="285750" indent="-285750">
              <a:spcAft>
                <a:spcPts val="300"/>
              </a:spcAft>
              <a:buFont typeface="Wingdings" panose="05000000000000000000" pitchFamily="2" charset="2"/>
              <a:buChar char="§"/>
            </a:pPr>
            <a:r>
              <a:rPr lang="uk-UA" dirty="0"/>
              <a:t>Розлади здоров‘я Застрахованої особи внаслідок нещасного випадку. </a:t>
            </a:r>
          </a:p>
          <a:p>
            <a:pPr marL="285750" indent="-285750">
              <a:buFont typeface="Wingdings" panose="05000000000000000000" pitchFamily="2" charset="2"/>
              <a:buChar char="§"/>
            </a:pPr>
            <a:endParaRPr lang="uk-UA" dirty="0"/>
          </a:p>
          <a:p>
            <a:pPr algn="just"/>
            <a:r>
              <a:rPr lang="uk-UA" dirty="0"/>
              <a:t>Перелік ризиків для конкретної Застрахованої особи, визначається Програмою страхування, що є Додатком до договору страхування та є його невід’ємною частиною. </a:t>
            </a:r>
            <a:endParaRPr lang="ru-UA" dirty="0"/>
          </a:p>
        </p:txBody>
      </p:sp>
      <p:sp>
        <p:nvSpPr>
          <p:cNvPr id="5" name="TextBox 4">
            <a:extLst>
              <a:ext uri="{FF2B5EF4-FFF2-40B4-BE49-F238E27FC236}">
                <a16:creationId xmlns:a16="http://schemas.microsoft.com/office/drawing/2014/main" id="{D2D1905B-61B8-E931-8503-5FBED2AFBE22}"/>
              </a:ext>
            </a:extLst>
          </p:cNvPr>
          <p:cNvSpPr txBox="1"/>
          <p:nvPr/>
        </p:nvSpPr>
        <p:spPr>
          <a:xfrm>
            <a:off x="3014885" y="341342"/>
            <a:ext cx="7270879" cy="671851"/>
          </a:xfrm>
          <a:prstGeom prst="rect">
            <a:avLst/>
          </a:prstGeom>
          <a:noFill/>
        </p:spPr>
        <p:txBody>
          <a:bodyPr wrap="square">
            <a:spAutoFit/>
          </a:bodyPr>
          <a:lstStyle/>
          <a:p>
            <a:pPr>
              <a:lnSpc>
                <a:spcPct val="150000"/>
              </a:lnSpc>
            </a:pPr>
            <a:r>
              <a:rPr lang="uk-UA" sz="2800" b="1" dirty="0">
                <a:cs typeface="Times New Roman" pitchFamily="18" charset="0"/>
              </a:rPr>
              <a:t>СТРАХОВІ РИЗИКИ. СТРАХОВІ ВИПАДКИ</a:t>
            </a:r>
          </a:p>
        </p:txBody>
      </p:sp>
      <p:sp>
        <p:nvSpPr>
          <p:cNvPr id="6" name="TextBox 5">
            <a:extLst>
              <a:ext uri="{FF2B5EF4-FFF2-40B4-BE49-F238E27FC236}">
                <a16:creationId xmlns:a16="http://schemas.microsoft.com/office/drawing/2014/main" id="{9E79594A-178C-D1FA-C828-757B2C961406}"/>
              </a:ext>
            </a:extLst>
          </p:cNvPr>
          <p:cNvSpPr txBox="1"/>
          <p:nvPr/>
        </p:nvSpPr>
        <p:spPr>
          <a:xfrm>
            <a:off x="335903" y="4501174"/>
            <a:ext cx="11103429" cy="923330"/>
          </a:xfrm>
          <a:prstGeom prst="rect">
            <a:avLst/>
          </a:prstGeom>
          <a:noFill/>
        </p:spPr>
        <p:txBody>
          <a:bodyPr wrap="square" rtlCol="0">
            <a:spAutoFit/>
          </a:bodyPr>
          <a:lstStyle/>
          <a:p>
            <a:pPr algn="just"/>
            <a:r>
              <a:rPr lang="uk-UA" b="1" dirty="0">
                <a:solidFill>
                  <a:srgbClr val="FF0000"/>
                </a:solidFill>
              </a:rPr>
              <a:t>СТРАХОВИЙ ВИПАДОК</a:t>
            </a:r>
            <a:r>
              <a:rPr lang="uk-UA" dirty="0">
                <a:solidFill>
                  <a:srgbClr val="FF0000"/>
                </a:solidFill>
              </a:rPr>
              <a:t> </a:t>
            </a:r>
            <a:r>
              <a:rPr lang="uk-UA" dirty="0"/>
              <a:t>- подія, передбачена договором страхування, ризик виникнення якої застрахований, з настанням якої виникає обов’язок Страховика здійснити страхову виплату Страхувальнику або іншій особі, визначеній у договорі страхування.</a:t>
            </a:r>
            <a:endParaRPr lang="ru-UA" dirty="0"/>
          </a:p>
        </p:txBody>
      </p:sp>
      <p:pic>
        <p:nvPicPr>
          <p:cNvPr id="4" name="Рисунок 3" descr="Изображение выглядит как Наушники, наушник, наушники&#10;&#10;Содержимое, созданное искусственным интеллектом, может быть неверным.">
            <a:extLst>
              <a:ext uri="{FF2B5EF4-FFF2-40B4-BE49-F238E27FC236}">
                <a16:creationId xmlns:a16="http://schemas.microsoft.com/office/drawing/2014/main" id="{9ADD0D6C-8352-CDB1-184F-EB5235C3E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130" y="1754721"/>
            <a:ext cx="3165202" cy="1983824"/>
          </a:xfrm>
          <a:prstGeom prst="rect">
            <a:avLst/>
          </a:prstGeom>
        </p:spPr>
      </p:pic>
    </p:spTree>
    <p:extLst>
      <p:ext uri="{BB962C8B-B14F-4D97-AF65-F5344CB8AC3E}">
        <p14:creationId xmlns:p14="http://schemas.microsoft.com/office/powerpoint/2010/main" val="33213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76A3F-0201-B500-DD11-03179C34157F}"/>
            </a:ext>
          </a:extLst>
        </p:cNvPr>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AABC6FF8-1393-4C44-C4C3-1B38741ED052}"/>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150857A4-68D5-B8C6-5223-077C77F7C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9" name="Прямоугольник 18">
            <a:extLst>
              <a:ext uri="{FF2B5EF4-FFF2-40B4-BE49-F238E27FC236}">
                <a16:creationId xmlns:a16="http://schemas.microsoft.com/office/drawing/2014/main" id="{833FE690-3FBF-B511-E8EE-BA6BAFC9781A}"/>
              </a:ext>
            </a:extLst>
          </p:cNvPr>
          <p:cNvSpPr/>
          <p:nvPr/>
        </p:nvSpPr>
        <p:spPr>
          <a:xfrm>
            <a:off x="3069771" y="425183"/>
            <a:ext cx="76744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rPr>
              <a:t> </a:t>
            </a:r>
            <a:endParaRPr lang="ru-RU" sz="3200" b="1" kern="0" dirty="0">
              <a:solidFill>
                <a:schemeClr val="tx1"/>
              </a:solidFill>
              <a:cs typeface="Times New Roman" pitchFamily="18" charset="0"/>
            </a:endParaRPr>
          </a:p>
        </p:txBody>
      </p:sp>
      <p:sp>
        <p:nvSpPr>
          <p:cNvPr id="2" name="Прямоугольник 1">
            <a:extLst>
              <a:ext uri="{FF2B5EF4-FFF2-40B4-BE49-F238E27FC236}">
                <a16:creationId xmlns:a16="http://schemas.microsoft.com/office/drawing/2014/main" id="{D8676EEC-58A0-0263-FFE3-9B2E5D88BF1B}"/>
              </a:ext>
            </a:extLst>
          </p:cNvPr>
          <p:cNvSpPr/>
          <p:nvPr/>
        </p:nvSpPr>
        <p:spPr>
          <a:xfrm>
            <a:off x="2350682" y="400060"/>
            <a:ext cx="9310458" cy="692593"/>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2800" b="1" dirty="0">
                <a:solidFill>
                  <a:schemeClr val="tx1"/>
                </a:solidFill>
              </a:rPr>
              <a:t>СТРАХОВА СУМА. ФРАНШИЗА. СТРАХОВА ПРЕМІЯ</a:t>
            </a:r>
          </a:p>
        </p:txBody>
      </p:sp>
      <p:sp>
        <p:nvSpPr>
          <p:cNvPr id="3" name="TextBox 2">
            <a:extLst>
              <a:ext uri="{FF2B5EF4-FFF2-40B4-BE49-F238E27FC236}">
                <a16:creationId xmlns:a16="http://schemas.microsoft.com/office/drawing/2014/main" id="{09C08854-6224-EFA3-E2D4-091752A475A9}"/>
              </a:ext>
            </a:extLst>
          </p:cNvPr>
          <p:cNvSpPr txBox="1"/>
          <p:nvPr/>
        </p:nvSpPr>
        <p:spPr>
          <a:xfrm>
            <a:off x="270588" y="1618732"/>
            <a:ext cx="9918441" cy="1831271"/>
          </a:xfrm>
          <a:prstGeom prst="rect">
            <a:avLst/>
          </a:prstGeom>
          <a:noFill/>
        </p:spPr>
        <p:txBody>
          <a:bodyPr wrap="square" rtlCol="0">
            <a:spAutoFit/>
          </a:bodyPr>
          <a:lstStyle/>
          <a:p>
            <a:pPr algn="just">
              <a:spcAft>
                <a:spcPts val="600"/>
              </a:spcAft>
            </a:pPr>
            <a:r>
              <a:rPr lang="uk-UA" b="1" dirty="0">
                <a:solidFill>
                  <a:srgbClr val="FF0000"/>
                </a:solidFill>
              </a:rPr>
              <a:t>РОЗМІР СТРАХОВОЇ СУМИ (ЛІМІТУ ВІДПОВІДАЛЬНОСТІ) </a:t>
            </a:r>
            <a:r>
              <a:rPr lang="uk-UA" dirty="0"/>
              <a:t>визначається за домовленістю між Страховиком та Страхувальником, зазначається у договорі страхування і може бути встановлений у розмірі від 1 000, 00 грн до 500 000,00 грн.</a:t>
            </a:r>
          </a:p>
          <a:p>
            <a:pPr algn="just"/>
            <a:r>
              <a:rPr lang="uk-UA" dirty="0"/>
              <a:t>Страхова сума може бути встановлена за Програмами страхування, за окремими опціями (переліком медичних послуг) Програми страхування для конкретних Застрахованих осіб, та/або за договором страхування в цілому. </a:t>
            </a:r>
          </a:p>
        </p:txBody>
      </p:sp>
      <p:sp>
        <p:nvSpPr>
          <p:cNvPr id="4" name="TextBox 3">
            <a:extLst>
              <a:ext uri="{FF2B5EF4-FFF2-40B4-BE49-F238E27FC236}">
                <a16:creationId xmlns:a16="http://schemas.microsoft.com/office/drawing/2014/main" id="{849C61A2-D121-99F7-A921-FAE369D6DB8C}"/>
              </a:ext>
            </a:extLst>
          </p:cNvPr>
          <p:cNvSpPr txBox="1"/>
          <p:nvPr/>
        </p:nvSpPr>
        <p:spPr>
          <a:xfrm>
            <a:off x="270588" y="3534095"/>
            <a:ext cx="9918441" cy="923330"/>
          </a:xfrm>
          <a:prstGeom prst="rect">
            <a:avLst/>
          </a:prstGeom>
          <a:noFill/>
        </p:spPr>
        <p:txBody>
          <a:bodyPr wrap="square" rtlCol="0">
            <a:spAutoFit/>
          </a:bodyPr>
          <a:lstStyle/>
          <a:p>
            <a:pPr algn="just"/>
            <a:r>
              <a:rPr lang="uk-UA" b="1" dirty="0">
                <a:solidFill>
                  <a:srgbClr val="FF0000"/>
                </a:solidFill>
              </a:rPr>
              <a:t>ФРАНШИЗА</a:t>
            </a:r>
            <a:r>
              <a:rPr lang="uk-UA" dirty="0"/>
              <a:t> встановлюється за згодою сторін, відповідно до обраного Страхувальником рівня медичних установ – від 5% до 90% від страхової суми (ліміту відповідальності) та зазначається в договорі страхування. </a:t>
            </a:r>
          </a:p>
        </p:txBody>
      </p:sp>
      <p:sp>
        <p:nvSpPr>
          <p:cNvPr id="5" name="TextBox 4">
            <a:extLst>
              <a:ext uri="{FF2B5EF4-FFF2-40B4-BE49-F238E27FC236}">
                <a16:creationId xmlns:a16="http://schemas.microsoft.com/office/drawing/2014/main" id="{4C606FA6-AB86-D8DC-538F-128F9AB27EA4}"/>
              </a:ext>
            </a:extLst>
          </p:cNvPr>
          <p:cNvSpPr txBox="1"/>
          <p:nvPr/>
        </p:nvSpPr>
        <p:spPr>
          <a:xfrm>
            <a:off x="270588" y="4468870"/>
            <a:ext cx="9022702" cy="2031325"/>
          </a:xfrm>
          <a:prstGeom prst="rect">
            <a:avLst/>
          </a:prstGeom>
          <a:noFill/>
        </p:spPr>
        <p:txBody>
          <a:bodyPr wrap="square" rtlCol="0">
            <a:spAutoFit/>
          </a:bodyPr>
          <a:lstStyle/>
          <a:p>
            <a:pPr algn="just"/>
            <a:r>
              <a:rPr lang="uk-UA" b="1" dirty="0">
                <a:solidFill>
                  <a:srgbClr val="FF0000"/>
                </a:solidFill>
              </a:rPr>
              <a:t>РОЗМІР СТРАХОВОЇ ПРЕМІЇ </a:t>
            </a:r>
            <a:r>
              <a:rPr lang="uk-UA" dirty="0"/>
              <a:t>за даним страховим продуктом обчислюється (розраховується) на підставі Тарифної політики Страховика, з урахуванням всіх відомих обставини, що мають істотне значення для оцінки страхового ризику, в тому числі переліку медичних послуг, передбачених обраною Страхувальником Програмою страхування, а також інших умов, передбачених договором страхування.   </a:t>
            </a:r>
          </a:p>
          <a:p>
            <a:pPr algn="just"/>
            <a:r>
              <a:rPr lang="uk-UA" dirty="0"/>
              <a:t>Страховий тариф встановлюється від 0,5% до 25% від страхової суми (ліміту відповідальності) .</a:t>
            </a:r>
          </a:p>
        </p:txBody>
      </p:sp>
      <p:pic>
        <p:nvPicPr>
          <p:cNvPr id="7" name="Рисунок 6" descr="Изображение выглядит как текст, игрушка, мультфильм&#10;&#10;Содержимое, созданное искусственным интеллектом, может быть неверным.">
            <a:extLst>
              <a:ext uri="{FF2B5EF4-FFF2-40B4-BE49-F238E27FC236}">
                <a16:creationId xmlns:a16="http://schemas.microsoft.com/office/drawing/2014/main" id="{80B87BCF-20E0-B87C-E0FA-FFEE972627AF}"/>
              </a:ext>
            </a:extLst>
          </p:cNvPr>
          <p:cNvPicPr>
            <a:picLocks noChangeAspect="1"/>
          </p:cNvPicPr>
          <p:nvPr/>
        </p:nvPicPr>
        <p:blipFill>
          <a:blip r:embed="rId3">
            <a:extLst>
              <a:ext uri="{28A0092B-C50C-407E-A947-70E740481C1C}">
                <a14:useLocalDpi xmlns:a14="http://schemas.microsoft.com/office/drawing/2010/main" val="0"/>
              </a:ext>
            </a:extLst>
          </a:blip>
          <a:srcRect b="8910"/>
          <a:stretch>
            <a:fillRect/>
          </a:stretch>
        </p:blipFill>
        <p:spPr>
          <a:xfrm>
            <a:off x="10189029" y="1508781"/>
            <a:ext cx="1771650" cy="2408778"/>
          </a:xfrm>
          <a:prstGeom prst="rect">
            <a:avLst/>
          </a:prstGeom>
        </p:spPr>
      </p:pic>
      <p:pic>
        <p:nvPicPr>
          <p:cNvPr id="8" name="Рисунок 7">
            <a:extLst>
              <a:ext uri="{FF2B5EF4-FFF2-40B4-BE49-F238E27FC236}">
                <a16:creationId xmlns:a16="http://schemas.microsoft.com/office/drawing/2014/main" id="{69D9A08B-BACD-2DAB-20C1-DD84F28DD59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9354192" y="4167174"/>
            <a:ext cx="2780015" cy="2780015"/>
          </a:xfrm>
          <a:prstGeom prst="rect">
            <a:avLst/>
          </a:prstGeom>
        </p:spPr>
      </p:pic>
    </p:spTree>
    <p:extLst>
      <p:ext uri="{BB962C8B-B14F-4D97-AF65-F5344CB8AC3E}">
        <p14:creationId xmlns:p14="http://schemas.microsoft.com/office/powerpoint/2010/main" val="332736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9DEA9-5ACF-22C2-32D6-E108491718C5}"/>
            </a:ext>
          </a:extLst>
        </p:cNvPr>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A7254613-A533-C102-A1B3-AA232F214155}"/>
              </a:ext>
            </a:extLst>
          </p:cNvPr>
          <p:cNvSpPr/>
          <p:nvPr/>
        </p:nvSpPr>
        <p:spPr>
          <a:xfrm rot="5400000">
            <a:off x="5600118" y="-5614699"/>
            <a:ext cx="991762"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57895B6B-80B9-37C9-F012-33BF6B0BB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9" name="Прямоугольник 18">
            <a:extLst>
              <a:ext uri="{FF2B5EF4-FFF2-40B4-BE49-F238E27FC236}">
                <a16:creationId xmlns:a16="http://schemas.microsoft.com/office/drawing/2014/main" id="{18E4A7E5-92FD-A637-86FB-E84490535D2D}"/>
              </a:ext>
            </a:extLst>
          </p:cNvPr>
          <p:cNvSpPr/>
          <p:nvPr/>
        </p:nvSpPr>
        <p:spPr>
          <a:xfrm>
            <a:off x="3069771" y="425183"/>
            <a:ext cx="76744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rPr>
              <a:t> </a:t>
            </a:r>
            <a:endParaRPr lang="ru-RU" sz="3200" b="1" kern="0" dirty="0">
              <a:solidFill>
                <a:schemeClr val="tx1"/>
              </a:solidFill>
              <a:cs typeface="Times New Roman" pitchFamily="18" charset="0"/>
            </a:endParaRPr>
          </a:p>
        </p:txBody>
      </p:sp>
      <p:sp>
        <p:nvSpPr>
          <p:cNvPr id="3" name="TextBox 2">
            <a:extLst>
              <a:ext uri="{FF2B5EF4-FFF2-40B4-BE49-F238E27FC236}">
                <a16:creationId xmlns:a16="http://schemas.microsoft.com/office/drawing/2014/main" id="{D663279F-68D1-6E95-0BE2-37F0CAC3CE45}"/>
              </a:ext>
            </a:extLst>
          </p:cNvPr>
          <p:cNvSpPr txBox="1"/>
          <p:nvPr/>
        </p:nvSpPr>
        <p:spPr>
          <a:xfrm>
            <a:off x="2618322" y="271316"/>
            <a:ext cx="8577326" cy="461665"/>
          </a:xfrm>
          <a:prstGeom prst="rect">
            <a:avLst/>
          </a:prstGeom>
          <a:noFill/>
        </p:spPr>
        <p:txBody>
          <a:bodyPr wrap="square">
            <a:spAutoFit/>
          </a:bodyPr>
          <a:lstStyle/>
          <a:p>
            <a:pPr indent="-338138" algn="ctr">
              <a:spcBef>
                <a:spcPct val="20000"/>
              </a:spcBef>
              <a:buClr>
                <a:srgbClr val="DF8300"/>
              </a:buClr>
              <a:buSzPct val="150000"/>
              <a:defRPr/>
            </a:pPr>
            <a:r>
              <a:rPr lang="uk-UA" sz="2400" b="1" kern="0" dirty="0">
                <a:solidFill>
                  <a:schemeClr val="tx1"/>
                </a:solidFill>
                <a:cs typeface="Times New Roman" pitchFamily="18" charset="0"/>
              </a:rPr>
              <a:t>РОЗРАХУНОК СТРАХОВОГО ТАРИФУ, СТРАХОВОЇ ПРЕМІЇ</a:t>
            </a:r>
            <a:endParaRPr lang="ru-RU" sz="2400" b="1" kern="0" dirty="0">
              <a:solidFill>
                <a:schemeClr val="tx1"/>
              </a:solidFill>
              <a:cs typeface="Times New Roman" pitchFamily="18" charset="0"/>
            </a:endParaRPr>
          </a:p>
        </p:txBody>
      </p:sp>
      <p:sp>
        <p:nvSpPr>
          <p:cNvPr id="5" name="TextBox 4">
            <a:extLst>
              <a:ext uri="{FF2B5EF4-FFF2-40B4-BE49-F238E27FC236}">
                <a16:creationId xmlns:a16="http://schemas.microsoft.com/office/drawing/2014/main" id="{B8BBF652-1B35-ACA9-9160-6A78BF8979F9}"/>
              </a:ext>
            </a:extLst>
          </p:cNvPr>
          <p:cNvSpPr txBox="1"/>
          <p:nvPr/>
        </p:nvSpPr>
        <p:spPr>
          <a:xfrm>
            <a:off x="3788228" y="1054359"/>
            <a:ext cx="8161725" cy="5755422"/>
          </a:xfrm>
          <a:prstGeom prst="rect">
            <a:avLst/>
          </a:prstGeom>
          <a:noFill/>
        </p:spPr>
        <p:txBody>
          <a:bodyPr wrap="square">
            <a:spAutoFit/>
          </a:bodyPr>
          <a:lstStyle/>
          <a:p>
            <a:pPr algn="just"/>
            <a:r>
              <a:rPr lang="uk-UA" sz="1600" dirty="0"/>
              <a:t>Розмір страхового тарифу встановлюється на підставі Тарифної політики Страховика, шляхом додавання розмірів базових страхових тарифів, відповідно до обраних основних опцій програми страхування, а саме:</a:t>
            </a:r>
          </a:p>
          <a:p>
            <a:pPr algn="just"/>
            <a:r>
              <a:rPr lang="uk-UA" sz="1600" dirty="0"/>
              <a:t>-     Амбулаторно-поліклінічна допомога; </a:t>
            </a:r>
          </a:p>
          <a:p>
            <a:pPr marL="285750" indent="-285750" algn="just">
              <a:buFontTx/>
              <a:buChar char="-"/>
            </a:pPr>
            <a:r>
              <a:rPr lang="uk-UA" sz="1600" dirty="0"/>
              <a:t>Стаціонарна допомога (планова/екстрена); </a:t>
            </a:r>
          </a:p>
          <a:p>
            <a:pPr marL="285750" indent="-285750" algn="just">
              <a:buFontTx/>
              <a:buChar char="-"/>
            </a:pPr>
            <a:r>
              <a:rPr lang="uk-UA" sz="1600" dirty="0"/>
              <a:t>Невідкладна допомога; </a:t>
            </a:r>
          </a:p>
          <a:p>
            <a:pPr marL="285750" indent="-285750" algn="just">
              <a:buFontTx/>
              <a:buChar char="-"/>
            </a:pPr>
            <a:r>
              <a:rPr lang="uk-UA" sz="1600" dirty="0"/>
              <a:t>Медикаментозне забезпечення; </a:t>
            </a:r>
          </a:p>
          <a:p>
            <a:pPr marL="285750" indent="-285750" algn="just">
              <a:buFontTx/>
              <a:buChar char="-"/>
            </a:pPr>
            <a:r>
              <a:rPr lang="uk-UA" sz="1600" dirty="0"/>
              <a:t>Стоматологія; </a:t>
            </a:r>
          </a:p>
          <a:p>
            <a:pPr algn="just"/>
            <a:r>
              <a:rPr lang="uk-UA" sz="1600" dirty="0"/>
              <a:t>та множення отриманої суми на значення відповідних коригуючих коефіцієнтів, враховуючи обрані Страхувальником/Застрахованою особою умови, які визначають обставини, що впливають на ступінь ризику:</a:t>
            </a:r>
          </a:p>
          <a:p>
            <a:pPr algn="just"/>
            <a:r>
              <a:rPr lang="uk-UA" sz="1600" dirty="0"/>
              <a:t> -    Перелік додаткових медичних послуг;  </a:t>
            </a:r>
          </a:p>
          <a:p>
            <a:pPr marL="285750" indent="-285750" algn="just">
              <a:buFontTx/>
              <a:buChar char="-"/>
            </a:pPr>
            <a:r>
              <a:rPr lang="uk-UA" sz="1600" dirty="0"/>
              <a:t>Рівень лікувального закладу; </a:t>
            </a:r>
          </a:p>
          <a:p>
            <a:pPr marL="285750" indent="-285750" algn="just">
              <a:buFontTx/>
              <a:buChar char="-"/>
            </a:pPr>
            <a:r>
              <a:rPr lang="uk-UA" sz="1600" dirty="0"/>
              <a:t>Період страхування;  </a:t>
            </a:r>
          </a:p>
          <a:p>
            <a:pPr marL="285750" indent="-285750" algn="just">
              <a:buFontTx/>
              <a:buChar char="-"/>
            </a:pPr>
            <a:r>
              <a:rPr lang="uk-UA" sz="1600" dirty="0"/>
              <a:t>Територія дії страхового покриття; </a:t>
            </a:r>
          </a:p>
          <a:p>
            <a:pPr marL="285750" indent="-285750" algn="just">
              <a:buFontTx/>
              <a:buChar char="-"/>
            </a:pPr>
            <a:r>
              <a:rPr lang="uk-UA" sz="1600" dirty="0"/>
              <a:t>Відомості про стан здоров`я Застрахованої особи; </a:t>
            </a:r>
          </a:p>
          <a:p>
            <a:pPr marL="285750" indent="-285750" algn="just">
              <a:buFontTx/>
              <a:buChar char="-"/>
            </a:pPr>
            <a:r>
              <a:rPr lang="uk-UA" sz="1600" dirty="0"/>
              <a:t>Вік Застрахованої особи; </a:t>
            </a:r>
          </a:p>
          <a:p>
            <a:pPr marL="285750" indent="-285750" algn="just">
              <a:buFontTx/>
              <a:buChar char="-"/>
            </a:pPr>
            <a:r>
              <a:rPr lang="uk-UA" sz="1600" dirty="0"/>
              <a:t>Вид діяльності; </a:t>
            </a:r>
          </a:p>
          <a:p>
            <a:pPr marL="285750" indent="-285750" algn="just">
              <a:buFontTx/>
              <a:buChar char="-"/>
            </a:pPr>
            <a:r>
              <a:rPr lang="uk-UA" sz="1600" dirty="0"/>
              <a:t>Кількість Застрахованих осіб;</a:t>
            </a:r>
          </a:p>
          <a:p>
            <a:pPr marL="285750" indent="-285750" algn="just">
              <a:buFontTx/>
              <a:buChar char="-"/>
            </a:pPr>
            <a:r>
              <a:rPr lang="uk-UA" sz="1600" dirty="0"/>
              <a:t>Додаткові умови, що можуть бути внесені в договір страхування за згодою сторін.  </a:t>
            </a:r>
          </a:p>
          <a:p>
            <a:pPr algn="just"/>
            <a:r>
              <a:rPr lang="uk-UA" sz="1600" dirty="0"/>
              <a:t>Розмір страхової премії (платежу/внеску) розраховується шляхом добутку розміру Страхової суми та визначеного тарифу. Порядок сплати страхової премії (одноразово або частинами) визначаються за згодою сторін у договорі страхування. </a:t>
            </a:r>
            <a:endParaRPr lang="ru-UA" sz="1600" dirty="0"/>
          </a:p>
        </p:txBody>
      </p:sp>
      <p:sp>
        <p:nvSpPr>
          <p:cNvPr id="11" name="Прямоугольник 10">
            <a:extLst>
              <a:ext uri="{FF2B5EF4-FFF2-40B4-BE49-F238E27FC236}">
                <a16:creationId xmlns:a16="http://schemas.microsoft.com/office/drawing/2014/main" id="{08D2A695-DDC4-8C0C-FDD6-1FBE22759F3C}"/>
              </a:ext>
            </a:extLst>
          </p:cNvPr>
          <p:cNvSpPr>
            <a:spLocks/>
          </p:cNvSpPr>
          <p:nvPr/>
        </p:nvSpPr>
        <p:spPr>
          <a:xfrm>
            <a:off x="0" y="977183"/>
            <a:ext cx="3666585" cy="5880818"/>
          </a:xfrm>
          <a:prstGeom prst="rect">
            <a:avLst/>
          </a:prstGeom>
          <a:blipFill>
            <a:blip r:embed="rId3"/>
            <a:stretch>
              <a:fillRect l="-57861" r="-118341"/>
            </a:stretch>
          </a:blip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201884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9" name="Прямоугольник 18">
            <a:extLst>
              <a:ext uri="{FF2B5EF4-FFF2-40B4-BE49-F238E27FC236}">
                <a16:creationId xmlns:a16="http://schemas.microsoft.com/office/drawing/2014/main" id="{D37D816D-F39C-47BA-8629-5A227663429B}"/>
              </a:ext>
            </a:extLst>
          </p:cNvPr>
          <p:cNvSpPr/>
          <p:nvPr/>
        </p:nvSpPr>
        <p:spPr>
          <a:xfrm>
            <a:off x="3069771" y="425183"/>
            <a:ext cx="76744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rPr>
              <a:t> </a:t>
            </a:r>
            <a:endParaRPr lang="ru-RU" sz="3200" b="1" kern="0" dirty="0">
              <a:solidFill>
                <a:schemeClr val="tx1"/>
              </a:solidFill>
              <a:cs typeface="Times New Roman" pitchFamily="18" charset="0"/>
            </a:endParaRPr>
          </a:p>
        </p:txBody>
      </p:sp>
      <p:sp>
        <p:nvSpPr>
          <p:cNvPr id="2" name="Прямоугольник 19">
            <a:extLst>
              <a:ext uri="{FF2B5EF4-FFF2-40B4-BE49-F238E27FC236}">
                <a16:creationId xmlns:a16="http://schemas.microsoft.com/office/drawing/2014/main" id="{B0E2481E-58F2-FD43-1528-4DE0E169F72C}"/>
              </a:ext>
            </a:extLst>
          </p:cNvPr>
          <p:cNvSpPr/>
          <p:nvPr/>
        </p:nvSpPr>
        <p:spPr>
          <a:xfrm>
            <a:off x="2712514" y="474204"/>
            <a:ext cx="8116570"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ru-RU" sz="2800" b="1" kern="0" dirty="0">
                <a:solidFill>
                  <a:schemeClr val="tx1"/>
                </a:solidFill>
                <a:cs typeface="Times New Roman" pitchFamily="18" charset="0"/>
              </a:rPr>
              <a:t>ТЕРИТОРІЯ ТА СТРОК ДІЇ ДОГОВОРУ</a:t>
            </a:r>
          </a:p>
        </p:txBody>
      </p:sp>
      <p:sp>
        <p:nvSpPr>
          <p:cNvPr id="3" name="TextBox 2">
            <a:extLst>
              <a:ext uri="{FF2B5EF4-FFF2-40B4-BE49-F238E27FC236}">
                <a16:creationId xmlns:a16="http://schemas.microsoft.com/office/drawing/2014/main" id="{5AFD8F23-B72A-EAAE-C44D-121B77A78D9E}"/>
              </a:ext>
            </a:extLst>
          </p:cNvPr>
          <p:cNvSpPr txBox="1"/>
          <p:nvPr/>
        </p:nvSpPr>
        <p:spPr>
          <a:xfrm>
            <a:off x="326571" y="1614196"/>
            <a:ext cx="7759594" cy="1631216"/>
          </a:xfrm>
          <a:prstGeom prst="rect">
            <a:avLst/>
          </a:prstGeom>
          <a:noFill/>
        </p:spPr>
        <p:txBody>
          <a:bodyPr wrap="square" rtlCol="0">
            <a:spAutoFit/>
          </a:bodyPr>
          <a:lstStyle/>
          <a:p>
            <a:pPr algn="just"/>
            <a:r>
              <a:rPr lang="uk-UA" sz="2000" b="1" dirty="0">
                <a:solidFill>
                  <a:srgbClr val="FF0000"/>
                </a:solidFill>
              </a:rPr>
              <a:t>ТЕРИТОРІЯ ДІЇ ДОГОВОРУ </a:t>
            </a:r>
            <a:r>
              <a:rPr lang="uk-UA" sz="2000" dirty="0"/>
              <a:t>- Україна, за виключенням територій територіальних громад, які розташовані в районі проведення воєнних (бойових) дій або які перебувають в тимчасовій окупації, оточенні (блокуванні), тимчасово анексованих територій України, а також територій проведення операцій Об’єднаних сил.</a:t>
            </a:r>
            <a:endParaRPr lang="ru-RU" sz="2000" dirty="0"/>
          </a:p>
        </p:txBody>
      </p:sp>
      <p:pic>
        <p:nvPicPr>
          <p:cNvPr id="5" name="Рисунок 4" descr="Изображение выглядит как Цвет электрик&#10;&#10;Содержимое, созданное искусственным интеллектом, может быть неверным.">
            <a:extLst>
              <a:ext uri="{FF2B5EF4-FFF2-40B4-BE49-F238E27FC236}">
                <a16:creationId xmlns:a16="http://schemas.microsoft.com/office/drawing/2014/main" id="{83206AF7-CF83-5371-A8F0-65DF45C157A6}"/>
              </a:ext>
            </a:extLst>
          </p:cNvPr>
          <p:cNvPicPr>
            <a:picLocks noChangeAspect="1"/>
          </p:cNvPicPr>
          <p:nvPr/>
        </p:nvPicPr>
        <p:blipFill>
          <a:blip r:embed="rId3">
            <a:extLst>
              <a:ext uri="{28A0092B-C50C-407E-A947-70E740481C1C}">
                <a14:useLocalDpi xmlns:a14="http://schemas.microsoft.com/office/drawing/2010/main" val="0"/>
              </a:ext>
            </a:extLst>
          </a:blip>
          <a:srcRect t="20102" b="16225"/>
          <a:stretch>
            <a:fillRect/>
          </a:stretch>
        </p:blipFill>
        <p:spPr>
          <a:xfrm>
            <a:off x="8377815" y="1614196"/>
            <a:ext cx="3487614" cy="2220686"/>
          </a:xfrm>
          <a:prstGeom prst="rect">
            <a:avLst/>
          </a:prstGeom>
        </p:spPr>
      </p:pic>
      <p:sp>
        <p:nvSpPr>
          <p:cNvPr id="7" name="TextBox 6">
            <a:extLst>
              <a:ext uri="{FF2B5EF4-FFF2-40B4-BE49-F238E27FC236}">
                <a16:creationId xmlns:a16="http://schemas.microsoft.com/office/drawing/2014/main" id="{09592B5D-7B94-67E2-7922-ABD8C6D8A650}"/>
              </a:ext>
            </a:extLst>
          </p:cNvPr>
          <p:cNvSpPr txBox="1"/>
          <p:nvPr/>
        </p:nvSpPr>
        <p:spPr>
          <a:xfrm>
            <a:off x="4206368" y="4079961"/>
            <a:ext cx="6318127" cy="1015663"/>
          </a:xfrm>
          <a:prstGeom prst="rect">
            <a:avLst/>
          </a:prstGeom>
          <a:noFill/>
        </p:spPr>
        <p:txBody>
          <a:bodyPr wrap="square">
            <a:spAutoFit/>
          </a:bodyPr>
          <a:lstStyle/>
          <a:p>
            <a:pPr algn="just"/>
            <a:r>
              <a:rPr lang="uk-UA" sz="2000" b="1" dirty="0">
                <a:solidFill>
                  <a:srgbClr val="FF0000"/>
                </a:solidFill>
              </a:rPr>
              <a:t>СТРОК ДІЇ ДОГОВОРУ (СТРАХОВОГО ПОКРИТТЯ) </a:t>
            </a:r>
            <a:r>
              <a:rPr lang="uk-UA" sz="2000" dirty="0"/>
              <a:t>– договір укладається на строк від 1 дня до 1 року та зазначається в договорі страхування. </a:t>
            </a:r>
          </a:p>
        </p:txBody>
      </p:sp>
      <p:pic>
        <p:nvPicPr>
          <p:cNvPr id="9" name="Рисунок 8" descr="Изображение выглядит как калькулятор, дизайн&#10;&#10;Содержимое, созданное искусственным интеллектом, может быть неверным.">
            <a:extLst>
              <a:ext uri="{FF2B5EF4-FFF2-40B4-BE49-F238E27FC236}">
                <a16:creationId xmlns:a16="http://schemas.microsoft.com/office/drawing/2014/main" id="{887BDA63-DFD1-7026-00E7-4CDAE0BB6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96" y="3397035"/>
            <a:ext cx="3198502" cy="3198502"/>
          </a:xfrm>
          <a:prstGeom prst="rect">
            <a:avLst/>
          </a:prstGeom>
        </p:spPr>
      </p:pic>
    </p:spTree>
    <p:extLst>
      <p:ext uri="{BB962C8B-B14F-4D97-AF65-F5344CB8AC3E}">
        <p14:creationId xmlns:p14="http://schemas.microsoft.com/office/powerpoint/2010/main" val="10845161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1270</Words>
  <Application>Microsoft Office PowerPoint</Application>
  <PresentationFormat>Широкий екран</PresentationFormat>
  <Paragraphs>119</Paragraphs>
  <Slides>14</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14</vt:i4>
      </vt:variant>
    </vt:vector>
  </HeadingPairs>
  <TitlesOfParts>
    <vt:vector size="22" baseType="lpstr">
      <vt:lpstr>Arial</vt:lpstr>
      <vt:lpstr>Arial Black</vt:lpstr>
      <vt:lpstr>Calibri</vt:lpstr>
      <vt:lpstr>Calibri Light</vt:lpstr>
      <vt:lpstr>Times New Roman</vt:lpstr>
      <vt:lpstr>Ubuntu</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Marharyta Lepenko</dc:creator>
  <cp:lastModifiedBy>HP</cp:lastModifiedBy>
  <cp:revision>68</cp:revision>
  <dcterms:created xsi:type="dcterms:W3CDTF">2024-01-09T17:54:35Z</dcterms:created>
  <dcterms:modified xsi:type="dcterms:W3CDTF">2026-05-07T13:56:56Z</dcterms:modified>
</cp:coreProperties>
</file>