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2" r:id="rId7"/>
    <p:sldId id="273" r:id="rId8"/>
    <p:sldId id="265" r:id="rId9"/>
    <p:sldId id="267" r:id="rId10"/>
    <p:sldId id="268" r:id="rId11"/>
    <p:sldId id="274" r:id="rId12"/>
    <p:sldId id="275" r:id="rId13"/>
    <p:sldId id="261" r:id="rId14"/>
    <p:sldId id="276" r:id="rId15"/>
    <p:sldId id="270" r:id="rId16"/>
    <p:sldId id="278" r:id="rId17"/>
    <p:sldId id="280" r:id="rId18"/>
    <p:sldId id="281" r:id="rId19"/>
    <p:sldId id="282" r:id="rId20"/>
    <p:sldId id="283" r:id="rId21"/>
    <p:sldId id="284" r:id="rId22"/>
    <p:sldId id="285" r:id="rId23"/>
    <p:sldId id="287" r:id="rId24"/>
    <p:sldId id="264" r:id="rId2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2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767171"/>
    <a:srgbClr val="C12E11"/>
    <a:srgbClr val="8E0000"/>
    <a:srgbClr val="91151E"/>
    <a:srgbClr val="FF3B3B"/>
    <a:srgbClr val="A6A6A6"/>
    <a:srgbClr val="E91D26"/>
    <a:srgbClr val="3B383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5" d="100"/>
          <a:sy n="85" d="100"/>
        </p:scale>
        <p:origin x="581" y="62"/>
      </p:cViewPr>
      <p:guideLst>
        <p:guide orient="horz" pos="1729"/>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719DC3-1CA5-4113-A8A4-ADC5251D3A4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uk-UA"/>
          </a:p>
        </p:txBody>
      </p:sp>
      <p:sp>
        <p:nvSpPr>
          <p:cNvPr id="3" name="Подзаголовок 2">
            <a:extLst>
              <a:ext uri="{FF2B5EF4-FFF2-40B4-BE49-F238E27FC236}">
                <a16:creationId xmlns:a16="http://schemas.microsoft.com/office/drawing/2014/main" id="{36984725-71D0-46FA-B895-E39B459737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uk-UA"/>
          </a:p>
        </p:txBody>
      </p:sp>
      <p:sp>
        <p:nvSpPr>
          <p:cNvPr id="4" name="Дата 3">
            <a:extLst>
              <a:ext uri="{FF2B5EF4-FFF2-40B4-BE49-F238E27FC236}">
                <a16:creationId xmlns:a16="http://schemas.microsoft.com/office/drawing/2014/main" id="{1DF103A9-AA54-4C79-AAA2-8C9011DC4967}"/>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5" name="Нижний колонтитул 4">
            <a:extLst>
              <a:ext uri="{FF2B5EF4-FFF2-40B4-BE49-F238E27FC236}">
                <a16:creationId xmlns:a16="http://schemas.microsoft.com/office/drawing/2014/main" id="{EEA0DBAC-BF80-4733-84B3-FD5EF78262C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C4826592-FF68-4269-9372-1E525B0D6110}"/>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2296997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947C358-9F9F-4DBC-A917-FF7CF3595F47}"/>
              </a:ext>
            </a:extLst>
          </p:cNvPr>
          <p:cNvSpPr>
            <a:spLocks noGrp="1"/>
          </p:cNvSpPr>
          <p:nvPr>
            <p:ph type="title"/>
          </p:nvPr>
        </p:nvSpPr>
        <p:spPr/>
        <p:txBody>
          <a:bodyPr/>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615A39A6-20E6-4F32-8BB2-476165959955}"/>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3C501CD4-D810-4E21-98B8-1CF2B96BFAB8}"/>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5" name="Нижний колонтитул 4">
            <a:extLst>
              <a:ext uri="{FF2B5EF4-FFF2-40B4-BE49-F238E27FC236}">
                <a16:creationId xmlns:a16="http://schemas.microsoft.com/office/drawing/2014/main" id="{7880628F-4E99-405D-8525-7A6B6020038F}"/>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86FEFC39-9839-4F6F-BA35-74A21A0E768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779097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969782C-6B9A-476F-A33E-6EF2B9C2A80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uk-UA"/>
          </a:p>
        </p:txBody>
      </p:sp>
      <p:sp>
        <p:nvSpPr>
          <p:cNvPr id="3" name="Вертикальный текст 2">
            <a:extLst>
              <a:ext uri="{FF2B5EF4-FFF2-40B4-BE49-F238E27FC236}">
                <a16:creationId xmlns:a16="http://schemas.microsoft.com/office/drawing/2014/main" id="{FE73F9D2-ECD1-4FCE-A7C1-273577717CAF}"/>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5991AAF1-FD42-41B2-AC98-1B7FAB4A8569}"/>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5" name="Нижний колонтитул 4">
            <a:extLst>
              <a:ext uri="{FF2B5EF4-FFF2-40B4-BE49-F238E27FC236}">
                <a16:creationId xmlns:a16="http://schemas.microsoft.com/office/drawing/2014/main" id="{BB637A70-C24A-4FA0-9444-1C885E1FB07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3CEB8B30-52C8-4060-BBAE-1DDDCA158934}"/>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97498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488CEC-E498-4D1B-8F2D-94933447470F}"/>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0D77EA96-8154-4642-B50E-0540010C07B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B6268F11-B0EA-4139-9868-BA0A0FE91446}"/>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5" name="Нижний колонтитул 4">
            <a:extLst>
              <a:ext uri="{FF2B5EF4-FFF2-40B4-BE49-F238E27FC236}">
                <a16:creationId xmlns:a16="http://schemas.microsoft.com/office/drawing/2014/main" id="{F823076C-0CE3-428B-A553-98ECBD873192}"/>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092F9EDD-06E0-49C8-8594-D58121CBBB0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308612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21B1C-9E33-4636-BADB-4B447771176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uk-UA"/>
          </a:p>
        </p:txBody>
      </p:sp>
      <p:sp>
        <p:nvSpPr>
          <p:cNvPr id="3" name="Текст 2">
            <a:extLst>
              <a:ext uri="{FF2B5EF4-FFF2-40B4-BE49-F238E27FC236}">
                <a16:creationId xmlns:a16="http://schemas.microsoft.com/office/drawing/2014/main" id="{15BD295F-04B5-44A7-9515-D6B10166BF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7A8A7ECB-D20A-4C4A-B09B-65371DC0003E}"/>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5" name="Нижний колонтитул 4">
            <a:extLst>
              <a:ext uri="{FF2B5EF4-FFF2-40B4-BE49-F238E27FC236}">
                <a16:creationId xmlns:a16="http://schemas.microsoft.com/office/drawing/2014/main" id="{92FE05A3-CA38-4108-BA11-8A68024D568C}"/>
              </a:ext>
            </a:extLst>
          </p:cNvPr>
          <p:cNvSpPr>
            <a:spLocks noGrp="1"/>
          </p:cNvSpPr>
          <p:nvPr>
            <p:ph type="ftr" sz="quarter" idx="11"/>
          </p:nvPr>
        </p:nvSpPr>
        <p:spPr/>
        <p:txBody>
          <a:bodyPr/>
          <a:lstStyle/>
          <a:p>
            <a:endParaRPr lang="uk-UA"/>
          </a:p>
        </p:txBody>
      </p:sp>
      <p:sp>
        <p:nvSpPr>
          <p:cNvPr id="6" name="Номер слайда 5">
            <a:extLst>
              <a:ext uri="{FF2B5EF4-FFF2-40B4-BE49-F238E27FC236}">
                <a16:creationId xmlns:a16="http://schemas.microsoft.com/office/drawing/2014/main" id="{1A9C07E5-2767-449A-97EA-ED542B3B71FD}"/>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7064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EB49C0-CE52-4A6D-B190-6BABD9FAB176}"/>
              </a:ext>
            </a:extLst>
          </p:cNvPr>
          <p:cNvSpPr>
            <a:spLocks noGrp="1"/>
          </p:cNvSpPr>
          <p:nvPr>
            <p:ph type="title"/>
          </p:nvPr>
        </p:nvSpPr>
        <p:spPr/>
        <p:txBody>
          <a:bodyPr/>
          <a:lstStyle/>
          <a:p>
            <a:r>
              <a:rPr lang="ru-RU"/>
              <a:t>Образец заголовка</a:t>
            </a:r>
            <a:endParaRPr lang="uk-UA"/>
          </a:p>
        </p:txBody>
      </p:sp>
      <p:sp>
        <p:nvSpPr>
          <p:cNvPr id="3" name="Объект 2">
            <a:extLst>
              <a:ext uri="{FF2B5EF4-FFF2-40B4-BE49-F238E27FC236}">
                <a16:creationId xmlns:a16="http://schemas.microsoft.com/office/drawing/2014/main" id="{BA543E38-1E5F-429E-99BB-104D9F6A7552}"/>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a:extLst>
              <a:ext uri="{FF2B5EF4-FFF2-40B4-BE49-F238E27FC236}">
                <a16:creationId xmlns:a16="http://schemas.microsoft.com/office/drawing/2014/main" id="{F2BC9C80-4F62-4AF3-B757-8BD24C3E07C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a:extLst>
              <a:ext uri="{FF2B5EF4-FFF2-40B4-BE49-F238E27FC236}">
                <a16:creationId xmlns:a16="http://schemas.microsoft.com/office/drawing/2014/main" id="{15925228-3452-44E3-A57F-00D34E301E8E}"/>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6" name="Нижний колонтитул 5">
            <a:extLst>
              <a:ext uri="{FF2B5EF4-FFF2-40B4-BE49-F238E27FC236}">
                <a16:creationId xmlns:a16="http://schemas.microsoft.com/office/drawing/2014/main" id="{7893DD57-A3AA-42D7-BAD5-D45B3453A9D3}"/>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FA074DB4-6396-43C2-923F-29030306FF16}"/>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465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4CAF84-413C-4B5B-A16D-1CA62FE3D3F6}"/>
              </a:ext>
            </a:extLst>
          </p:cNvPr>
          <p:cNvSpPr>
            <a:spLocks noGrp="1"/>
          </p:cNvSpPr>
          <p:nvPr>
            <p:ph type="title"/>
          </p:nvPr>
        </p:nvSpPr>
        <p:spPr>
          <a:xfrm>
            <a:off x="839788" y="365125"/>
            <a:ext cx="10515600" cy="1325563"/>
          </a:xfrm>
        </p:spPr>
        <p:txBody>
          <a:bodyPr/>
          <a:lstStyle/>
          <a:p>
            <a:r>
              <a:rPr lang="ru-RU"/>
              <a:t>Образец заголовка</a:t>
            </a:r>
            <a:endParaRPr lang="uk-UA"/>
          </a:p>
        </p:txBody>
      </p:sp>
      <p:sp>
        <p:nvSpPr>
          <p:cNvPr id="3" name="Текст 2">
            <a:extLst>
              <a:ext uri="{FF2B5EF4-FFF2-40B4-BE49-F238E27FC236}">
                <a16:creationId xmlns:a16="http://schemas.microsoft.com/office/drawing/2014/main" id="{2B6CE26D-38B7-4F1F-B820-2D0CE70617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96F95219-5351-4834-8F97-A1EBB6C5538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a:extLst>
              <a:ext uri="{FF2B5EF4-FFF2-40B4-BE49-F238E27FC236}">
                <a16:creationId xmlns:a16="http://schemas.microsoft.com/office/drawing/2014/main" id="{FBB80E45-3B22-4258-98C3-DF364FE640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F026C56B-188D-43B7-B0D3-E5C98B467A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a:extLst>
              <a:ext uri="{FF2B5EF4-FFF2-40B4-BE49-F238E27FC236}">
                <a16:creationId xmlns:a16="http://schemas.microsoft.com/office/drawing/2014/main" id="{571C08D2-9418-4538-8FC0-DFF941DA6FF4}"/>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8" name="Нижний колонтитул 7">
            <a:extLst>
              <a:ext uri="{FF2B5EF4-FFF2-40B4-BE49-F238E27FC236}">
                <a16:creationId xmlns:a16="http://schemas.microsoft.com/office/drawing/2014/main" id="{E38C3C50-C7D3-4078-B0C7-37131A772354}"/>
              </a:ext>
            </a:extLst>
          </p:cNvPr>
          <p:cNvSpPr>
            <a:spLocks noGrp="1"/>
          </p:cNvSpPr>
          <p:nvPr>
            <p:ph type="ftr" sz="quarter" idx="11"/>
          </p:nvPr>
        </p:nvSpPr>
        <p:spPr/>
        <p:txBody>
          <a:bodyPr/>
          <a:lstStyle/>
          <a:p>
            <a:endParaRPr lang="uk-UA"/>
          </a:p>
        </p:txBody>
      </p:sp>
      <p:sp>
        <p:nvSpPr>
          <p:cNvPr id="9" name="Номер слайда 8">
            <a:extLst>
              <a:ext uri="{FF2B5EF4-FFF2-40B4-BE49-F238E27FC236}">
                <a16:creationId xmlns:a16="http://schemas.microsoft.com/office/drawing/2014/main" id="{32F9D761-4459-45A9-8B31-F399CD85AB7F}"/>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260576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F8ED8-BDC4-4F9F-91EB-9AF6B3333363}"/>
              </a:ext>
            </a:extLst>
          </p:cNvPr>
          <p:cNvSpPr>
            <a:spLocks noGrp="1"/>
          </p:cNvSpPr>
          <p:nvPr>
            <p:ph type="title"/>
          </p:nvPr>
        </p:nvSpPr>
        <p:spPr/>
        <p:txBody>
          <a:bodyPr/>
          <a:lstStyle/>
          <a:p>
            <a:r>
              <a:rPr lang="ru-RU"/>
              <a:t>Образец заголовка</a:t>
            </a:r>
            <a:endParaRPr lang="uk-UA"/>
          </a:p>
        </p:txBody>
      </p:sp>
      <p:sp>
        <p:nvSpPr>
          <p:cNvPr id="3" name="Дата 2">
            <a:extLst>
              <a:ext uri="{FF2B5EF4-FFF2-40B4-BE49-F238E27FC236}">
                <a16:creationId xmlns:a16="http://schemas.microsoft.com/office/drawing/2014/main" id="{067F8747-8F6A-4465-ACDF-348246651DD9}"/>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4" name="Нижний колонтитул 3">
            <a:extLst>
              <a:ext uri="{FF2B5EF4-FFF2-40B4-BE49-F238E27FC236}">
                <a16:creationId xmlns:a16="http://schemas.microsoft.com/office/drawing/2014/main" id="{BF3237C7-17C4-416F-A74B-18F96A7FCAC5}"/>
              </a:ext>
            </a:extLst>
          </p:cNvPr>
          <p:cNvSpPr>
            <a:spLocks noGrp="1"/>
          </p:cNvSpPr>
          <p:nvPr>
            <p:ph type="ftr" sz="quarter" idx="11"/>
          </p:nvPr>
        </p:nvSpPr>
        <p:spPr/>
        <p:txBody>
          <a:bodyPr/>
          <a:lstStyle/>
          <a:p>
            <a:endParaRPr lang="uk-UA"/>
          </a:p>
        </p:txBody>
      </p:sp>
      <p:sp>
        <p:nvSpPr>
          <p:cNvPr id="5" name="Номер слайда 4">
            <a:extLst>
              <a:ext uri="{FF2B5EF4-FFF2-40B4-BE49-F238E27FC236}">
                <a16:creationId xmlns:a16="http://schemas.microsoft.com/office/drawing/2014/main" id="{4F75344C-A01C-45B4-B351-69143F20B325}"/>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344953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3BD958A7-0FFB-484E-84C2-DE4425D6213E}"/>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3" name="Нижний колонтитул 2">
            <a:extLst>
              <a:ext uri="{FF2B5EF4-FFF2-40B4-BE49-F238E27FC236}">
                <a16:creationId xmlns:a16="http://schemas.microsoft.com/office/drawing/2014/main" id="{27BF653B-F5E7-4517-9C42-E654C9FC7747}"/>
              </a:ext>
            </a:extLst>
          </p:cNvPr>
          <p:cNvSpPr>
            <a:spLocks noGrp="1"/>
          </p:cNvSpPr>
          <p:nvPr>
            <p:ph type="ftr" sz="quarter" idx="11"/>
          </p:nvPr>
        </p:nvSpPr>
        <p:spPr/>
        <p:txBody>
          <a:bodyPr/>
          <a:lstStyle/>
          <a:p>
            <a:endParaRPr lang="uk-UA"/>
          </a:p>
        </p:txBody>
      </p:sp>
      <p:sp>
        <p:nvSpPr>
          <p:cNvPr id="4" name="Номер слайда 3">
            <a:extLst>
              <a:ext uri="{FF2B5EF4-FFF2-40B4-BE49-F238E27FC236}">
                <a16:creationId xmlns:a16="http://schemas.microsoft.com/office/drawing/2014/main" id="{22E94F0D-0A24-493F-835A-A67D31AC3D49}"/>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53084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F3376B-91CC-4832-BDA8-590C8EBC8B7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Объект 2">
            <a:extLst>
              <a:ext uri="{FF2B5EF4-FFF2-40B4-BE49-F238E27FC236}">
                <a16:creationId xmlns:a16="http://schemas.microsoft.com/office/drawing/2014/main" id="{26C5EDD7-6D94-44C1-8EB5-F7FFD58633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a:extLst>
              <a:ext uri="{FF2B5EF4-FFF2-40B4-BE49-F238E27FC236}">
                <a16:creationId xmlns:a16="http://schemas.microsoft.com/office/drawing/2014/main" id="{FEAAAC19-742E-44C1-8607-F225BBF245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C39EE23D-7EC1-4FA0-9DAD-F9EF852A2FA5}"/>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6" name="Нижний колонтитул 5">
            <a:extLst>
              <a:ext uri="{FF2B5EF4-FFF2-40B4-BE49-F238E27FC236}">
                <a16:creationId xmlns:a16="http://schemas.microsoft.com/office/drawing/2014/main" id="{5FE29342-454D-4A80-966A-39148E907D3F}"/>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3A4DDFFE-2688-4E2B-A578-9923AF039362}"/>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07897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98D40C-D23F-4F9D-8A05-ABD246E61F8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uk-UA"/>
          </a:p>
        </p:txBody>
      </p:sp>
      <p:sp>
        <p:nvSpPr>
          <p:cNvPr id="3" name="Рисунок 2">
            <a:extLst>
              <a:ext uri="{FF2B5EF4-FFF2-40B4-BE49-F238E27FC236}">
                <a16:creationId xmlns:a16="http://schemas.microsoft.com/office/drawing/2014/main" id="{20A8BD11-5ADD-442F-BE32-BF5C22A801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a:extLst>
              <a:ext uri="{FF2B5EF4-FFF2-40B4-BE49-F238E27FC236}">
                <a16:creationId xmlns:a16="http://schemas.microsoft.com/office/drawing/2014/main" id="{8CF82A29-5D52-4FCE-AF37-02DA19219E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DCC1A1E-8F30-42CF-AF97-58BC35C04315}"/>
              </a:ext>
            </a:extLst>
          </p:cNvPr>
          <p:cNvSpPr>
            <a:spLocks noGrp="1"/>
          </p:cNvSpPr>
          <p:nvPr>
            <p:ph type="dt" sz="half" idx="10"/>
          </p:nvPr>
        </p:nvSpPr>
        <p:spPr/>
        <p:txBody>
          <a:bodyPr/>
          <a:lstStyle/>
          <a:p>
            <a:fld id="{E35B1F66-42E4-46CE-BAFD-DC48F819451E}" type="datetimeFigureOut">
              <a:rPr lang="uk-UA" smtClean="0"/>
              <a:t>06.05.2026</a:t>
            </a:fld>
            <a:endParaRPr lang="uk-UA"/>
          </a:p>
        </p:txBody>
      </p:sp>
      <p:sp>
        <p:nvSpPr>
          <p:cNvPr id="6" name="Нижний колонтитул 5">
            <a:extLst>
              <a:ext uri="{FF2B5EF4-FFF2-40B4-BE49-F238E27FC236}">
                <a16:creationId xmlns:a16="http://schemas.microsoft.com/office/drawing/2014/main" id="{5E789B20-ABAD-4BC4-950E-32B86F9AF08E}"/>
              </a:ext>
            </a:extLst>
          </p:cNvPr>
          <p:cNvSpPr>
            <a:spLocks noGrp="1"/>
          </p:cNvSpPr>
          <p:nvPr>
            <p:ph type="ftr" sz="quarter" idx="11"/>
          </p:nvPr>
        </p:nvSpPr>
        <p:spPr/>
        <p:txBody>
          <a:bodyPr/>
          <a:lstStyle/>
          <a:p>
            <a:endParaRPr lang="uk-UA"/>
          </a:p>
        </p:txBody>
      </p:sp>
      <p:sp>
        <p:nvSpPr>
          <p:cNvPr id="7" name="Номер слайда 6">
            <a:extLst>
              <a:ext uri="{FF2B5EF4-FFF2-40B4-BE49-F238E27FC236}">
                <a16:creationId xmlns:a16="http://schemas.microsoft.com/office/drawing/2014/main" id="{80F3E89E-5B52-4C37-BEA4-1FB6D986EFD6}"/>
              </a:ext>
            </a:extLst>
          </p:cNvPr>
          <p:cNvSpPr>
            <a:spLocks noGrp="1"/>
          </p:cNvSpPr>
          <p:nvPr>
            <p:ph type="sldNum" sz="quarter" idx="12"/>
          </p:nvPr>
        </p:nvSpPr>
        <p:spPr/>
        <p:txBody>
          <a:bodyPr/>
          <a:lstStyle/>
          <a:p>
            <a:fld id="{06E87965-BCCF-415B-B2FF-37B56389E504}" type="slidenum">
              <a:rPr lang="uk-UA" smtClean="0"/>
              <a:t>‹№›</a:t>
            </a:fld>
            <a:endParaRPr lang="uk-UA"/>
          </a:p>
        </p:txBody>
      </p:sp>
    </p:spTree>
    <p:extLst>
      <p:ext uri="{BB962C8B-B14F-4D97-AF65-F5344CB8AC3E}">
        <p14:creationId xmlns:p14="http://schemas.microsoft.com/office/powerpoint/2010/main" val="1659768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C6FF73-D5A1-41EA-B103-FFB0E8DD20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a:extLst>
              <a:ext uri="{FF2B5EF4-FFF2-40B4-BE49-F238E27FC236}">
                <a16:creationId xmlns:a16="http://schemas.microsoft.com/office/drawing/2014/main" id="{1723A244-78F2-448E-869F-D072731BC4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a:extLst>
              <a:ext uri="{FF2B5EF4-FFF2-40B4-BE49-F238E27FC236}">
                <a16:creationId xmlns:a16="http://schemas.microsoft.com/office/drawing/2014/main" id="{12875BEE-E513-4247-8B61-EE4F95AC2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B1F66-42E4-46CE-BAFD-DC48F819451E}" type="datetimeFigureOut">
              <a:rPr lang="uk-UA" smtClean="0"/>
              <a:t>06.05.2026</a:t>
            </a:fld>
            <a:endParaRPr lang="uk-UA"/>
          </a:p>
        </p:txBody>
      </p:sp>
      <p:sp>
        <p:nvSpPr>
          <p:cNvPr id="5" name="Нижний колонтитул 4">
            <a:extLst>
              <a:ext uri="{FF2B5EF4-FFF2-40B4-BE49-F238E27FC236}">
                <a16:creationId xmlns:a16="http://schemas.microsoft.com/office/drawing/2014/main" id="{206ADD3F-6144-45E8-A99B-4B7669A14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a:extLst>
              <a:ext uri="{FF2B5EF4-FFF2-40B4-BE49-F238E27FC236}">
                <a16:creationId xmlns:a16="http://schemas.microsoft.com/office/drawing/2014/main" id="{AD614DCE-FA14-4BB3-A5FB-6562C221E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87965-BCCF-415B-B2FF-37B56389E504}" type="slidenum">
              <a:rPr lang="uk-UA" smtClean="0"/>
              <a:t>‹№›</a:t>
            </a:fld>
            <a:endParaRPr lang="uk-UA"/>
          </a:p>
        </p:txBody>
      </p:sp>
    </p:spTree>
    <p:extLst>
      <p:ext uri="{BB962C8B-B14F-4D97-AF65-F5344CB8AC3E}">
        <p14:creationId xmlns:p14="http://schemas.microsoft.com/office/powerpoint/2010/main" val="2847170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6.em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47.pn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emf"/><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emf"/></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D0DD41F3-A984-42E4-9701-9C3E2AF314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 y="-3810"/>
            <a:ext cx="5382228" cy="4868123"/>
          </a:xfrm>
          <a:prstGeom prst="rect">
            <a:avLst/>
          </a:prstGeom>
        </p:spPr>
      </p:pic>
      <p:pic>
        <p:nvPicPr>
          <p:cNvPr id="7" name="Рисунок 6">
            <a:extLst>
              <a:ext uri="{FF2B5EF4-FFF2-40B4-BE49-F238E27FC236}">
                <a16:creationId xmlns:a16="http://schemas.microsoft.com/office/drawing/2014/main" id="{419EE8D6-997B-49AC-9655-42FA88BF4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3357" y="435717"/>
            <a:ext cx="1939800" cy="644473"/>
          </a:xfrm>
          <a:prstGeom prst="rect">
            <a:avLst/>
          </a:prstGeom>
        </p:spPr>
      </p:pic>
      <p:sp>
        <p:nvSpPr>
          <p:cNvPr id="10" name="TextBox 9">
            <a:extLst>
              <a:ext uri="{FF2B5EF4-FFF2-40B4-BE49-F238E27FC236}">
                <a16:creationId xmlns:a16="http://schemas.microsoft.com/office/drawing/2014/main" id="{1010B63A-F71F-49CD-932C-F8DB392708B3}"/>
              </a:ext>
            </a:extLst>
          </p:cNvPr>
          <p:cNvSpPr txBox="1"/>
          <p:nvPr/>
        </p:nvSpPr>
        <p:spPr>
          <a:xfrm>
            <a:off x="1496797" y="5544739"/>
            <a:ext cx="9198405" cy="584775"/>
          </a:xfrm>
          <a:prstGeom prst="rect">
            <a:avLst/>
          </a:prstGeom>
          <a:noFill/>
        </p:spPr>
        <p:txBody>
          <a:bodyPr wrap="square" rtlCol="0">
            <a:spAutoFit/>
          </a:bodyPr>
          <a:lstStyle/>
          <a:p>
            <a:r>
              <a:rPr lang="uk-UA" sz="3200" b="1" dirty="0"/>
              <a:t>СТРАХУВАННЯ НАЗЕМНОГО ТРАНСПОРТУ </a:t>
            </a:r>
            <a:r>
              <a:rPr lang="uk-UA" sz="3200" b="1" kern="0" dirty="0">
                <a:cs typeface="Times New Roman" panose="02020603050405020304" pitchFamily="18" charset="0"/>
              </a:rPr>
              <a:t>(КАСКО)</a:t>
            </a:r>
            <a:endParaRPr lang="uk-UA" sz="3200" b="1" dirty="0">
              <a:cs typeface="Times New Roman" panose="02020603050405020304" pitchFamily="18" charset="0"/>
            </a:endParaRPr>
          </a:p>
        </p:txBody>
      </p:sp>
      <p:pic>
        <p:nvPicPr>
          <p:cNvPr id="6" name="Рисунок 5">
            <a:extLst>
              <a:ext uri="{FF2B5EF4-FFF2-40B4-BE49-F238E27FC236}">
                <a16:creationId xmlns:a16="http://schemas.microsoft.com/office/drawing/2014/main" id="{9FDB124F-0818-4E00-A82F-FBA033D9BE49}"/>
              </a:ext>
            </a:extLst>
          </p:cNvPr>
          <p:cNvPicPr>
            <a:picLocks noChangeAspect="1"/>
          </p:cNvPicPr>
          <p:nvPr/>
        </p:nvPicPr>
        <p:blipFill>
          <a:blip r:embed="rId4"/>
          <a:stretch>
            <a:fillRect/>
          </a:stretch>
        </p:blipFill>
        <p:spPr>
          <a:xfrm>
            <a:off x="6348845" y="326590"/>
            <a:ext cx="4854864" cy="3910863"/>
          </a:xfrm>
          <a:prstGeom prst="rect">
            <a:avLst/>
          </a:prstGeom>
          <a:effectLst>
            <a:outerShdw blurRad="76200" dist="12700" dir="8100000" sy="-23000" kx="800400" algn="br" rotWithShape="0">
              <a:prstClr val="black">
                <a:alpha val="20000"/>
              </a:prstClr>
            </a:outerShdw>
          </a:effectLst>
        </p:spPr>
      </p:pic>
      <p:sp>
        <p:nvSpPr>
          <p:cNvPr id="8" name="Прямоугольник 10">
            <a:extLst>
              <a:ext uri="{FF2B5EF4-FFF2-40B4-BE49-F238E27FC236}">
                <a16:creationId xmlns:a16="http://schemas.microsoft.com/office/drawing/2014/main" id="{BD4E9575-86B5-4D46-82CC-F738833F799F}"/>
              </a:ext>
            </a:extLst>
          </p:cNvPr>
          <p:cNvSpPr/>
          <p:nvPr/>
        </p:nvSpPr>
        <p:spPr>
          <a:xfrm>
            <a:off x="6634229" y="4494981"/>
            <a:ext cx="3462807" cy="369332"/>
          </a:xfrm>
          <a:prstGeom prst="rect">
            <a:avLst/>
          </a:prstGeom>
        </p:spPr>
        <p:txBody>
          <a:bodyPr wrap="none">
            <a:spAutoFit/>
          </a:bodyPr>
          <a:lstStyle/>
          <a:p>
            <a:r>
              <a:rPr lang="uk-UA" b="1" kern="0" dirty="0">
                <a:solidFill>
                  <a:schemeClr val="bg1">
                    <a:lumMod val="50000"/>
                  </a:schemeClr>
                </a:solidFill>
                <a:cs typeface="Times New Roman" pitchFamily="18" charset="0"/>
              </a:rPr>
              <a:t>ОБЕРІГАЄМО ТЕ, ШО ВИ ЦІНУЄТЕ</a:t>
            </a:r>
            <a:endParaRPr lang="uk-UA" dirty="0">
              <a:solidFill>
                <a:schemeClr val="bg1">
                  <a:lumMod val="50000"/>
                </a:schemeClr>
              </a:solidFill>
            </a:endParaRPr>
          </a:p>
        </p:txBody>
      </p:sp>
    </p:spTree>
    <p:extLst>
      <p:ext uri="{BB962C8B-B14F-4D97-AF65-F5344CB8AC3E}">
        <p14:creationId xmlns:p14="http://schemas.microsoft.com/office/powerpoint/2010/main" val="181421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3" name="Прямоугольник 19">
            <a:extLst>
              <a:ext uri="{FF2B5EF4-FFF2-40B4-BE49-F238E27FC236}">
                <a16:creationId xmlns:a16="http://schemas.microsoft.com/office/drawing/2014/main" id="{84C5AB47-BDF1-419B-B903-31B38E9FDC67}"/>
              </a:ext>
            </a:extLst>
          </p:cNvPr>
          <p:cNvSpPr/>
          <p:nvPr/>
        </p:nvSpPr>
        <p:spPr>
          <a:xfrm>
            <a:off x="2377263" y="421869"/>
            <a:ext cx="9619129"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ВИЗНАЧЕННЯ СТРАХОВОЇ СУМИ/РИНКОВОЇ ВАРТОСТІ</a:t>
            </a:r>
            <a:endParaRPr lang="ru-RU" sz="3200" b="1" kern="0" dirty="0">
              <a:solidFill>
                <a:schemeClr val="tx1"/>
              </a:solidFill>
              <a:cs typeface="Times New Roman" pitchFamily="18" charset="0"/>
            </a:endParaRPr>
          </a:p>
        </p:txBody>
      </p:sp>
      <p:sp>
        <p:nvSpPr>
          <p:cNvPr id="2" name="Прямокутник 1">
            <a:extLst>
              <a:ext uri="{FF2B5EF4-FFF2-40B4-BE49-F238E27FC236}">
                <a16:creationId xmlns:a16="http://schemas.microsoft.com/office/drawing/2014/main" id="{F70A41ED-8AEF-40BA-B945-C664DA1CFA92}"/>
              </a:ext>
            </a:extLst>
          </p:cNvPr>
          <p:cNvSpPr/>
          <p:nvPr/>
        </p:nvSpPr>
        <p:spPr>
          <a:xfrm>
            <a:off x="530860" y="1789721"/>
            <a:ext cx="10827421" cy="3166380"/>
          </a:xfrm>
          <a:prstGeom prst="rect">
            <a:avLst/>
          </a:prstGeom>
        </p:spPr>
        <p:txBody>
          <a:bodyPr wrap="square">
            <a:spAutoFit/>
          </a:bodyPr>
          <a:lstStyle/>
          <a:p>
            <a:pPr>
              <a:spcAft>
                <a:spcPts val="1200"/>
              </a:spcAft>
            </a:pPr>
            <a:r>
              <a:rPr lang="uk-UA" sz="2000" b="1" dirty="0">
                <a:solidFill>
                  <a:srgbClr val="C00000"/>
                </a:solidFill>
              </a:rPr>
              <a:t>Визначення ринкової вартості ТЗ/Страхової суми здійснюється на підставі:</a:t>
            </a:r>
          </a:p>
          <a:p>
            <a:pPr marL="285750" indent="-285750" algn="just">
              <a:lnSpc>
                <a:spcPct val="120000"/>
              </a:lnSpc>
              <a:spcAft>
                <a:spcPts val="600"/>
              </a:spcAft>
              <a:buFont typeface="Wingdings" panose="05000000000000000000" pitchFamily="2" charset="2"/>
              <a:buChar char="q"/>
            </a:pPr>
            <a:r>
              <a:rPr lang="uk-UA" i="1" dirty="0"/>
              <a:t>Договору купівлі-продажу (крім біржової угоди), оформленого згідно з чинним законодавством України;</a:t>
            </a:r>
          </a:p>
          <a:p>
            <a:pPr marL="285750" indent="-285750" algn="just">
              <a:lnSpc>
                <a:spcPct val="120000"/>
              </a:lnSpc>
              <a:spcAft>
                <a:spcPts val="600"/>
              </a:spcAft>
              <a:buFont typeface="Wingdings" panose="05000000000000000000" pitchFamily="2" charset="2"/>
              <a:buChar char="q"/>
            </a:pPr>
            <a:r>
              <a:rPr lang="uk-UA" i="1" dirty="0"/>
              <a:t>Акту (висновку) оцінки вартості ТЗ незалежного експерта;</a:t>
            </a:r>
          </a:p>
          <a:p>
            <a:pPr marL="285750" indent="-285750" algn="just">
              <a:lnSpc>
                <a:spcPct val="120000"/>
              </a:lnSpc>
              <a:spcAft>
                <a:spcPts val="600"/>
              </a:spcAft>
              <a:buFont typeface="Wingdings" panose="05000000000000000000" pitchFamily="2" charset="2"/>
              <a:buChar char="q"/>
            </a:pPr>
            <a:r>
              <a:rPr lang="uk-UA" i="1" dirty="0" err="1"/>
              <a:t>Бюлетня</a:t>
            </a:r>
            <a:r>
              <a:rPr lang="uk-UA" i="1" dirty="0"/>
              <a:t> авто-товарознавця останнього випуску; </a:t>
            </a:r>
          </a:p>
          <a:p>
            <a:pPr marL="285750" indent="-285750" algn="just">
              <a:lnSpc>
                <a:spcPct val="120000"/>
              </a:lnSpc>
              <a:spcAft>
                <a:spcPts val="600"/>
              </a:spcAft>
              <a:buFont typeface="Wingdings" panose="05000000000000000000" pitchFamily="2" charset="2"/>
              <a:buChar char="q"/>
            </a:pPr>
            <a:r>
              <a:rPr lang="uk-UA" i="1" dirty="0"/>
              <a:t>Порівняльного аналізу з аналогічними ТЗ відповідної марки, моделі, комплектації та року випуску згідно з даними, що розміщені на сайтах продажів ТЗ та/або на сайтах перевірки ТЗ за реєстраційними номерами/VIN (</a:t>
            </a:r>
            <a:r>
              <a:rPr lang="uk-UA" i="1" dirty="0" err="1"/>
              <a:t>Авторіа</a:t>
            </a:r>
            <a:r>
              <a:rPr lang="uk-UA" i="1" dirty="0"/>
              <a:t>, </a:t>
            </a:r>
            <a:r>
              <a:rPr lang="uk-UA" i="1" dirty="0" err="1"/>
              <a:t>ua.carplates.app</a:t>
            </a:r>
            <a:r>
              <a:rPr lang="uk-UA" i="1" dirty="0"/>
              <a:t> тощо)*</a:t>
            </a:r>
          </a:p>
          <a:p>
            <a:pPr algn="just">
              <a:lnSpc>
                <a:spcPct val="120000"/>
              </a:lnSpc>
              <a:spcAft>
                <a:spcPts val="600"/>
              </a:spcAft>
            </a:pPr>
            <a:r>
              <a:rPr lang="uk-UA" i="1" dirty="0"/>
              <a:t>*при цьому приймається середнє значення ціни продажу аналогічних ТЗ. </a:t>
            </a:r>
            <a:endParaRPr lang="uk-UA" dirty="0"/>
          </a:p>
        </p:txBody>
      </p:sp>
    </p:spTree>
    <p:extLst>
      <p:ext uri="{BB962C8B-B14F-4D97-AF65-F5344CB8AC3E}">
        <p14:creationId xmlns:p14="http://schemas.microsoft.com/office/powerpoint/2010/main" val="3471943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3" name="Прямоугольник 19">
            <a:extLst>
              <a:ext uri="{FF2B5EF4-FFF2-40B4-BE49-F238E27FC236}">
                <a16:creationId xmlns:a16="http://schemas.microsoft.com/office/drawing/2014/main" id="{84C5AB47-BDF1-419B-B903-31B38E9FDC67}"/>
              </a:ext>
            </a:extLst>
          </p:cNvPr>
          <p:cNvSpPr/>
          <p:nvPr/>
        </p:nvSpPr>
        <p:spPr>
          <a:xfrm>
            <a:off x="2377264" y="421869"/>
            <a:ext cx="7062012"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СТРАХОВА СУМА</a:t>
            </a:r>
            <a:endParaRPr lang="ru-RU" sz="3200" b="1" kern="0" dirty="0">
              <a:solidFill>
                <a:schemeClr val="tx1"/>
              </a:solidFill>
              <a:cs typeface="Times New Roman" pitchFamily="18" charset="0"/>
            </a:endParaRPr>
          </a:p>
        </p:txBody>
      </p:sp>
      <p:sp>
        <p:nvSpPr>
          <p:cNvPr id="6" name="TextBox 5">
            <a:extLst>
              <a:ext uri="{FF2B5EF4-FFF2-40B4-BE49-F238E27FC236}">
                <a16:creationId xmlns:a16="http://schemas.microsoft.com/office/drawing/2014/main" id="{FFF952EF-1C01-498A-A891-44E80F9A8660}"/>
              </a:ext>
            </a:extLst>
          </p:cNvPr>
          <p:cNvSpPr txBox="1"/>
          <p:nvPr/>
        </p:nvSpPr>
        <p:spPr>
          <a:xfrm>
            <a:off x="493148" y="1546336"/>
            <a:ext cx="7006530" cy="923330"/>
          </a:xfrm>
          <a:prstGeom prst="rect">
            <a:avLst/>
          </a:prstGeom>
          <a:noFill/>
        </p:spPr>
        <p:txBody>
          <a:bodyPr wrap="square">
            <a:spAutoFit/>
          </a:bodyPr>
          <a:lstStyle/>
          <a:p>
            <a:pPr algn="just"/>
            <a:r>
              <a:rPr lang="uk-UA" b="1" dirty="0">
                <a:solidFill>
                  <a:srgbClr val="C00000"/>
                </a:solidFill>
              </a:rPr>
              <a:t>Страхова сума </a:t>
            </a:r>
            <a:r>
              <a:rPr lang="uk-UA" dirty="0"/>
              <a:t>- грошова сума, в межах якої Страховик, відповідно до умов договору страхування, зобов’язаний провести страхову виплату в разі настання страхового випадку.</a:t>
            </a:r>
          </a:p>
        </p:txBody>
      </p:sp>
      <p:pic>
        <p:nvPicPr>
          <p:cNvPr id="7" name="Рисунок 6">
            <a:extLst>
              <a:ext uri="{FF2B5EF4-FFF2-40B4-BE49-F238E27FC236}">
                <a16:creationId xmlns:a16="http://schemas.microsoft.com/office/drawing/2014/main" id="{A158F22E-B795-4251-86D9-882D646E410F}"/>
              </a:ext>
            </a:extLst>
          </p:cNvPr>
          <p:cNvPicPr>
            <a:picLocks noChangeAspect="1"/>
          </p:cNvPicPr>
          <p:nvPr/>
        </p:nvPicPr>
        <p:blipFill>
          <a:blip r:embed="rId3"/>
          <a:stretch>
            <a:fillRect/>
          </a:stretch>
        </p:blipFill>
        <p:spPr>
          <a:xfrm>
            <a:off x="8195588" y="1391801"/>
            <a:ext cx="2903029" cy="1686593"/>
          </a:xfrm>
          <a:prstGeom prst="rect">
            <a:avLst/>
          </a:prstGeom>
        </p:spPr>
      </p:pic>
      <p:pic>
        <p:nvPicPr>
          <p:cNvPr id="8" name="Рисунок 7">
            <a:extLst>
              <a:ext uri="{FF2B5EF4-FFF2-40B4-BE49-F238E27FC236}">
                <a16:creationId xmlns:a16="http://schemas.microsoft.com/office/drawing/2014/main" id="{8FFE8C4D-8038-4696-B14A-D30DD2EF71AF}"/>
              </a:ext>
            </a:extLst>
          </p:cNvPr>
          <p:cNvPicPr>
            <a:picLocks noChangeAspect="1"/>
          </p:cNvPicPr>
          <p:nvPr/>
        </p:nvPicPr>
        <p:blipFill>
          <a:blip r:embed="rId4">
            <a:duotone>
              <a:schemeClr val="accent3">
                <a:shade val="45000"/>
                <a:satMod val="135000"/>
              </a:schemeClr>
              <a:prstClr val="white"/>
            </a:duotone>
          </a:blip>
          <a:stretch>
            <a:fillRect/>
          </a:stretch>
        </p:blipFill>
        <p:spPr>
          <a:xfrm>
            <a:off x="709342" y="3113250"/>
            <a:ext cx="2944623" cy="798645"/>
          </a:xfrm>
          <a:prstGeom prst="rect">
            <a:avLst/>
          </a:prstGeom>
        </p:spPr>
      </p:pic>
      <p:sp>
        <p:nvSpPr>
          <p:cNvPr id="9" name="Стрілка: вправо 8">
            <a:extLst>
              <a:ext uri="{FF2B5EF4-FFF2-40B4-BE49-F238E27FC236}">
                <a16:creationId xmlns:a16="http://schemas.microsoft.com/office/drawing/2014/main" id="{4F2CA67F-9236-439E-943A-9FBDED7B2704}"/>
              </a:ext>
            </a:extLst>
          </p:cNvPr>
          <p:cNvSpPr/>
          <p:nvPr/>
        </p:nvSpPr>
        <p:spPr>
          <a:xfrm>
            <a:off x="4459643" y="3318655"/>
            <a:ext cx="978408" cy="484632"/>
          </a:xfrm>
          <a:prstGeom prst="rightArrow">
            <a:avLst/>
          </a:prstGeom>
          <a:solidFill>
            <a:srgbClr val="76717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a:extLst>
              <a:ext uri="{FF2B5EF4-FFF2-40B4-BE49-F238E27FC236}">
                <a16:creationId xmlns:a16="http://schemas.microsoft.com/office/drawing/2014/main" id="{903DCD2F-6F34-441C-B72A-14F4BB567602}"/>
              </a:ext>
            </a:extLst>
          </p:cNvPr>
          <p:cNvSpPr txBox="1"/>
          <p:nvPr/>
        </p:nvSpPr>
        <p:spPr>
          <a:xfrm>
            <a:off x="6096000" y="3142804"/>
            <a:ext cx="5348195" cy="923330"/>
          </a:xfrm>
          <a:prstGeom prst="rect">
            <a:avLst/>
          </a:prstGeom>
          <a:noFill/>
        </p:spPr>
        <p:txBody>
          <a:bodyPr wrap="square">
            <a:spAutoFit/>
          </a:bodyPr>
          <a:lstStyle/>
          <a:p>
            <a:pPr algn="just"/>
            <a:r>
              <a:rPr lang="uk-UA" dirty="0"/>
              <a:t>страхова сума зменшується на розмір виплаченого страхового відшкодування протягом строку дії договору страхування.</a:t>
            </a:r>
          </a:p>
        </p:txBody>
      </p:sp>
      <p:pic>
        <p:nvPicPr>
          <p:cNvPr id="15" name="Рисунок 14">
            <a:extLst>
              <a:ext uri="{FF2B5EF4-FFF2-40B4-BE49-F238E27FC236}">
                <a16:creationId xmlns:a16="http://schemas.microsoft.com/office/drawing/2014/main" id="{8BCA457C-E064-4DF3-84F8-68B3A9B99D0B}"/>
              </a:ext>
            </a:extLst>
          </p:cNvPr>
          <p:cNvPicPr>
            <a:picLocks noChangeAspect="1"/>
          </p:cNvPicPr>
          <p:nvPr/>
        </p:nvPicPr>
        <p:blipFill>
          <a:blip r:embed="rId5">
            <a:duotone>
              <a:schemeClr val="accent3">
                <a:shade val="45000"/>
                <a:satMod val="135000"/>
              </a:schemeClr>
              <a:prstClr val="white"/>
            </a:duotone>
          </a:blip>
          <a:stretch>
            <a:fillRect/>
          </a:stretch>
        </p:blipFill>
        <p:spPr>
          <a:xfrm>
            <a:off x="8160090" y="4852081"/>
            <a:ext cx="2938527" cy="798645"/>
          </a:xfrm>
          <a:prstGeom prst="rect">
            <a:avLst/>
          </a:prstGeom>
        </p:spPr>
      </p:pic>
      <p:sp>
        <p:nvSpPr>
          <p:cNvPr id="16" name="Стрілка: вліво 15">
            <a:extLst>
              <a:ext uri="{FF2B5EF4-FFF2-40B4-BE49-F238E27FC236}">
                <a16:creationId xmlns:a16="http://schemas.microsoft.com/office/drawing/2014/main" id="{2EF14424-294B-451D-92CC-382274A8E63A}"/>
              </a:ext>
            </a:extLst>
          </p:cNvPr>
          <p:cNvSpPr/>
          <p:nvPr/>
        </p:nvSpPr>
        <p:spPr>
          <a:xfrm>
            <a:off x="6641163" y="5009087"/>
            <a:ext cx="978408" cy="484632"/>
          </a:xfrm>
          <a:prstGeom prst="leftArrow">
            <a:avLst/>
          </a:prstGeom>
          <a:solidFill>
            <a:srgbClr val="76717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TextBox 17">
            <a:extLst>
              <a:ext uri="{FF2B5EF4-FFF2-40B4-BE49-F238E27FC236}">
                <a16:creationId xmlns:a16="http://schemas.microsoft.com/office/drawing/2014/main" id="{F6CACEDE-2D06-46F9-8B73-B3CEE3163C2B}"/>
              </a:ext>
            </a:extLst>
          </p:cNvPr>
          <p:cNvSpPr txBox="1"/>
          <p:nvPr/>
        </p:nvSpPr>
        <p:spPr>
          <a:xfrm>
            <a:off x="493148" y="4668551"/>
            <a:ext cx="5607496" cy="1477328"/>
          </a:xfrm>
          <a:prstGeom prst="rect">
            <a:avLst/>
          </a:prstGeom>
          <a:noFill/>
        </p:spPr>
        <p:txBody>
          <a:bodyPr wrap="square">
            <a:spAutoFit/>
          </a:bodyPr>
          <a:lstStyle/>
          <a:p>
            <a:pPr algn="just"/>
            <a:r>
              <a:rPr lang="uk-UA" dirty="0"/>
              <a:t>незмінна страхова сума впродовж строку дії договору страхування, незалежно від кількості страхових випадків та проведених виплат, після кожної виплати страхового відшкодування страхова сума не зменшується на розмір страхової виплати.</a:t>
            </a:r>
            <a:endParaRPr lang="uk-UA"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46760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732820"/>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3" name="Прямоугольник 19">
            <a:extLst>
              <a:ext uri="{FF2B5EF4-FFF2-40B4-BE49-F238E27FC236}">
                <a16:creationId xmlns:a16="http://schemas.microsoft.com/office/drawing/2014/main" id="{84C5AB47-BDF1-419B-B903-31B38E9FDC67}"/>
              </a:ext>
            </a:extLst>
          </p:cNvPr>
          <p:cNvSpPr/>
          <p:nvPr/>
        </p:nvSpPr>
        <p:spPr>
          <a:xfrm>
            <a:off x="2712514" y="142504"/>
            <a:ext cx="7062012"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ФРАНШИЗА</a:t>
            </a:r>
            <a:endParaRPr lang="ru-RU" sz="3200" b="1" kern="0" dirty="0">
              <a:solidFill>
                <a:schemeClr val="tx1"/>
              </a:solidFill>
              <a:cs typeface="Times New Roman" pitchFamily="18" charset="0"/>
            </a:endParaRPr>
          </a:p>
        </p:txBody>
      </p:sp>
      <p:sp>
        <p:nvSpPr>
          <p:cNvPr id="14" name="TextBox 13">
            <a:extLst>
              <a:ext uri="{FF2B5EF4-FFF2-40B4-BE49-F238E27FC236}">
                <a16:creationId xmlns:a16="http://schemas.microsoft.com/office/drawing/2014/main" id="{DB32D4B9-1C74-43DE-BAFE-B18ACA4EDD38}"/>
              </a:ext>
            </a:extLst>
          </p:cNvPr>
          <p:cNvSpPr txBox="1"/>
          <p:nvPr/>
        </p:nvSpPr>
        <p:spPr>
          <a:xfrm>
            <a:off x="200472" y="1884931"/>
            <a:ext cx="11572428" cy="4416594"/>
          </a:xfrm>
          <a:prstGeom prst="rect">
            <a:avLst/>
          </a:prstGeom>
          <a:noFill/>
        </p:spPr>
        <p:txBody>
          <a:bodyPr wrap="square">
            <a:spAutoFit/>
          </a:bodyPr>
          <a:lstStyle/>
          <a:p>
            <a:pPr algn="ctr"/>
            <a:r>
              <a:rPr lang="uk-UA" sz="1600" b="1" dirty="0"/>
              <a:t>За даним страховим продуктом, за згодою сторін, може бути застосовано:</a:t>
            </a:r>
          </a:p>
          <a:p>
            <a:pPr algn="just"/>
            <a:endParaRPr lang="ru-RU" sz="1000" b="1" dirty="0">
              <a:solidFill>
                <a:srgbClr val="C00000"/>
              </a:solidFill>
            </a:endParaRPr>
          </a:p>
          <a:p>
            <a:pPr algn="just"/>
            <a:r>
              <a:rPr lang="uk-UA" sz="1600" b="1" dirty="0">
                <a:solidFill>
                  <a:srgbClr val="C00000"/>
                </a:solidFill>
              </a:rPr>
              <a:t>БЕЗУМОВНІ ФРАНШИЗИ</a:t>
            </a:r>
            <a:r>
              <a:rPr lang="uk-UA" sz="1600" b="1" dirty="0"/>
              <a:t>: </a:t>
            </a:r>
          </a:p>
          <a:p>
            <a:pPr marL="285750" indent="-285750" algn="just">
              <a:buFont typeface="Arial" panose="020B0604020202020204" pitchFamily="34" charset="0"/>
              <a:buChar char="•"/>
            </a:pPr>
            <a:r>
              <a:rPr lang="uk-UA" sz="1600" b="1" dirty="0"/>
              <a:t>За ризиком «Дорожньо-транспортна пригода </a:t>
            </a:r>
            <a:r>
              <a:rPr lang="uk-UA" sz="1600" dirty="0"/>
              <a:t>(з вини будь-якого учасника)»: </a:t>
            </a:r>
            <a:r>
              <a:rPr lang="uk-UA" sz="1600" b="1" dirty="0"/>
              <a:t>від 0% до 10% від страхової суми.</a:t>
            </a:r>
          </a:p>
          <a:p>
            <a:pPr marL="285750" indent="-285750" algn="just">
              <a:buFont typeface="Arial" panose="020B0604020202020204" pitchFamily="34" charset="0"/>
              <a:buChar char="•"/>
            </a:pPr>
            <a:r>
              <a:rPr lang="uk-UA" sz="1600" b="1" dirty="0"/>
              <a:t>За ризиком «Незаконне заволодіння» </a:t>
            </a:r>
            <a:r>
              <a:rPr lang="uk-UA" sz="1600" dirty="0"/>
              <a:t>в будь-який час доби і в будь-якому місці знаходження застрахованого ТЗ»: </a:t>
            </a:r>
            <a:r>
              <a:rPr lang="uk-UA" sz="1600" b="1" dirty="0"/>
              <a:t>від 0% до 20%  від страхової суми.</a:t>
            </a:r>
          </a:p>
          <a:p>
            <a:pPr marL="285750" indent="-285750" algn="just">
              <a:buFont typeface="Arial" panose="020B0604020202020204" pitchFamily="34" charset="0"/>
              <a:buChar char="•"/>
            </a:pPr>
            <a:r>
              <a:rPr lang="uk-UA" sz="1600" b="1" dirty="0"/>
              <a:t>За ризиком «Конструктивна загибель»: від 0% до 20% від страхової суми</a:t>
            </a:r>
            <a:r>
              <a:rPr lang="uk-UA" sz="1600" dirty="0"/>
              <a:t>. </a:t>
            </a:r>
          </a:p>
          <a:p>
            <a:pPr algn="just"/>
            <a:endParaRPr lang="uk-UA" sz="1000" b="1" dirty="0">
              <a:solidFill>
                <a:srgbClr val="C00000"/>
              </a:solidFill>
            </a:endParaRPr>
          </a:p>
          <a:p>
            <a:pPr algn="just"/>
            <a:r>
              <a:rPr lang="uk-UA" sz="1600" b="1" dirty="0">
                <a:solidFill>
                  <a:srgbClr val="C00000"/>
                </a:solidFill>
              </a:rPr>
              <a:t>УМОВНІ ФРАНШИЗИ</a:t>
            </a:r>
            <a:r>
              <a:rPr lang="uk-UA" sz="1600" dirty="0"/>
              <a:t>:</a:t>
            </a:r>
          </a:p>
          <a:p>
            <a:pPr marL="285750" indent="-285750" algn="just">
              <a:buFont typeface="Arial" panose="020B0604020202020204" pitchFamily="34" charset="0"/>
              <a:buChar char="•"/>
            </a:pPr>
            <a:r>
              <a:rPr lang="uk-UA" sz="1600" b="1" dirty="0"/>
              <a:t>У разі незаконного заволодіння ТЗ, який згідно з комплектацією було обладнано </a:t>
            </a:r>
            <a:r>
              <a:rPr lang="uk-UA" sz="1600" b="1" dirty="0" err="1"/>
              <a:t>безключовим</a:t>
            </a:r>
            <a:r>
              <a:rPr lang="uk-UA" sz="1600" b="1" dirty="0"/>
              <a:t> доступом на відкриття або запуск двигуна</a:t>
            </a:r>
            <a:r>
              <a:rPr lang="uk-UA" sz="1600" dirty="0"/>
              <a:t>, але на якому не було встановлено додатковий засіб проти викрадення (додатковим вважається будь-який другий, додатковий до стаціонарного </a:t>
            </a:r>
            <a:r>
              <a:rPr lang="uk-UA" sz="1600" dirty="0" err="1"/>
              <a:t>нез’ємного</a:t>
            </a:r>
            <a:r>
              <a:rPr lang="uk-UA" sz="1600" dirty="0"/>
              <a:t> засобу, засіб проти викрадення); </a:t>
            </a:r>
          </a:p>
          <a:p>
            <a:pPr algn="just"/>
            <a:r>
              <a:rPr lang="uk-UA" sz="1600" b="1" dirty="0"/>
              <a:t>      АБО</a:t>
            </a:r>
            <a:r>
              <a:rPr lang="uk-UA" sz="1600" dirty="0"/>
              <a:t> було встановлено розмір франшизи по ризику «Незаконне заволодіння» менше 10% від страхової суми; </a:t>
            </a:r>
          </a:p>
          <a:p>
            <a:pPr algn="just"/>
            <a:r>
              <a:rPr lang="uk-UA" sz="1600" b="1" dirty="0"/>
              <a:t>      АБО</a:t>
            </a:r>
            <a:r>
              <a:rPr lang="uk-UA" sz="1600" dirty="0"/>
              <a:t> не діяла особлива умова «Тарифний коефіцієнт при безключовому доступі» </a:t>
            </a:r>
          </a:p>
          <a:p>
            <a:pPr algn="just">
              <a:spcAft>
                <a:spcPts val="600"/>
              </a:spcAft>
            </a:pPr>
            <a:r>
              <a:rPr lang="uk-UA" sz="1600" b="1" dirty="0"/>
              <a:t>      застосовується франшиза у розмірі 10% від страхової суми</a:t>
            </a:r>
            <a:r>
              <a:rPr lang="uk-UA" sz="1600" dirty="0"/>
              <a:t>;</a:t>
            </a:r>
          </a:p>
          <a:p>
            <a:pPr marL="285750" indent="-285750" algn="just">
              <a:buFont typeface="Arial" panose="020B0604020202020204" pitchFamily="34" charset="0"/>
              <a:buChar char="•"/>
            </a:pPr>
            <a:r>
              <a:rPr lang="uk-UA" sz="1600" b="1" kern="100" dirty="0">
                <a:solidFill>
                  <a:srgbClr val="C00000"/>
                </a:solidFill>
              </a:rPr>
              <a:t>За договором страхування може встановлюватися додаткова франшиза:</a:t>
            </a:r>
          </a:p>
          <a:p>
            <a:pPr algn="just"/>
            <a:r>
              <a:rPr lang="uk-UA" sz="1600" b="1" kern="100" dirty="0">
                <a:solidFill>
                  <a:srgbClr val="C00000"/>
                </a:solidFill>
              </a:rPr>
              <a:t>Наприклад: У разі невідповідності стажу водія ТЗ вимогам, встановленим договором страхування, за умови що ДТП сталася з вини водія ТЗ. </a:t>
            </a:r>
            <a:endParaRPr lang="uk-UA" sz="1600" b="1" dirty="0"/>
          </a:p>
        </p:txBody>
      </p:sp>
      <p:pic>
        <p:nvPicPr>
          <p:cNvPr id="19" name="Рисунок 18">
            <a:extLst>
              <a:ext uri="{FF2B5EF4-FFF2-40B4-BE49-F238E27FC236}">
                <a16:creationId xmlns:a16="http://schemas.microsoft.com/office/drawing/2014/main" id="{A8EBF0BB-F3AE-4DF2-B3C7-C9F4DFADAAE4}"/>
              </a:ext>
            </a:extLst>
          </p:cNvPr>
          <p:cNvPicPr>
            <a:picLocks noChangeAspect="1"/>
          </p:cNvPicPr>
          <p:nvPr/>
        </p:nvPicPr>
        <p:blipFill>
          <a:blip r:embed="rId3"/>
          <a:stretch>
            <a:fillRect/>
          </a:stretch>
        </p:blipFill>
        <p:spPr>
          <a:xfrm>
            <a:off x="419100" y="1055029"/>
            <a:ext cx="2160240" cy="1144100"/>
          </a:xfrm>
          <a:prstGeom prst="rect">
            <a:avLst/>
          </a:prstGeom>
        </p:spPr>
        <p:style>
          <a:lnRef idx="3">
            <a:schemeClr val="lt1"/>
          </a:lnRef>
          <a:fillRef idx="1">
            <a:schemeClr val="accent3"/>
          </a:fillRef>
          <a:effectRef idx="1">
            <a:schemeClr val="accent3"/>
          </a:effectRef>
          <a:fontRef idx="minor">
            <a:schemeClr val="lt1"/>
          </a:fontRef>
        </p:style>
      </p:pic>
      <p:sp>
        <p:nvSpPr>
          <p:cNvPr id="20" name="TextBox 19">
            <a:extLst>
              <a:ext uri="{FF2B5EF4-FFF2-40B4-BE49-F238E27FC236}">
                <a16:creationId xmlns:a16="http://schemas.microsoft.com/office/drawing/2014/main" id="{0AE6D0F8-480A-4EC4-8BC2-D7825D160F48}"/>
              </a:ext>
            </a:extLst>
          </p:cNvPr>
          <p:cNvSpPr txBox="1"/>
          <p:nvPr/>
        </p:nvSpPr>
        <p:spPr>
          <a:xfrm>
            <a:off x="2797968" y="1149282"/>
            <a:ext cx="7448549" cy="707886"/>
          </a:xfrm>
          <a:prstGeom prst="rect">
            <a:avLst/>
          </a:prstGeom>
          <a:noFill/>
        </p:spPr>
        <p:txBody>
          <a:bodyPr wrap="square">
            <a:spAutoFit/>
          </a:bodyPr>
          <a:lstStyle/>
          <a:p>
            <a:r>
              <a:rPr lang="uk-UA" dirty="0"/>
              <a:t> </a:t>
            </a:r>
            <a:r>
              <a:rPr lang="uk-UA" sz="2000" b="1" dirty="0">
                <a:solidFill>
                  <a:srgbClr val="C00000"/>
                </a:solidFill>
              </a:rPr>
              <a:t>Частина збитків, що не відшкодовується Страховиком згідно з договором страхування</a:t>
            </a:r>
          </a:p>
        </p:txBody>
      </p:sp>
    </p:spTree>
    <p:extLst>
      <p:ext uri="{BB962C8B-B14F-4D97-AF65-F5344CB8AC3E}">
        <p14:creationId xmlns:p14="http://schemas.microsoft.com/office/powerpoint/2010/main" val="3517672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646E69B7-E81B-427D-B12E-9DAEC1D321BA}"/>
              </a:ext>
            </a:extLst>
          </p:cNvPr>
          <p:cNvSpPr/>
          <p:nvPr/>
        </p:nvSpPr>
        <p:spPr>
          <a:xfrm>
            <a:off x="-19051" y="-10102"/>
            <a:ext cx="3273514" cy="6858000"/>
          </a:xfrm>
          <a:prstGeom prst="rect">
            <a:avLst/>
          </a:prstGeom>
          <a:gradFill flip="none" rotWithShape="1">
            <a:gsLst>
              <a:gs pos="0">
                <a:schemeClr val="bg1">
                  <a:lumMod val="95000"/>
                  <a:shade val="30000"/>
                  <a:satMod val="115000"/>
                </a:schemeClr>
              </a:gs>
              <a:gs pos="25000">
                <a:schemeClr val="bg1">
                  <a:lumMod val="95000"/>
                  <a:shade val="67500"/>
                  <a:satMod val="115000"/>
                </a:schemeClr>
              </a:gs>
              <a:gs pos="68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22" name="Рисунок 21">
            <a:extLst>
              <a:ext uri="{FF2B5EF4-FFF2-40B4-BE49-F238E27FC236}">
                <a16:creationId xmlns:a16="http://schemas.microsoft.com/office/drawing/2014/main" id="{9510557C-B027-42CC-9086-127E591A1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8" name="TextBox 27">
            <a:extLst>
              <a:ext uri="{FF2B5EF4-FFF2-40B4-BE49-F238E27FC236}">
                <a16:creationId xmlns:a16="http://schemas.microsoft.com/office/drawing/2014/main" id="{37B38ADA-C1A7-455B-A3F1-6483E7981F03}"/>
              </a:ext>
            </a:extLst>
          </p:cNvPr>
          <p:cNvSpPr txBox="1"/>
          <p:nvPr/>
        </p:nvSpPr>
        <p:spPr>
          <a:xfrm>
            <a:off x="3469797" y="1244340"/>
            <a:ext cx="8506866" cy="584775"/>
          </a:xfrm>
          <a:prstGeom prst="rect">
            <a:avLst/>
          </a:prstGeom>
          <a:solidFill>
            <a:schemeClr val="bg1">
              <a:lumMod val="95000"/>
            </a:schemeClr>
          </a:solidFill>
          <a:ln>
            <a:solidFill>
              <a:schemeClr val="bg1">
                <a:lumMod val="95000"/>
              </a:schemeClr>
            </a:solidFill>
          </a:ln>
          <a:effectLst/>
        </p:spPr>
        <p:txBody>
          <a:bodyPr wrap="square">
            <a:spAutoFit/>
          </a:bodyPr>
          <a:lstStyle/>
          <a:p>
            <a:pPr algn="just"/>
            <a:r>
              <a:rPr lang="uk-UA" sz="1600" dirty="0"/>
              <a:t>Строк дії договору страхування встановлюється за згодою Страхувальника і Страховика.</a:t>
            </a:r>
          </a:p>
          <a:p>
            <a:pPr algn="just"/>
            <a:r>
              <a:rPr lang="uk-UA" sz="1600" b="1" dirty="0"/>
              <a:t>Строк дії договору в залежності від обраної програми може бути від 1 дня до 1 року . </a:t>
            </a:r>
          </a:p>
        </p:txBody>
      </p:sp>
      <p:pic>
        <p:nvPicPr>
          <p:cNvPr id="4" name="Рисунок 3">
            <a:extLst>
              <a:ext uri="{FF2B5EF4-FFF2-40B4-BE49-F238E27FC236}">
                <a16:creationId xmlns:a16="http://schemas.microsoft.com/office/drawing/2014/main" id="{3E50EA82-5D67-4CC7-8272-FDFE8AA3EBC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460299" y="993330"/>
            <a:ext cx="2314814" cy="2314814"/>
          </a:xfrm>
          <a:prstGeom prst="rect">
            <a:avLst/>
          </a:prstGeom>
        </p:spPr>
      </p:pic>
      <p:sp>
        <p:nvSpPr>
          <p:cNvPr id="9" name="Прямоугольник 8">
            <a:extLst>
              <a:ext uri="{FF2B5EF4-FFF2-40B4-BE49-F238E27FC236}">
                <a16:creationId xmlns:a16="http://schemas.microsoft.com/office/drawing/2014/main" id="{7EBA8223-AC9C-4B76-9D5E-572CD487D3CD}"/>
              </a:ext>
            </a:extLst>
          </p:cNvPr>
          <p:cNvSpPr/>
          <p:nvPr/>
        </p:nvSpPr>
        <p:spPr>
          <a:xfrm>
            <a:off x="3254463" y="-784"/>
            <a:ext cx="8937537" cy="92350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indent="-338138" algn="ctr">
              <a:spcBef>
                <a:spcPct val="20000"/>
              </a:spcBef>
              <a:buClr>
                <a:srgbClr val="DF8300"/>
              </a:buClr>
              <a:buSzPct val="150000"/>
              <a:defRPr/>
            </a:pPr>
            <a:r>
              <a:rPr lang="uk-UA" sz="2800" b="1" kern="0" dirty="0">
                <a:solidFill>
                  <a:schemeClr val="tx1"/>
                </a:solidFill>
                <a:cs typeface="Times New Roman" pitchFamily="18" charset="0"/>
              </a:rPr>
              <a:t>СТРОК ДІЇ ДОГОВОРУ. ТЕРИТОРІЯ ДІЇ ДОГОВОРУ</a:t>
            </a:r>
            <a:endParaRPr lang="uk-UA" sz="2800" b="1" dirty="0">
              <a:solidFill>
                <a:schemeClr val="tx1"/>
              </a:solidFill>
            </a:endParaRPr>
          </a:p>
        </p:txBody>
      </p:sp>
      <p:pic>
        <p:nvPicPr>
          <p:cNvPr id="10" name="Рисунок 9">
            <a:extLst>
              <a:ext uri="{FF2B5EF4-FFF2-40B4-BE49-F238E27FC236}">
                <a16:creationId xmlns:a16="http://schemas.microsoft.com/office/drawing/2014/main" id="{A2BD6C17-355A-441F-8A56-B19B05C45C53}"/>
              </a:ext>
            </a:extLst>
          </p:cNvPr>
          <p:cNvPicPr>
            <a:picLocks noChangeAspect="1"/>
          </p:cNvPicPr>
          <p:nvPr/>
        </p:nvPicPr>
        <p:blipFill>
          <a:blip r:embed="rId5"/>
          <a:stretch>
            <a:fillRect/>
          </a:stretch>
        </p:blipFill>
        <p:spPr>
          <a:xfrm>
            <a:off x="8350246" y="1911887"/>
            <a:ext cx="2911731" cy="1900637"/>
          </a:xfrm>
          <a:prstGeom prst="rect">
            <a:avLst/>
          </a:prstGeom>
        </p:spPr>
      </p:pic>
      <p:pic>
        <p:nvPicPr>
          <p:cNvPr id="11" name="Рисунок 10">
            <a:extLst>
              <a:ext uri="{FF2B5EF4-FFF2-40B4-BE49-F238E27FC236}">
                <a16:creationId xmlns:a16="http://schemas.microsoft.com/office/drawing/2014/main" id="{72CB4E60-C91A-4F70-ADC6-9B073C36087C}"/>
              </a:ext>
            </a:extLst>
          </p:cNvPr>
          <p:cNvPicPr>
            <a:picLocks noChangeAspect="1"/>
          </p:cNvPicPr>
          <p:nvPr/>
        </p:nvPicPr>
        <p:blipFill>
          <a:blip r:embed="rId6"/>
          <a:stretch>
            <a:fillRect/>
          </a:stretch>
        </p:blipFill>
        <p:spPr>
          <a:xfrm rot="21277969">
            <a:off x="611382" y="3650079"/>
            <a:ext cx="2228523" cy="1826151"/>
          </a:xfrm>
          <a:prstGeom prst="rect">
            <a:avLst/>
          </a:prstGeom>
          <a:effectLst>
            <a:outerShdw blurRad="50800" dist="38100" dir="16200000" rotWithShape="0">
              <a:prstClr val="black">
                <a:alpha val="40000"/>
              </a:prstClr>
            </a:outerShdw>
          </a:effectLst>
        </p:spPr>
      </p:pic>
      <p:sp>
        <p:nvSpPr>
          <p:cNvPr id="2" name="Прямокутник 1">
            <a:extLst>
              <a:ext uri="{FF2B5EF4-FFF2-40B4-BE49-F238E27FC236}">
                <a16:creationId xmlns:a16="http://schemas.microsoft.com/office/drawing/2014/main" id="{24878B25-850A-4690-AA1D-2358597828E8}"/>
              </a:ext>
            </a:extLst>
          </p:cNvPr>
          <p:cNvSpPr/>
          <p:nvPr/>
        </p:nvSpPr>
        <p:spPr>
          <a:xfrm>
            <a:off x="3469798" y="2150737"/>
            <a:ext cx="4665113" cy="1077218"/>
          </a:xfrm>
          <a:prstGeom prst="rect">
            <a:avLst/>
          </a:prstGeom>
        </p:spPr>
        <p:txBody>
          <a:bodyPr wrap="square">
            <a:spAutoFit/>
          </a:bodyPr>
          <a:lstStyle/>
          <a:p>
            <a:r>
              <a:rPr lang="uk-UA" sz="1600" b="1" dirty="0"/>
              <a:t>Територією дії договору страхування може бути:</a:t>
            </a:r>
          </a:p>
          <a:p>
            <a:pPr marL="285750" indent="-285750">
              <a:buFont typeface="Wingdings" panose="05000000000000000000" pitchFamily="2" charset="2"/>
              <a:buChar char="ü"/>
            </a:pPr>
            <a:r>
              <a:rPr lang="ru-RU" sz="1600" dirty="0"/>
              <a:t>УКРАЇНА</a:t>
            </a:r>
          </a:p>
          <a:p>
            <a:pPr marL="285750" indent="-285750">
              <a:buFont typeface="Wingdings" panose="05000000000000000000" pitchFamily="2" charset="2"/>
              <a:buChar char="ü"/>
            </a:pPr>
            <a:r>
              <a:rPr lang="ru-RU" sz="1600" dirty="0"/>
              <a:t>ЄВРОПА</a:t>
            </a:r>
          </a:p>
          <a:p>
            <a:pPr marL="285750" indent="-285750">
              <a:buFont typeface="Wingdings" panose="05000000000000000000" pitchFamily="2" charset="2"/>
              <a:buChar char="ü"/>
            </a:pPr>
            <a:r>
              <a:rPr lang="ru-RU" sz="1600" dirty="0"/>
              <a:t>УКРАЇНА + ЄВРОПА</a:t>
            </a:r>
          </a:p>
        </p:txBody>
      </p:sp>
      <p:sp>
        <p:nvSpPr>
          <p:cNvPr id="5" name="Прямокутник 4">
            <a:extLst>
              <a:ext uri="{FF2B5EF4-FFF2-40B4-BE49-F238E27FC236}">
                <a16:creationId xmlns:a16="http://schemas.microsoft.com/office/drawing/2014/main" id="{1C4C4AC7-254F-4CB5-9C85-F189E8ECBE93}"/>
              </a:ext>
            </a:extLst>
          </p:cNvPr>
          <p:cNvSpPr/>
          <p:nvPr/>
        </p:nvSpPr>
        <p:spPr>
          <a:xfrm>
            <a:off x="3469798" y="3549856"/>
            <a:ext cx="8506865" cy="2557623"/>
          </a:xfrm>
          <a:prstGeom prst="rect">
            <a:avLst/>
          </a:prstGeom>
        </p:spPr>
        <p:txBody>
          <a:bodyPr wrap="square">
            <a:spAutoFit/>
          </a:bodyPr>
          <a:lstStyle/>
          <a:p>
            <a:pPr marL="0" lvl="1" algn="just" fontAlgn="base">
              <a:lnSpc>
                <a:spcPct val="90000"/>
              </a:lnSpc>
              <a:buSzPts val="1200"/>
              <a:tabLst>
                <a:tab pos="377190" algn="l"/>
              </a:tabLst>
            </a:pPr>
            <a:r>
              <a:rPr lang="uk-UA" sz="1600" kern="100" dirty="0"/>
              <a:t>Договір страхування діє на території України, країн Європи, за виключенням тимчасово окупованих, анексованих або оточених (блокованих) територій України, територій проведення антитерористичних операцій та операцій Об’єднаних сил, бойових та або воєнних дій будь якого характеру, зони воєнних конфліктів, </a:t>
            </a:r>
            <a:r>
              <a:rPr lang="uk-UA" sz="1600" dirty="0"/>
              <a:t>незалежно від офіційного визнання війни за нормами права,</a:t>
            </a:r>
            <a:r>
              <a:rPr lang="uk-UA" sz="1600" kern="100" dirty="0"/>
              <a:t> територій Російської Федерації та Республіки Білорусь, </a:t>
            </a:r>
            <a:r>
              <a:rPr lang="uk-UA" sz="1600" dirty="0"/>
              <a:t>Кабардино-Балкарії, Північної Осетії, Інгушетії, Дагестану, Чечні, Абхазії, Південної Осетії, Нагорного Карабаху, Таджикистану, Придністровської Молдавської Республіки, інші поза межами України територій, які</a:t>
            </a:r>
            <a:r>
              <a:rPr lang="uk-UA" sz="1600" kern="100" dirty="0"/>
              <a:t> невизнані Україною республік (територіальних утворень).</a:t>
            </a:r>
          </a:p>
          <a:p>
            <a:pPr lvl="1" algn="just" fontAlgn="base">
              <a:lnSpc>
                <a:spcPct val="90000"/>
              </a:lnSpc>
              <a:buSzPts val="1200"/>
              <a:tabLst>
                <a:tab pos="377190" algn="l"/>
              </a:tabLst>
            </a:pPr>
            <a:endParaRPr lang="uk-UA" sz="1600" dirty="0"/>
          </a:p>
          <a:p>
            <a:pPr marL="0" lvl="1" algn="just" fontAlgn="base">
              <a:lnSpc>
                <a:spcPct val="90000"/>
              </a:lnSpc>
              <a:buSzPts val="1200"/>
              <a:tabLst>
                <a:tab pos="377190" algn="l"/>
              </a:tabLst>
            </a:pPr>
            <a:r>
              <a:rPr lang="uk-UA" sz="1600" kern="100" dirty="0"/>
              <a:t>По Воєнних ризиках договір страхування діє на території України, за виключенням </a:t>
            </a:r>
            <a:r>
              <a:rPr lang="uk-UA" sz="1600" dirty="0"/>
              <a:t>територій, на яких ведуться бойові дії</a:t>
            </a:r>
            <a:r>
              <a:rPr lang="ru-RU" dirty="0"/>
              <a:t>, </a:t>
            </a:r>
            <a:r>
              <a:rPr lang="uk-UA" sz="1600" dirty="0"/>
              <a:t>з врахуванням обмежень, що визначені договором страхування</a:t>
            </a:r>
            <a:endParaRPr lang="uk-UA"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800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732820"/>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3" name="Прямоугольник 19">
            <a:extLst>
              <a:ext uri="{FF2B5EF4-FFF2-40B4-BE49-F238E27FC236}">
                <a16:creationId xmlns:a16="http://schemas.microsoft.com/office/drawing/2014/main" id="{84C5AB47-BDF1-419B-B903-31B38E9FDC67}"/>
              </a:ext>
            </a:extLst>
          </p:cNvPr>
          <p:cNvSpPr/>
          <p:nvPr/>
        </p:nvSpPr>
        <p:spPr>
          <a:xfrm>
            <a:off x="2712514" y="246639"/>
            <a:ext cx="7062012"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Страховий продукт «КАСКО </a:t>
            </a:r>
            <a:r>
              <a:rPr lang="en-US" sz="3200" b="1" kern="0" dirty="0">
                <a:solidFill>
                  <a:schemeClr val="tx1"/>
                </a:solidFill>
                <a:cs typeface="Times New Roman" pitchFamily="18" charset="0"/>
              </a:rPr>
              <a:t>UA</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8" name="TextBox 7">
            <a:extLst>
              <a:ext uri="{FF2B5EF4-FFF2-40B4-BE49-F238E27FC236}">
                <a16:creationId xmlns:a16="http://schemas.microsoft.com/office/drawing/2014/main" id="{B0F86F5B-2443-40A5-BEA6-D60920ACEC84}"/>
              </a:ext>
            </a:extLst>
          </p:cNvPr>
          <p:cNvSpPr txBox="1"/>
          <p:nvPr/>
        </p:nvSpPr>
        <p:spPr>
          <a:xfrm>
            <a:off x="220269" y="1321988"/>
            <a:ext cx="9928774" cy="2646878"/>
          </a:xfrm>
          <a:prstGeom prst="rect">
            <a:avLst/>
          </a:prstGeom>
          <a:noFill/>
        </p:spPr>
        <p:txBody>
          <a:bodyPr wrap="square">
            <a:spAutoFit/>
          </a:bodyPr>
          <a:lstStyle/>
          <a:p>
            <a:r>
              <a:rPr lang="uk-UA" sz="2000" b="1" dirty="0"/>
              <a:t>Універсальний страховий продукт для легкових ТЗ з максимальною  кількістю опцій, що застосовується на ринку</a:t>
            </a:r>
          </a:p>
          <a:p>
            <a:endParaRPr lang="uk-UA" dirty="0"/>
          </a:p>
          <a:p>
            <a:r>
              <a:rPr lang="uk-UA" dirty="0"/>
              <a:t>Повністю автоматизований розрахунок страхового тарифу, як за допомогою калькулятора КАСКО (Excel) так і в системі </a:t>
            </a:r>
            <a:r>
              <a:rPr lang="uk-UA" dirty="0" err="1"/>
              <a:t>ПрофІТсофт</a:t>
            </a:r>
            <a:r>
              <a:rPr lang="uk-UA" dirty="0"/>
              <a:t>.</a:t>
            </a:r>
          </a:p>
          <a:p>
            <a:endParaRPr lang="uk-UA" dirty="0"/>
          </a:p>
          <a:p>
            <a:r>
              <a:rPr lang="uk-UA" dirty="0"/>
              <a:t>Форма Договору: </a:t>
            </a:r>
          </a:p>
          <a:p>
            <a:pPr marL="285750" indent="-285750">
              <a:buFontTx/>
              <a:buChar char="-"/>
            </a:pPr>
            <a:r>
              <a:rPr lang="uk-UA" dirty="0"/>
              <a:t>Друкована</a:t>
            </a:r>
          </a:p>
          <a:p>
            <a:pPr marL="285750" indent="-285750">
              <a:buFontTx/>
              <a:buChar char="-"/>
            </a:pPr>
            <a:r>
              <a:rPr lang="uk-UA" dirty="0"/>
              <a:t>Електронна</a:t>
            </a:r>
          </a:p>
        </p:txBody>
      </p:sp>
      <p:sp>
        <p:nvSpPr>
          <p:cNvPr id="9" name="TextBox 8">
            <a:extLst>
              <a:ext uri="{FF2B5EF4-FFF2-40B4-BE49-F238E27FC236}">
                <a16:creationId xmlns:a16="http://schemas.microsoft.com/office/drawing/2014/main" id="{BCFB2F45-A1C5-4FBD-8B66-29A8B62F0080}"/>
              </a:ext>
            </a:extLst>
          </p:cNvPr>
          <p:cNvSpPr txBox="1"/>
          <p:nvPr/>
        </p:nvSpPr>
        <p:spPr>
          <a:xfrm>
            <a:off x="5622739" y="3248426"/>
            <a:ext cx="6201707" cy="1938992"/>
          </a:xfrm>
          <a:prstGeom prst="rect">
            <a:avLst/>
          </a:prstGeom>
          <a:noFill/>
        </p:spPr>
        <p:txBody>
          <a:bodyPr wrap="square">
            <a:spAutoFit/>
          </a:bodyPr>
          <a:lstStyle/>
          <a:p>
            <a:r>
              <a:rPr lang="uk-UA" sz="2000" b="1" dirty="0"/>
              <a:t>За продуктом «КАСКО UA» можливо обрати програми страхування: </a:t>
            </a:r>
          </a:p>
          <a:p>
            <a:pPr marL="285750" indent="-285750">
              <a:buFontTx/>
              <a:buChar char="-"/>
            </a:pPr>
            <a:r>
              <a:rPr lang="uk-UA" sz="2000" dirty="0"/>
              <a:t>Повне КАСКО, </a:t>
            </a:r>
          </a:p>
          <a:p>
            <a:pPr marL="285750" indent="-285750">
              <a:buFontTx/>
              <a:buChar char="-"/>
            </a:pPr>
            <a:r>
              <a:rPr lang="uk-UA" sz="2000" dirty="0"/>
              <a:t>КАСКО Вибіркове (часткові ризики), </a:t>
            </a:r>
          </a:p>
          <a:p>
            <a:pPr marL="285750" indent="-285750">
              <a:buFontTx/>
              <a:buChar char="-"/>
            </a:pPr>
            <a:r>
              <a:rPr lang="uk-UA" sz="2000" dirty="0"/>
              <a:t>КАСКО 50/50, </a:t>
            </a:r>
          </a:p>
          <a:p>
            <a:pPr marL="285750" indent="-285750">
              <a:buFontTx/>
              <a:buChar char="-"/>
            </a:pPr>
            <a:r>
              <a:rPr lang="uk-UA" sz="2000" dirty="0"/>
              <a:t>До першого страхового випадку.</a:t>
            </a:r>
          </a:p>
        </p:txBody>
      </p:sp>
      <p:pic>
        <p:nvPicPr>
          <p:cNvPr id="11" name="Рисунок 10">
            <a:extLst>
              <a:ext uri="{FF2B5EF4-FFF2-40B4-BE49-F238E27FC236}">
                <a16:creationId xmlns:a16="http://schemas.microsoft.com/office/drawing/2014/main" id="{A4FBFFE2-34F1-42B3-9388-A16DDF564815}"/>
              </a:ext>
            </a:extLst>
          </p:cNvPr>
          <p:cNvPicPr>
            <a:picLocks noChangeAspect="1"/>
          </p:cNvPicPr>
          <p:nvPr/>
        </p:nvPicPr>
        <p:blipFill>
          <a:blip r:embed="rId3"/>
          <a:stretch>
            <a:fillRect/>
          </a:stretch>
        </p:blipFill>
        <p:spPr>
          <a:xfrm>
            <a:off x="2435877" y="3840982"/>
            <a:ext cx="2609850" cy="2695575"/>
          </a:xfrm>
          <a:prstGeom prst="rect">
            <a:avLst/>
          </a:prstGeom>
        </p:spPr>
      </p:pic>
    </p:spTree>
    <p:extLst>
      <p:ext uri="{BB962C8B-B14F-4D97-AF65-F5344CB8AC3E}">
        <p14:creationId xmlns:p14="http://schemas.microsoft.com/office/powerpoint/2010/main" val="221208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Програм страхування «КАСКО </a:t>
            </a:r>
            <a:r>
              <a:rPr lang="en-US" sz="3200" b="1" kern="0" dirty="0">
                <a:solidFill>
                  <a:schemeClr val="tx1"/>
                </a:solidFill>
                <a:cs typeface="Times New Roman" pitchFamily="18" charset="0"/>
              </a:rPr>
              <a:t>UA</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6" name="TextBox 5">
            <a:extLst>
              <a:ext uri="{FF2B5EF4-FFF2-40B4-BE49-F238E27FC236}">
                <a16:creationId xmlns:a16="http://schemas.microsoft.com/office/drawing/2014/main" id="{5C2BA29C-F71B-4433-BDBB-BAF053E8D5D2}"/>
              </a:ext>
            </a:extLst>
          </p:cNvPr>
          <p:cNvSpPr txBox="1"/>
          <p:nvPr/>
        </p:nvSpPr>
        <p:spPr>
          <a:xfrm>
            <a:off x="293350" y="1544807"/>
            <a:ext cx="6583763" cy="369332"/>
          </a:xfrm>
          <a:prstGeom prst="rect">
            <a:avLst/>
          </a:prstGeom>
          <a:noFill/>
        </p:spPr>
        <p:txBody>
          <a:bodyPr wrap="square">
            <a:spAutoFit/>
          </a:bodyPr>
          <a:lstStyle/>
          <a:p>
            <a:pPr marL="285750" indent="-285750">
              <a:buFont typeface="Wingdings" panose="05000000000000000000" pitchFamily="2" charset="2"/>
              <a:buChar char="Ø"/>
            </a:pPr>
            <a:r>
              <a:rPr lang="uk-UA" sz="1600" b="1" dirty="0"/>
              <a:t>Страхова сума </a:t>
            </a:r>
            <a:r>
              <a:rPr lang="uk-UA" sz="1600" dirty="0"/>
              <a:t>дорівнює ринковій (дійсній) вартості ТЗ.</a:t>
            </a:r>
            <a:r>
              <a:rPr lang="uk-UA" dirty="0">
                <a:highlight>
                  <a:srgbClr val="FFFF00"/>
                </a:highlight>
              </a:rPr>
              <a:t> </a:t>
            </a:r>
          </a:p>
        </p:txBody>
      </p:sp>
      <p:sp>
        <p:nvSpPr>
          <p:cNvPr id="7" name="TextBox 6">
            <a:extLst>
              <a:ext uri="{FF2B5EF4-FFF2-40B4-BE49-F238E27FC236}">
                <a16:creationId xmlns:a16="http://schemas.microsoft.com/office/drawing/2014/main" id="{B02EC561-CE46-4F48-9A29-B5A9442345AB}"/>
              </a:ext>
            </a:extLst>
          </p:cNvPr>
          <p:cNvSpPr txBox="1"/>
          <p:nvPr/>
        </p:nvSpPr>
        <p:spPr>
          <a:xfrm>
            <a:off x="530860" y="1935227"/>
            <a:ext cx="11026140" cy="830997"/>
          </a:xfrm>
          <a:prstGeom prst="rect">
            <a:avLst/>
          </a:prstGeom>
          <a:noFill/>
        </p:spPr>
        <p:txBody>
          <a:bodyPr wrap="square">
            <a:spAutoFit/>
          </a:bodyPr>
          <a:lstStyle/>
          <a:p>
            <a:r>
              <a:rPr lang="uk-UA" sz="1600" b="1" dirty="0">
                <a:solidFill>
                  <a:srgbClr val="C00000"/>
                </a:solidFill>
              </a:rPr>
              <a:t>На що потрібно звернути увагу!</a:t>
            </a:r>
          </a:p>
          <a:p>
            <a:r>
              <a:rPr lang="uk-UA" sz="1600" dirty="0"/>
              <a:t>- Страхування ТЗ з ринковою вартістю </a:t>
            </a:r>
            <a:r>
              <a:rPr lang="uk-UA" sz="1600" b="1" dirty="0"/>
              <a:t>більше 4 млн. грн. </a:t>
            </a:r>
            <a:r>
              <a:rPr lang="uk-UA" sz="1600" dirty="0"/>
              <a:t>потребує погодження</a:t>
            </a:r>
            <a:r>
              <a:rPr lang="uk-UA" sz="1600" b="1" dirty="0">
                <a:solidFill>
                  <a:srgbClr val="C00000"/>
                </a:solidFill>
              </a:rPr>
              <a:t> з відповідальними андерайтерами ГО</a:t>
            </a:r>
            <a:r>
              <a:rPr lang="uk-UA" sz="1600" dirty="0"/>
              <a:t> </a:t>
            </a:r>
          </a:p>
          <a:p>
            <a:r>
              <a:rPr lang="uk-UA" sz="1600" dirty="0"/>
              <a:t>- Програма «До першого страхового випадку» діє для ТЗ до 2 млн. грн.</a:t>
            </a:r>
          </a:p>
        </p:txBody>
      </p:sp>
      <p:sp>
        <p:nvSpPr>
          <p:cNvPr id="8" name="TextBox 7">
            <a:extLst>
              <a:ext uri="{FF2B5EF4-FFF2-40B4-BE49-F238E27FC236}">
                <a16:creationId xmlns:a16="http://schemas.microsoft.com/office/drawing/2014/main" id="{F301F22F-4405-40A0-90F7-0D276D1E5258}"/>
              </a:ext>
            </a:extLst>
          </p:cNvPr>
          <p:cNvSpPr txBox="1"/>
          <p:nvPr/>
        </p:nvSpPr>
        <p:spPr>
          <a:xfrm>
            <a:off x="245296" y="2933589"/>
            <a:ext cx="11026140" cy="3539430"/>
          </a:xfrm>
          <a:prstGeom prst="rect">
            <a:avLst/>
          </a:prstGeom>
          <a:noFill/>
        </p:spPr>
        <p:txBody>
          <a:bodyPr wrap="square">
            <a:spAutoFit/>
          </a:bodyPr>
          <a:lstStyle/>
          <a:p>
            <a:pPr marL="285750" indent="-285750" algn="just">
              <a:buFont typeface="Wingdings" panose="05000000000000000000" pitchFamily="2" charset="2"/>
              <a:buChar char="Ø"/>
            </a:pPr>
            <a:r>
              <a:rPr lang="uk-UA" sz="1600" dirty="0"/>
              <a:t>Страховий захист від угону діє в будь-який час доби в будь-якому місці.</a:t>
            </a:r>
          </a:p>
          <a:p>
            <a:pPr marL="285750" indent="-285750" algn="just">
              <a:buFont typeface="Wingdings" panose="05000000000000000000" pitchFamily="2" charset="2"/>
              <a:buChar char="Ø"/>
            </a:pPr>
            <a:r>
              <a:rPr lang="uk-UA" sz="1600" dirty="0"/>
              <a:t>Агрегатна і неагрегатна страхова сума.				</a:t>
            </a:r>
          </a:p>
          <a:p>
            <a:pPr marL="285750" indent="-285750" algn="just">
              <a:buFont typeface="Wingdings" panose="05000000000000000000" pitchFamily="2" charset="2"/>
              <a:buChar char="Ø"/>
            </a:pPr>
            <a:r>
              <a:rPr lang="uk-UA" sz="1600" dirty="0"/>
              <a:t>Опція «Без франшизи при пошкодженні виключно скляних деталей ТЗ».	</a:t>
            </a:r>
          </a:p>
          <a:p>
            <a:pPr marL="285750" indent="-285750" algn="just">
              <a:buFont typeface="Wingdings" panose="05000000000000000000" pitchFamily="2" charset="2"/>
              <a:buChar char="Ø"/>
            </a:pPr>
            <a:r>
              <a:rPr lang="uk-UA" sz="1600" dirty="0"/>
              <a:t>Опція «Без франшизи у разі відсутності вини водія застрахованого ТЗ в ДТП».	</a:t>
            </a:r>
          </a:p>
          <a:p>
            <a:pPr marL="285750" indent="-285750" algn="just">
              <a:buFont typeface="Wingdings" panose="05000000000000000000" pitchFamily="2" charset="2"/>
              <a:buChar char="Ø"/>
            </a:pPr>
            <a:r>
              <a:rPr lang="uk-UA" sz="1600" dirty="0"/>
              <a:t>Опція «Без врахування зносу деталей, що підлягають заміні».			</a:t>
            </a:r>
          </a:p>
          <a:p>
            <a:pPr marL="285750" indent="-285750" algn="just">
              <a:buFont typeface="Wingdings" panose="05000000000000000000" pitchFamily="2" charset="2"/>
              <a:buChar char="Ø"/>
            </a:pPr>
            <a:r>
              <a:rPr lang="uk-UA" sz="1600" dirty="0"/>
              <a:t>Опція «Без врахування знецінення вартості автомобіля за час дії Договору».	</a:t>
            </a:r>
          </a:p>
          <a:p>
            <a:pPr marL="285750" indent="-285750" algn="just">
              <a:buFont typeface="Wingdings" panose="05000000000000000000" pitchFamily="2" charset="2"/>
              <a:buChar char="Ø"/>
            </a:pPr>
            <a:r>
              <a:rPr lang="uk-UA" sz="1600" dirty="0"/>
              <a:t>Опціональний вибір СТО (За вибором Страхувальника/Рекомендована Страховиком/Гарантійне).		</a:t>
            </a:r>
          </a:p>
          <a:p>
            <a:pPr marL="285750" indent="-285750" algn="just">
              <a:buFont typeface="Wingdings" panose="05000000000000000000" pitchFamily="2" charset="2"/>
              <a:buChar char="Ø"/>
            </a:pPr>
            <a:r>
              <a:rPr lang="uk-UA" sz="1600" dirty="0"/>
              <a:t>Виплати без офіційної довідки - 2 рази в межах </a:t>
            </a:r>
            <a:r>
              <a:rPr lang="ru-RU" sz="1600" dirty="0"/>
              <a:t>до 10</a:t>
            </a:r>
            <a:r>
              <a:rPr lang="uk-UA" sz="1600" dirty="0">
                <a:cs typeface="Times New Roman" panose="02020603050405020304" pitchFamily="18" charset="0"/>
              </a:rPr>
              <a:t>% від страхової суми, але не більше </a:t>
            </a:r>
            <a:r>
              <a:rPr lang="ru-RU" sz="1600" dirty="0"/>
              <a:t>250 000 грн. </a:t>
            </a:r>
          </a:p>
          <a:p>
            <a:pPr marL="285750" indent="-285750" algn="just">
              <a:buFont typeface="Wingdings" panose="05000000000000000000" pitchFamily="2" charset="2"/>
              <a:buChar char="Ø"/>
            </a:pPr>
            <a:r>
              <a:rPr lang="uk-UA" sz="1600" dirty="0"/>
              <a:t>Виплати по Європротоколу - в межах законодавчо встановлених лімітів без обмеження кількості випадків.</a:t>
            </a:r>
          </a:p>
          <a:p>
            <a:pPr marL="285750" indent="-285750" algn="just">
              <a:buFont typeface="Wingdings" panose="05000000000000000000" pitchFamily="2" charset="2"/>
              <a:buChar char="Ø"/>
            </a:pPr>
            <a:r>
              <a:rPr lang="uk-UA" sz="1600" dirty="0"/>
              <a:t>Виплати по Воєнних ризиках здійснюються без офіційної довідки 2 рази без жодних франшиз. Ліміт виплат по події і по Договору в цілому - 10% ринкової вартості ТЗ.</a:t>
            </a:r>
          </a:p>
          <a:p>
            <a:pPr marL="285750" indent="-285750" algn="just">
              <a:buFont typeface="Wingdings" panose="05000000000000000000" pitchFamily="2" charset="2"/>
              <a:buChar char="Ø"/>
            </a:pPr>
            <a:r>
              <a:rPr lang="uk-UA" sz="1600" dirty="0"/>
              <a:t>Витрати на евакуатор – в межах 5 000 грн..</a:t>
            </a:r>
          </a:p>
          <a:p>
            <a:pPr marL="285750" indent="-285750" algn="just">
              <a:buFont typeface="Wingdings" panose="05000000000000000000" pitchFamily="2" charset="2"/>
              <a:buChar char="Ø"/>
            </a:pPr>
            <a:r>
              <a:rPr lang="uk-UA" sz="1600" dirty="0"/>
              <a:t>Загальна сума виплат по всіх видах витрат по Договору – до 6 000 грн.		</a:t>
            </a:r>
          </a:p>
          <a:p>
            <a:pPr marL="285750" indent="-285750" algn="just">
              <a:buFont typeface="Wingdings" panose="05000000000000000000" pitchFamily="2" charset="2"/>
              <a:buChar char="Ø"/>
            </a:pPr>
            <a:r>
              <a:rPr lang="uk-UA" sz="1600" dirty="0"/>
              <a:t>Без обмежень виплат при порушенні  ПДР, включаючи грубі порушення.</a:t>
            </a:r>
          </a:p>
        </p:txBody>
      </p:sp>
    </p:spTree>
    <p:extLst>
      <p:ext uri="{BB962C8B-B14F-4D97-AF65-F5344CB8AC3E}">
        <p14:creationId xmlns:p14="http://schemas.microsoft.com/office/powerpoint/2010/main" val="2771938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Програм страхування «КАСКО </a:t>
            </a:r>
            <a:r>
              <a:rPr lang="en-US" sz="3200" b="1" kern="0" dirty="0">
                <a:solidFill>
                  <a:schemeClr val="tx1"/>
                </a:solidFill>
                <a:cs typeface="Times New Roman" pitchFamily="18" charset="0"/>
              </a:rPr>
              <a:t>UA</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9" name="TextBox 8">
            <a:extLst>
              <a:ext uri="{FF2B5EF4-FFF2-40B4-BE49-F238E27FC236}">
                <a16:creationId xmlns:a16="http://schemas.microsoft.com/office/drawing/2014/main" id="{021D997D-3D4F-4CE9-879F-A3D8D25FA128}"/>
              </a:ext>
            </a:extLst>
          </p:cNvPr>
          <p:cNvSpPr txBox="1"/>
          <p:nvPr/>
        </p:nvSpPr>
        <p:spPr>
          <a:xfrm>
            <a:off x="192756" y="1450748"/>
            <a:ext cx="11416627" cy="877163"/>
          </a:xfrm>
          <a:prstGeom prst="rect">
            <a:avLst/>
          </a:prstGeom>
          <a:noFill/>
        </p:spPr>
        <p:txBody>
          <a:bodyPr wrap="square">
            <a:spAutoFit/>
          </a:bodyPr>
          <a:lstStyle/>
          <a:p>
            <a:pPr algn="just"/>
            <a:r>
              <a:rPr lang="uk-UA" sz="1700" b="1" dirty="0"/>
              <a:t>Програма «Повне КАСКО» </a:t>
            </a:r>
          </a:p>
          <a:p>
            <a:pPr algn="just"/>
            <a:r>
              <a:rPr lang="uk-UA" sz="1700" dirty="0"/>
              <a:t>Найбільш повна програма, яка дає можливість врахування практично довільних потреб клієнта з відповідним коригуванням розміру страхового платежу.</a:t>
            </a:r>
          </a:p>
        </p:txBody>
      </p:sp>
      <p:sp>
        <p:nvSpPr>
          <p:cNvPr id="12" name="TextBox 11">
            <a:extLst>
              <a:ext uri="{FF2B5EF4-FFF2-40B4-BE49-F238E27FC236}">
                <a16:creationId xmlns:a16="http://schemas.microsoft.com/office/drawing/2014/main" id="{45EA45B6-19AE-4646-A7D0-476252C9C13A}"/>
              </a:ext>
            </a:extLst>
          </p:cNvPr>
          <p:cNvSpPr txBox="1"/>
          <p:nvPr/>
        </p:nvSpPr>
        <p:spPr>
          <a:xfrm>
            <a:off x="192756" y="2434942"/>
            <a:ext cx="11517180" cy="615553"/>
          </a:xfrm>
          <a:prstGeom prst="rect">
            <a:avLst/>
          </a:prstGeom>
          <a:noFill/>
        </p:spPr>
        <p:txBody>
          <a:bodyPr wrap="square">
            <a:spAutoFit/>
          </a:bodyPr>
          <a:lstStyle/>
          <a:p>
            <a:r>
              <a:rPr lang="uk-UA" sz="1700" b="1" dirty="0"/>
              <a:t>Програма «До 1-го страхового випадку»</a:t>
            </a:r>
          </a:p>
          <a:p>
            <a:pPr algn="just"/>
            <a:r>
              <a:rPr lang="uk-UA" sz="1700" dirty="0"/>
              <a:t>За умовами цієї програми  дія Договору страхування припиняється з моменту настання першого страхового випадку</a:t>
            </a:r>
            <a:r>
              <a:rPr lang="uk-UA" sz="1600" dirty="0"/>
              <a:t>.</a:t>
            </a:r>
          </a:p>
        </p:txBody>
      </p:sp>
      <p:sp>
        <p:nvSpPr>
          <p:cNvPr id="14" name="TextBox 13">
            <a:extLst>
              <a:ext uri="{FF2B5EF4-FFF2-40B4-BE49-F238E27FC236}">
                <a16:creationId xmlns:a16="http://schemas.microsoft.com/office/drawing/2014/main" id="{92D5D3D0-3CDC-480D-BB8A-D20E4147E02D}"/>
              </a:ext>
            </a:extLst>
          </p:cNvPr>
          <p:cNvSpPr txBox="1"/>
          <p:nvPr/>
        </p:nvSpPr>
        <p:spPr>
          <a:xfrm>
            <a:off x="192756" y="3092068"/>
            <a:ext cx="11517180" cy="1400383"/>
          </a:xfrm>
          <a:prstGeom prst="rect">
            <a:avLst/>
          </a:prstGeom>
          <a:noFill/>
        </p:spPr>
        <p:txBody>
          <a:bodyPr wrap="square">
            <a:spAutoFit/>
          </a:bodyPr>
          <a:lstStyle/>
          <a:p>
            <a:pPr algn="just"/>
            <a:r>
              <a:rPr lang="uk-UA" sz="1700" b="1" dirty="0"/>
              <a:t>Програма «КАСКО 50/50»</a:t>
            </a:r>
            <a:r>
              <a:rPr lang="uk-UA" sz="1700" dirty="0"/>
              <a:t> — це програма страхування, при якій Страхувальник одразу сплачує лише половину (50%) вартості договору КАСКО, отримуючи повний захист авто. Друга частина платежу — лише в разі настання страхового випадку.</a:t>
            </a:r>
          </a:p>
          <a:p>
            <a:pPr algn="just"/>
            <a:r>
              <a:rPr lang="uk-UA" sz="1700" dirty="0"/>
              <a:t>Якщо протягом дії договору страхування настає перший страховий випадок, обов’язковою умовою для виплати страхового відшкодування за першим страховим випадком є сплата Страхувальником додаткової страхової премії </a:t>
            </a:r>
          </a:p>
        </p:txBody>
      </p:sp>
      <p:sp>
        <p:nvSpPr>
          <p:cNvPr id="15" name="TextBox 14">
            <a:extLst>
              <a:ext uri="{FF2B5EF4-FFF2-40B4-BE49-F238E27FC236}">
                <a16:creationId xmlns:a16="http://schemas.microsoft.com/office/drawing/2014/main" id="{2B46C674-B472-41E4-B6E6-184C6A6F5945}"/>
              </a:ext>
            </a:extLst>
          </p:cNvPr>
          <p:cNvSpPr txBox="1"/>
          <p:nvPr/>
        </p:nvSpPr>
        <p:spPr>
          <a:xfrm>
            <a:off x="205142" y="5254681"/>
            <a:ext cx="11322421" cy="877163"/>
          </a:xfrm>
          <a:prstGeom prst="rect">
            <a:avLst/>
          </a:prstGeom>
          <a:noFill/>
        </p:spPr>
        <p:txBody>
          <a:bodyPr wrap="square">
            <a:spAutoFit/>
          </a:bodyPr>
          <a:lstStyle/>
          <a:p>
            <a:pPr algn="just"/>
            <a:r>
              <a:rPr lang="uk-UA" sz="1700" b="1" dirty="0"/>
              <a:t>Програма «КАСКО ПЕРЕГІН» передбачає </a:t>
            </a:r>
            <a:r>
              <a:rPr lang="uk-UA" sz="1700" dirty="0"/>
              <a:t>Страхування транспортних засобів на час перегону по встановленому (визначеному) маршруту.</a:t>
            </a:r>
          </a:p>
          <a:p>
            <a:pPr algn="just"/>
            <a:r>
              <a:rPr lang="uk-UA" sz="1700" dirty="0"/>
              <a:t>Термін дії страхування від 1 до 10 днів.</a:t>
            </a:r>
          </a:p>
        </p:txBody>
      </p:sp>
      <p:sp>
        <p:nvSpPr>
          <p:cNvPr id="16" name="TextBox 15">
            <a:extLst>
              <a:ext uri="{FF2B5EF4-FFF2-40B4-BE49-F238E27FC236}">
                <a16:creationId xmlns:a16="http://schemas.microsoft.com/office/drawing/2014/main" id="{544CB892-BA17-4762-A311-256AC3CC42BB}"/>
              </a:ext>
            </a:extLst>
          </p:cNvPr>
          <p:cNvSpPr txBox="1"/>
          <p:nvPr/>
        </p:nvSpPr>
        <p:spPr>
          <a:xfrm>
            <a:off x="192756" y="4524559"/>
            <a:ext cx="11541951" cy="615553"/>
          </a:xfrm>
          <a:prstGeom prst="rect">
            <a:avLst/>
          </a:prstGeom>
          <a:noFill/>
        </p:spPr>
        <p:txBody>
          <a:bodyPr wrap="square">
            <a:spAutoFit/>
          </a:bodyPr>
          <a:lstStyle/>
          <a:p>
            <a:pPr algn="just"/>
            <a:r>
              <a:rPr lang="uk-UA" sz="1700" b="1" dirty="0"/>
              <a:t>Програма КАСКО Вибіркове (часткові ризики) </a:t>
            </a:r>
            <a:r>
              <a:rPr lang="uk-UA" sz="1700" dirty="0"/>
              <a:t>– передбачає можливість вибору окремих ризиків, за виключенням обрання одного ризику «Незаконне заволодіння /Угон».</a:t>
            </a:r>
          </a:p>
        </p:txBody>
      </p:sp>
    </p:spTree>
    <p:extLst>
      <p:ext uri="{BB962C8B-B14F-4D97-AF65-F5344CB8AC3E}">
        <p14:creationId xmlns:p14="http://schemas.microsoft.com/office/powerpoint/2010/main" val="2094064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 Спецтехніка»</a:t>
            </a:r>
            <a:endParaRPr lang="ru-RU" sz="3200" b="1" kern="0" dirty="0">
              <a:solidFill>
                <a:schemeClr val="tx1"/>
              </a:solidFill>
              <a:cs typeface="Times New Roman" pitchFamily="18" charset="0"/>
            </a:endParaRPr>
          </a:p>
        </p:txBody>
      </p:sp>
      <p:sp>
        <p:nvSpPr>
          <p:cNvPr id="11" name="TextBox 10">
            <a:extLst>
              <a:ext uri="{FF2B5EF4-FFF2-40B4-BE49-F238E27FC236}">
                <a16:creationId xmlns:a16="http://schemas.microsoft.com/office/drawing/2014/main" id="{1E8712B4-6E77-4060-8497-303E41DE438B}"/>
              </a:ext>
            </a:extLst>
          </p:cNvPr>
          <p:cNvSpPr txBox="1"/>
          <p:nvPr/>
        </p:nvSpPr>
        <p:spPr>
          <a:xfrm>
            <a:off x="209329" y="1672744"/>
            <a:ext cx="8155738" cy="923330"/>
          </a:xfrm>
          <a:prstGeom prst="rect">
            <a:avLst/>
          </a:prstGeom>
          <a:noFill/>
        </p:spPr>
        <p:txBody>
          <a:bodyPr wrap="square">
            <a:spAutoFit/>
          </a:bodyPr>
          <a:lstStyle/>
          <a:p>
            <a:pPr marL="285750" indent="-285750">
              <a:buFont typeface="Wingdings" panose="05000000000000000000" pitchFamily="2" charset="2"/>
              <a:buChar char="Ø"/>
            </a:pPr>
            <a:r>
              <a:rPr lang="uk-UA" b="1" dirty="0"/>
              <a:t>За продуктом «КАСКО Спецтехніка» </a:t>
            </a:r>
            <a:r>
              <a:rPr lang="uk-UA" dirty="0"/>
              <a:t>можуть бути застраховані вантажні ТЗ, автобуси, мікроавтобуси, спец- і сільгосптехніка. </a:t>
            </a:r>
            <a:endParaRPr lang="uk-UA" dirty="0">
              <a:highlight>
                <a:srgbClr val="FFFF00"/>
              </a:highlight>
            </a:endParaRPr>
          </a:p>
          <a:p>
            <a:pPr marL="285750" indent="-285750" algn="just">
              <a:buFont typeface="Wingdings" panose="05000000000000000000" pitchFamily="2" charset="2"/>
              <a:buChar char="Ø"/>
            </a:pPr>
            <a:r>
              <a:rPr lang="uk-UA" dirty="0"/>
              <a:t>Страхова сума дорівнює дійсній (ринковій) вартості ТЗ.</a:t>
            </a:r>
          </a:p>
        </p:txBody>
      </p:sp>
      <p:pic>
        <p:nvPicPr>
          <p:cNvPr id="12" name="Рисунок 11">
            <a:extLst>
              <a:ext uri="{FF2B5EF4-FFF2-40B4-BE49-F238E27FC236}">
                <a16:creationId xmlns:a16="http://schemas.microsoft.com/office/drawing/2014/main" id="{A54F976C-76C6-403C-964C-D6A89062AFB1}"/>
              </a:ext>
            </a:extLst>
          </p:cNvPr>
          <p:cNvPicPr>
            <a:picLocks noChangeAspect="1"/>
          </p:cNvPicPr>
          <p:nvPr/>
        </p:nvPicPr>
        <p:blipFill>
          <a:blip r:embed="rId3"/>
          <a:stretch>
            <a:fillRect/>
          </a:stretch>
        </p:blipFill>
        <p:spPr>
          <a:xfrm>
            <a:off x="8247168" y="1556066"/>
            <a:ext cx="3618674" cy="2473247"/>
          </a:xfrm>
          <a:prstGeom prst="rect">
            <a:avLst/>
          </a:prstGeom>
        </p:spPr>
      </p:pic>
      <p:sp>
        <p:nvSpPr>
          <p:cNvPr id="13" name="TextBox 12">
            <a:extLst>
              <a:ext uri="{FF2B5EF4-FFF2-40B4-BE49-F238E27FC236}">
                <a16:creationId xmlns:a16="http://schemas.microsoft.com/office/drawing/2014/main" id="{E2B144DF-C3A4-454D-AC5A-04CE75F12816}"/>
              </a:ext>
            </a:extLst>
          </p:cNvPr>
          <p:cNvSpPr txBox="1"/>
          <p:nvPr/>
        </p:nvSpPr>
        <p:spPr>
          <a:xfrm>
            <a:off x="326157" y="2673579"/>
            <a:ext cx="8038909" cy="1000274"/>
          </a:xfrm>
          <a:prstGeom prst="rect">
            <a:avLst/>
          </a:prstGeom>
          <a:noFill/>
        </p:spPr>
        <p:txBody>
          <a:bodyPr wrap="square">
            <a:spAutoFit/>
          </a:bodyPr>
          <a:lstStyle/>
          <a:p>
            <a:pPr>
              <a:spcAft>
                <a:spcPts val="600"/>
              </a:spcAft>
            </a:pPr>
            <a:r>
              <a:rPr lang="uk-UA" b="1" dirty="0">
                <a:solidFill>
                  <a:srgbClr val="C00000"/>
                </a:solidFill>
              </a:rPr>
              <a:t>На що потрібно звернути увагу!</a:t>
            </a:r>
          </a:p>
          <a:p>
            <a:pPr algn="just"/>
            <a:r>
              <a:rPr lang="uk-UA" dirty="0"/>
              <a:t>Страхування ТЗ з ринковою вартістю більше 7 млн. грн. потребує </a:t>
            </a:r>
            <a:r>
              <a:rPr lang="uk-UA" b="1" dirty="0">
                <a:solidFill>
                  <a:srgbClr val="C00000"/>
                </a:solidFill>
              </a:rPr>
              <a:t>погодження з відповідальними андерайтерами ГО</a:t>
            </a:r>
            <a:r>
              <a:rPr lang="ru-RU" b="1" dirty="0">
                <a:solidFill>
                  <a:srgbClr val="C00000"/>
                </a:solidFill>
              </a:rPr>
              <a:t>.</a:t>
            </a:r>
            <a:endParaRPr lang="uk-UA" dirty="0"/>
          </a:p>
        </p:txBody>
      </p:sp>
      <p:sp>
        <p:nvSpPr>
          <p:cNvPr id="14" name="TextBox 13">
            <a:extLst>
              <a:ext uri="{FF2B5EF4-FFF2-40B4-BE49-F238E27FC236}">
                <a16:creationId xmlns:a16="http://schemas.microsoft.com/office/drawing/2014/main" id="{EADE56D7-1F71-4839-8464-69071753E2D5}"/>
              </a:ext>
            </a:extLst>
          </p:cNvPr>
          <p:cNvSpPr txBox="1"/>
          <p:nvPr/>
        </p:nvSpPr>
        <p:spPr>
          <a:xfrm>
            <a:off x="5771069" y="3997247"/>
            <a:ext cx="4952198" cy="2126864"/>
          </a:xfrm>
          <a:prstGeom prst="rect">
            <a:avLst/>
          </a:prstGeom>
          <a:noFill/>
        </p:spPr>
        <p:txBody>
          <a:bodyPr wrap="square">
            <a:spAutoFit/>
          </a:bodyPr>
          <a:lstStyle/>
          <a:p>
            <a:pPr>
              <a:lnSpc>
                <a:spcPct val="150000"/>
              </a:lnSpc>
            </a:pPr>
            <a:r>
              <a:rPr lang="ru-RU" sz="1800" b="1" dirty="0"/>
              <a:t>За продуктом «КАСКО </a:t>
            </a:r>
            <a:r>
              <a:rPr lang="uk-UA" sz="1800" b="1" dirty="0"/>
              <a:t>Спецтехніка» можливо обрати п</a:t>
            </a:r>
            <a:r>
              <a:rPr lang="ru-RU" sz="1800" b="1" dirty="0"/>
              <a:t>рограми страхування: </a:t>
            </a:r>
          </a:p>
          <a:p>
            <a:pPr marL="285750" indent="-285750">
              <a:lnSpc>
                <a:spcPct val="150000"/>
              </a:lnSpc>
              <a:buFont typeface="Wingdings" panose="05000000000000000000" pitchFamily="2" charset="2"/>
              <a:buChar char="q"/>
            </a:pPr>
            <a:r>
              <a:rPr lang="ru-RU" sz="1800" b="1" dirty="0"/>
              <a:t>Повне КАСКО</a:t>
            </a:r>
          </a:p>
          <a:p>
            <a:pPr marL="285750" indent="-285750">
              <a:lnSpc>
                <a:spcPct val="150000"/>
              </a:lnSpc>
              <a:buFont typeface="Wingdings" panose="05000000000000000000" pitchFamily="2" charset="2"/>
              <a:buChar char="q"/>
            </a:pPr>
            <a:r>
              <a:rPr lang="ru-RU" sz="1800" b="1" dirty="0"/>
              <a:t>КАСКО без Угону (часткові ризики)</a:t>
            </a:r>
          </a:p>
          <a:p>
            <a:pPr marL="285750" indent="-285750">
              <a:lnSpc>
                <a:spcPct val="150000"/>
              </a:lnSpc>
              <a:buFont typeface="Wingdings" panose="05000000000000000000" pitchFamily="2" charset="2"/>
              <a:buChar char="q"/>
            </a:pPr>
            <a:r>
              <a:rPr lang="ru-RU" sz="1800" b="1" dirty="0"/>
              <a:t>КАСКО 50/50</a:t>
            </a:r>
          </a:p>
        </p:txBody>
      </p:sp>
      <p:pic>
        <p:nvPicPr>
          <p:cNvPr id="15" name="Рисунок 14">
            <a:extLst>
              <a:ext uri="{FF2B5EF4-FFF2-40B4-BE49-F238E27FC236}">
                <a16:creationId xmlns:a16="http://schemas.microsoft.com/office/drawing/2014/main" id="{572E950C-5077-46A2-A8BA-50AEEE29513C}"/>
              </a:ext>
            </a:extLst>
          </p:cNvPr>
          <p:cNvPicPr>
            <a:picLocks noChangeAspect="1"/>
          </p:cNvPicPr>
          <p:nvPr/>
        </p:nvPicPr>
        <p:blipFill>
          <a:blip r:embed="rId4"/>
          <a:stretch>
            <a:fillRect/>
          </a:stretch>
        </p:blipFill>
        <p:spPr>
          <a:xfrm>
            <a:off x="916736" y="4246717"/>
            <a:ext cx="3923707" cy="19094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4965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 Спецтехніка»</a:t>
            </a:r>
            <a:endParaRPr lang="ru-RU" sz="3200" b="1" kern="0" dirty="0">
              <a:solidFill>
                <a:schemeClr val="tx1"/>
              </a:solidFill>
              <a:cs typeface="Times New Roman" pitchFamily="18" charset="0"/>
            </a:endParaRPr>
          </a:p>
        </p:txBody>
      </p:sp>
      <p:sp>
        <p:nvSpPr>
          <p:cNvPr id="16" name="TextBox 15">
            <a:extLst>
              <a:ext uri="{FF2B5EF4-FFF2-40B4-BE49-F238E27FC236}">
                <a16:creationId xmlns:a16="http://schemas.microsoft.com/office/drawing/2014/main" id="{AFF1D0A7-DBBF-4803-9A7D-D84CC4C5BE4A}"/>
              </a:ext>
            </a:extLst>
          </p:cNvPr>
          <p:cNvSpPr txBox="1"/>
          <p:nvPr/>
        </p:nvSpPr>
        <p:spPr>
          <a:xfrm>
            <a:off x="368144" y="1608678"/>
            <a:ext cx="8408303" cy="3801041"/>
          </a:xfrm>
          <a:prstGeom prst="rect">
            <a:avLst/>
          </a:prstGeom>
          <a:noFill/>
        </p:spPr>
        <p:txBody>
          <a:bodyPr wrap="square">
            <a:spAutoFit/>
          </a:bodyPr>
          <a:lstStyle/>
          <a:p>
            <a:pPr marL="285750" indent="-285750" algn="just">
              <a:spcAft>
                <a:spcPts val="300"/>
              </a:spcAft>
              <a:buFont typeface="Wingdings" panose="05000000000000000000" pitchFamily="2" charset="2"/>
              <a:buChar char="Ø"/>
            </a:pPr>
            <a:r>
              <a:rPr lang="uk-UA" dirty="0"/>
              <a:t>Страховий захист від угону діє в будь-який час доби в будь-якому місці.</a:t>
            </a:r>
          </a:p>
          <a:p>
            <a:pPr marL="285750" indent="-285750" algn="just">
              <a:spcAft>
                <a:spcPts val="300"/>
              </a:spcAft>
              <a:buFont typeface="Wingdings" panose="05000000000000000000" pitchFamily="2" charset="2"/>
              <a:buChar char="Ø"/>
            </a:pPr>
            <a:r>
              <a:rPr lang="uk-UA" dirty="0"/>
              <a:t>Агрегатна і неагрегатна страхова сума.		</a:t>
            </a:r>
          </a:p>
          <a:p>
            <a:pPr marL="285750" indent="-285750" algn="just">
              <a:spcAft>
                <a:spcPts val="300"/>
              </a:spcAft>
              <a:buFont typeface="Wingdings" panose="05000000000000000000" pitchFamily="2" charset="2"/>
              <a:buChar char="Ø"/>
            </a:pPr>
            <a:r>
              <a:rPr lang="uk-UA" dirty="0"/>
              <a:t>Опція «Без франшизи при пошкодженні виключно скляних деталей ТЗ».</a:t>
            </a:r>
          </a:p>
          <a:p>
            <a:pPr marL="285750" indent="-285750" algn="just">
              <a:spcAft>
                <a:spcPts val="300"/>
              </a:spcAft>
              <a:buFont typeface="Wingdings" panose="05000000000000000000" pitchFamily="2" charset="2"/>
              <a:buChar char="Ø"/>
            </a:pPr>
            <a:r>
              <a:rPr lang="uk-UA" dirty="0"/>
              <a:t>Опція «Без врахування зносу деталей, що підлягають заміні».	</a:t>
            </a:r>
          </a:p>
          <a:p>
            <a:pPr marL="285750" indent="-285750" algn="just">
              <a:spcAft>
                <a:spcPts val="300"/>
              </a:spcAft>
              <a:buFont typeface="Wingdings" panose="05000000000000000000" pitchFamily="2" charset="2"/>
              <a:buChar char="Ø"/>
            </a:pPr>
            <a:r>
              <a:rPr lang="uk-UA" dirty="0"/>
              <a:t>Опція «Без врахування знецінення вартості автомобіля за час дії Договору».</a:t>
            </a:r>
          </a:p>
          <a:p>
            <a:pPr marL="285750" indent="-285750" algn="just">
              <a:spcAft>
                <a:spcPts val="300"/>
              </a:spcAft>
              <a:buFont typeface="Wingdings" panose="05000000000000000000" pitchFamily="2" charset="2"/>
              <a:buChar char="Ø"/>
            </a:pPr>
            <a:r>
              <a:rPr lang="uk-UA" dirty="0"/>
              <a:t>СТО Рекомендована Страховиком.				</a:t>
            </a:r>
          </a:p>
          <a:p>
            <a:pPr marL="285750" indent="-285750" algn="just">
              <a:spcAft>
                <a:spcPts val="300"/>
              </a:spcAft>
              <a:buFont typeface="Wingdings" panose="05000000000000000000" pitchFamily="2" charset="2"/>
              <a:buChar char="Ø"/>
            </a:pPr>
            <a:r>
              <a:rPr lang="uk-UA" dirty="0"/>
              <a:t>Виплати без офіційної довідки – 2 рази в ліміті на вибір Страхувальника.</a:t>
            </a:r>
          </a:p>
          <a:p>
            <a:pPr marL="285750" indent="-285750" algn="just">
              <a:spcAft>
                <a:spcPts val="300"/>
              </a:spcAft>
              <a:buFont typeface="Wingdings" panose="05000000000000000000" pitchFamily="2" charset="2"/>
              <a:buChar char="Ø"/>
            </a:pPr>
            <a:r>
              <a:rPr lang="uk-UA" dirty="0"/>
              <a:t>Виплати по Європротоколу - в межах законодавчо встановлених лімітів без обмеження кількості випадків.</a:t>
            </a:r>
          </a:p>
          <a:p>
            <a:pPr marL="285750" indent="-285750" algn="just">
              <a:spcAft>
                <a:spcPts val="300"/>
              </a:spcAft>
              <a:buFont typeface="Wingdings" panose="05000000000000000000" pitchFamily="2" charset="2"/>
              <a:buChar char="Ø"/>
            </a:pPr>
            <a:r>
              <a:rPr lang="uk-UA" dirty="0"/>
              <a:t>Витрати на евакуатор – в межах 1 000 грн.</a:t>
            </a:r>
          </a:p>
          <a:p>
            <a:pPr marL="285750" indent="-285750" algn="just">
              <a:spcAft>
                <a:spcPts val="300"/>
              </a:spcAft>
              <a:buFont typeface="Wingdings" panose="05000000000000000000" pitchFamily="2" charset="2"/>
              <a:buChar char="Ø"/>
            </a:pPr>
            <a:r>
              <a:rPr lang="uk-UA" dirty="0"/>
              <a:t>Загальна сума виплат по всіх видах витрат по Договору – до 5 000 грн.	</a:t>
            </a:r>
          </a:p>
          <a:p>
            <a:pPr marL="285750" indent="-285750" algn="just">
              <a:spcAft>
                <a:spcPts val="300"/>
              </a:spcAft>
              <a:buFont typeface="Wingdings" panose="05000000000000000000" pitchFamily="2" charset="2"/>
              <a:buChar char="Ø"/>
            </a:pPr>
            <a:r>
              <a:rPr lang="uk-UA" dirty="0"/>
              <a:t>Без обмежень виплат при порушенні  ПДР, включаючи грубі порушення.</a:t>
            </a:r>
          </a:p>
        </p:txBody>
      </p:sp>
      <p:pic>
        <p:nvPicPr>
          <p:cNvPr id="18" name="Рисунок 17">
            <a:extLst>
              <a:ext uri="{FF2B5EF4-FFF2-40B4-BE49-F238E27FC236}">
                <a16:creationId xmlns:a16="http://schemas.microsoft.com/office/drawing/2014/main" id="{9C0BC88D-F3F6-4EC4-9F3D-BF5C0D8CC8C9}"/>
              </a:ext>
            </a:extLst>
          </p:cNvPr>
          <p:cNvPicPr>
            <a:picLocks noChangeAspect="1"/>
          </p:cNvPicPr>
          <p:nvPr/>
        </p:nvPicPr>
        <p:blipFill>
          <a:blip r:embed="rId3"/>
          <a:stretch>
            <a:fillRect/>
          </a:stretch>
        </p:blipFill>
        <p:spPr>
          <a:xfrm>
            <a:off x="9288342" y="1484982"/>
            <a:ext cx="2204411" cy="1733383"/>
          </a:xfrm>
          <a:prstGeom prst="rect">
            <a:avLst/>
          </a:prstGeom>
          <a:effectLst>
            <a:outerShdw blurRad="76200" dist="12700" dir="2700000" sy="-23000" kx="-800400" algn="bl" rotWithShape="0">
              <a:prstClr val="black">
                <a:alpha val="20000"/>
              </a:prstClr>
            </a:outerShdw>
          </a:effectLst>
        </p:spPr>
      </p:pic>
      <p:pic>
        <p:nvPicPr>
          <p:cNvPr id="19" name="Рисунок 18">
            <a:extLst>
              <a:ext uri="{FF2B5EF4-FFF2-40B4-BE49-F238E27FC236}">
                <a16:creationId xmlns:a16="http://schemas.microsoft.com/office/drawing/2014/main" id="{53A8036C-413E-4FEB-8876-9390867D5BB8}"/>
              </a:ext>
            </a:extLst>
          </p:cNvPr>
          <p:cNvPicPr>
            <a:picLocks noChangeAspect="1"/>
          </p:cNvPicPr>
          <p:nvPr/>
        </p:nvPicPr>
        <p:blipFill>
          <a:blip r:embed="rId4"/>
          <a:stretch>
            <a:fillRect/>
          </a:stretch>
        </p:blipFill>
        <p:spPr>
          <a:xfrm rot="228281">
            <a:off x="9062603" y="3957959"/>
            <a:ext cx="2373039" cy="18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3302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a:t>
            </a:r>
            <a:r>
              <a:rPr lang="en-US" sz="3200" b="1" kern="0" dirty="0">
                <a:solidFill>
                  <a:schemeClr val="tx1"/>
                </a:solidFill>
                <a:cs typeface="Times New Roman" pitchFamily="18" charset="0"/>
              </a:rPr>
              <a:t>Deluxe</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8" name="TextBox 7">
            <a:extLst>
              <a:ext uri="{FF2B5EF4-FFF2-40B4-BE49-F238E27FC236}">
                <a16:creationId xmlns:a16="http://schemas.microsoft.com/office/drawing/2014/main" id="{33DEBB2A-2BCC-4C2D-AB7C-0536FECB6326}"/>
              </a:ext>
            </a:extLst>
          </p:cNvPr>
          <p:cNvSpPr txBox="1"/>
          <p:nvPr/>
        </p:nvSpPr>
        <p:spPr>
          <a:xfrm>
            <a:off x="126264" y="1544028"/>
            <a:ext cx="9999869" cy="1477328"/>
          </a:xfrm>
          <a:prstGeom prst="rect">
            <a:avLst/>
          </a:prstGeom>
          <a:noFill/>
        </p:spPr>
        <p:txBody>
          <a:bodyPr wrap="square">
            <a:spAutoFit/>
          </a:bodyPr>
          <a:lstStyle/>
          <a:p>
            <a:pPr marL="285750" indent="-285750" algn="just">
              <a:buFont typeface="Wingdings" panose="05000000000000000000" pitchFamily="2" charset="2"/>
              <a:buChar char="Ø"/>
            </a:pPr>
            <a:r>
              <a:rPr lang="uk-UA" b="1" dirty="0"/>
              <a:t>За продуктом «КАСКО-</a:t>
            </a:r>
            <a:r>
              <a:rPr lang="uk-UA" b="1" dirty="0" err="1"/>
              <a:t>Deluxe</a:t>
            </a:r>
            <a:r>
              <a:rPr lang="uk-UA" b="1" dirty="0"/>
              <a:t>» </a:t>
            </a:r>
            <a:r>
              <a:rPr lang="uk-UA" dirty="0"/>
              <a:t>можуть бути застраховані нові легкові автомобілі, що не були в експлуатації, </a:t>
            </a:r>
            <a:r>
              <a:rPr lang="uk-UA" dirty="0">
                <a:solidFill>
                  <a:srgbClr val="C00000"/>
                </a:solidFill>
              </a:rPr>
              <a:t>за виключенням ТЗ з електричним двигуном (електромобілів), придбаних у сірих дилерів китайського виробництва та ТЗ, які використовуються в якості таксі, прокату, лізингу, тест-драйву; спеціальних, навчальних автомобілів; ТЗ, що беруть участь у спортивних змаганнях, авто-шоу тощо.</a:t>
            </a:r>
          </a:p>
        </p:txBody>
      </p:sp>
      <p:sp>
        <p:nvSpPr>
          <p:cNvPr id="9" name="TextBox 8">
            <a:extLst>
              <a:ext uri="{FF2B5EF4-FFF2-40B4-BE49-F238E27FC236}">
                <a16:creationId xmlns:a16="http://schemas.microsoft.com/office/drawing/2014/main" id="{B0534301-AE2D-4FFE-A6C5-2BF7AD17D99E}"/>
              </a:ext>
            </a:extLst>
          </p:cNvPr>
          <p:cNvSpPr txBox="1"/>
          <p:nvPr/>
        </p:nvSpPr>
        <p:spPr>
          <a:xfrm>
            <a:off x="399727" y="4580797"/>
            <a:ext cx="4952198" cy="1337482"/>
          </a:xfrm>
          <a:prstGeom prst="rect">
            <a:avLst/>
          </a:prstGeom>
          <a:noFill/>
        </p:spPr>
        <p:txBody>
          <a:bodyPr wrap="square">
            <a:spAutoFit/>
          </a:bodyPr>
          <a:lstStyle/>
          <a:p>
            <a:pPr>
              <a:lnSpc>
                <a:spcPct val="114000"/>
              </a:lnSpc>
            </a:pPr>
            <a:r>
              <a:rPr lang="uk-UA" sz="1800" b="1" dirty="0"/>
              <a:t>За продуктом «КАСКО-</a:t>
            </a:r>
            <a:r>
              <a:rPr lang="uk-UA" sz="1800" b="1" dirty="0" err="1"/>
              <a:t>Deluxe</a:t>
            </a:r>
            <a:r>
              <a:rPr lang="uk-UA" sz="1800" b="1" dirty="0"/>
              <a:t>»  можливо обрати програми страхування: </a:t>
            </a:r>
          </a:p>
          <a:p>
            <a:pPr marL="285750" indent="-285750">
              <a:lnSpc>
                <a:spcPct val="114000"/>
              </a:lnSpc>
              <a:buFont typeface="Wingdings" panose="05000000000000000000" pitchFamily="2" charset="2"/>
              <a:buChar char="q"/>
            </a:pPr>
            <a:r>
              <a:rPr lang="uk-UA" sz="1800" b="1" dirty="0"/>
              <a:t>Повне КАСКО</a:t>
            </a:r>
          </a:p>
          <a:p>
            <a:pPr marL="285750" indent="-285750">
              <a:lnSpc>
                <a:spcPct val="114000"/>
              </a:lnSpc>
              <a:buFont typeface="Wingdings" panose="05000000000000000000" pitchFamily="2" charset="2"/>
              <a:buChar char="q"/>
            </a:pPr>
            <a:r>
              <a:rPr lang="uk-UA" sz="1800" b="1" dirty="0"/>
              <a:t>КАСКО 50/50</a:t>
            </a:r>
          </a:p>
        </p:txBody>
      </p:sp>
      <p:pic>
        <p:nvPicPr>
          <p:cNvPr id="11" name="Рисунок 10">
            <a:extLst>
              <a:ext uri="{FF2B5EF4-FFF2-40B4-BE49-F238E27FC236}">
                <a16:creationId xmlns:a16="http://schemas.microsoft.com/office/drawing/2014/main" id="{ADDA4B43-A005-4781-ADF1-A1AC727E94F3}"/>
              </a:ext>
            </a:extLst>
          </p:cNvPr>
          <p:cNvPicPr>
            <a:picLocks noChangeAspect="1"/>
          </p:cNvPicPr>
          <p:nvPr/>
        </p:nvPicPr>
        <p:blipFill>
          <a:blip r:embed="rId3"/>
          <a:stretch>
            <a:fillRect/>
          </a:stretch>
        </p:blipFill>
        <p:spPr>
          <a:xfrm>
            <a:off x="10306831" y="1999666"/>
            <a:ext cx="1359526" cy="1115665"/>
          </a:xfrm>
          <a:prstGeom prst="rect">
            <a:avLst/>
          </a:prstGeom>
        </p:spPr>
      </p:pic>
      <p:pic>
        <p:nvPicPr>
          <p:cNvPr id="12" name="Рисунок 11">
            <a:extLst>
              <a:ext uri="{FF2B5EF4-FFF2-40B4-BE49-F238E27FC236}">
                <a16:creationId xmlns:a16="http://schemas.microsoft.com/office/drawing/2014/main" id="{244E05E5-7992-44C7-B032-1AAD13492284}"/>
              </a:ext>
            </a:extLst>
          </p:cNvPr>
          <p:cNvPicPr>
            <a:picLocks noChangeAspect="1"/>
          </p:cNvPicPr>
          <p:nvPr/>
        </p:nvPicPr>
        <p:blipFill>
          <a:blip r:embed="rId4"/>
          <a:stretch>
            <a:fillRect/>
          </a:stretch>
        </p:blipFill>
        <p:spPr>
          <a:xfrm>
            <a:off x="9572510" y="4030537"/>
            <a:ext cx="2010507" cy="2221364"/>
          </a:xfrm>
          <a:prstGeom prst="rect">
            <a:avLst/>
          </a:prstGeom>
        </p:spPr>
      </p:pic>
      <p:sp>
        <p:nvSpPr>
          <p:cNvPr id="13" name="TextBox 12">
            <a:extLst>
              <a:ext uri="{FF2B5EF4-FFF2-40B4-BE49-F238E27FC236}">
                <a16:creationId xmlns:a16="http://schemas.microsoft.com/office/drawing/2014/main" id="{F88548C6-40C3-486B-9E2A-721452A45565}"/>
              </a:ext>
            </a:extLst>
          </p:cNvPr>
          <p:cNvSpPr txBox="1"/>
          <p:nvPr/>
        </p:nvSpPr>
        <p:spPr>
          <a:xfrm>
            <a:off x="126263" y="2972770"/>
            <a:ext cx="9999869" cy="1200329"/>
          </a:xfrm>
          <a:prstGeom prst="rect">
            <a:avLst/>
          </a:prstGeom>
          <a:noFill/>
        </p:spPr>
        <p:txBody>
          <a:bodyPr wrap="square">
            <a:spAutoFit/>
          </a:bodyPr>
          <a:lstStyle/>
          <a:p>
            <a:pPr marL="285750" indent="-285750" algn="just">
              <a:buFont typeface="Wingdings" panose="05000000000000000000" pitchFamily="2" charset="2"/>
              <a:buChar char="Ø"/>
            </a:pPr>
            <a:r>
              <a:rPr lang="uk-UA" dirty="0"/>
              <a:t>На страхування приймаються ТЗ з ринковою вартістю (страховою сумою) до 3 000 000,00 грн.</a:t>
            </a:r>
          </a:p>
          <a:p>
            <a:pPr algn="just"/>
            <a:r>
              <a:rPr lang="uk-UA" b="1" dirty="0">
                <a:solidFill>
                  <a:srgbClr val="C00000"/>
                </a:solidFill>
              </a:rPr>
              <a:t>     На що потрібно звернути увагу!</a:t>
            </a:r>
          </a:p>
          <a:p>
            <a:r>
              <a:rPr lang="uk-UA" dirty="0"/>
              <a:t>     Страхування ТЗ з ринковою вартістю більше 3 000 000,00 грн. потребує погодження</a:t>
            </a:r>
            <a:r>
              <a:rPr lang="uk-UA" b="1" dirty="0">
                <a:solidFill>
                  <a:srgbClr val="C00000"/>
                </a:solidFill>
              </a:rPr>
              <a:t> з     відповідальними андерайтерами ГО</a:t>
            </a:r>
            <a:r>
              <a:rPr lang="uk-UA" dirty="0"/>
              <a:t> </a:t>
            </a:r>
          </a:p>
        </p:txBody>
      </p:sp>
    </p:spTree>
    <p:extLst>
      <p:ext uri="{BB962C8B-B14F-4D97-AF65-F5344CB8AC3E}">
        <p14:creationId xmlns:p14="http://schemas.microsoft.com/office/powerpoint/2010/main" val="4261370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B4FDAD7-0621-4E20-B752-771F8AF6D4BE}"/>
              </a:ext>
            </a:extLst>
          </p:cNvPr>
          <p:cNvPicPr>
            <a:picLocks noChangeAspect="1"/>
          </p:cNvPicPr>
          <p:nvPr/>
        </p:nvPicPr>
        <p:blipFill rotWithShape="1">
          <a:blip r:embed="rId2">
            <a:extLst>
              <a:ext uri="{28A0092B-C50C-407E-A947-70E740481C1C}">
                <a14:useLocalDpi xmlns:a14="http://schemas.microsoft.com/office/drawing/2010/main" val="0"/>
              </a:ext>
            </a:extLst>
          </a:blip>
          <a:srcRect l="31741" r="16459"/>
          <a:stretch/>
        </p:blipFill>
        <p:spPr>
          <a:xfrm>
            <a:off x="6855228" y="0"/>
            <a:ext cx="5336772" cy="6858000"/>
          </a:xfrm>
          <a:prstGeom prst="rect">
            <a:avLst/>
          </a:prstGeom>
        </p:spPr>
      </p:pic>
      <p:sp>
        <p:nvSpPr>
          <p:cNvPr id="6" name="TextBox 5">
            <a:extLst>
              <a:ext uri="{FF2B5EF4-FFF2-40B4-BE49-F238E27FC236}">
                <a16:creationId xmlns:a16="http://schemas.microsoft.com/office/drawing/2014/main" id="{A9CC68FB-56A5-4582-B775-0AE3B2357782}"/>
              </a:ext>
            </a:extLst>
          </p:cNvPr>
          <p:cNvSpPr txBox="1"/>
          <p:nvPr/>
        </p:nvSpPr>
        <p:spPr>
          <a:xfrm>
            <a:off x="354934" y="1257767"/>
            <a:ext cx="6580975" cy="4801314"/>
          </a:xfrm>
          <a:prstGeom prst="rect">
            <a:avLst/>
          </a:prstGeom>
          <a:noFill/>
        </p:spPr>
        <p:txBody>
          <a:bodyPr wrap="square" rtlCol="0">
            <a:spAutoFit/>
          </a:bodyPr>
          <a:lstStyle/>
          <a:p>
            <a:r>
              <a:rPr lang="uk-UA" b="1" dirty="0">
                <a:solidFill>
                  <a:srgbClr val="4D4F53"/>
                </a:solidFill>
                <a:cs typeface="Times New Roman" pitchFamily="18" charset="0"/>
              </a:rPr>
              <a:t>1. Методологічна база</a:t>
            </a:r>
          </a:p>
          <a:p>
            <a:r>
              <a:rPr lang="uk-UA" b="1" dirty="0">
                <a:solidFill>
                  <a:srgbClr val="4D4F53"/>
                </a:solidFill>
                <a:cs typeface="Times New Roman" pitchFamily="18" charset="0"/>
              </a:rPr>
              <a:t>2. Предмет Договору страхування/об'єкт страхування</a:t>
            </a:r>
          </a:p>
          <a:p>
            <a:r>
              <a:rPr lang="uk-UA" b="1" dirty="0">
                <a:solidFill>
                  <a:srgbClr val="4D4F53"/>
                </a:solidFill>
                <a:cs typeface="Times New Roman" pitchFamily="18" charset="0"/>
              </a:rPr>
              <a:t>3. Що приймається на страхування</a:t>
            </a:r>
          </a:p>
          <a:p>
            <a:r>
              <a:rPr lang="uk-UA" b="1" dirty="0">
                <a:solidFill>
                  <a:srgbClr val="4D4F53"/>
                </a:solidFill>
                <a:cs typeface="Times New Roman" pitchFamily="18" charset="0"/>
              </a:rPr>
              <a:t>4. Документи на підставі яких здійснюється страхування</a:t>
            </a:r>
          </a:p>
          <a:p>
            <a:r>
              <a:rPr lang="uk-UA" b="1" dirty="0">
                <a:solidFill>
                  <a:srgbClr val="4D4F53"/>
                </a:solidFill>
                <a:cs typeface="Times New Roman" pitchFamily="18" charset="0"/>
              </a:rPr>
              <a:t>5. Розрахунок страхового тарифу/страхової премії</a:t>
            </a:r>
          </a:p>
          <a:p>
            <a:r>
              <a:rPr lang="uk-UA" b="1" dirty="0">
                <a:solidFill>
                  <a:srgbClr val="4D4F53"/>
                </a:solidFill>
                <a:cs typeface="Times New Roman" pitchFamily="18" charset="0"/>
              </a:rPr>
              <a:t>6. Страхувальник (Вигодонабувач)</a:t>
            </a:r>
          </a:p>
          <a:p>
            <a:r>
              <a:rPr lang="uk-UA" b="1" dirty="0">
                <a:solidFill>
                  <a:srgbClr val="4D4F53"/>
                </a:solidFill>
                <a:cs typeface="Times New Roman" pitchFamily="18" charset="0"/>
              </a:rPr>
              <a:t>7. Визначення Страхової суми/Ринкової вартості</a:t>
            </a:r>
          </a:p>
          <a:p>
            <a:r>
              <a:rPr lang="uk-UA" b="1" dirty="0">
                <a:solidFill>
                  <a:srgbClr val="4D4F53"/>
                </a:solidFill>
                <a:cs typeface="Times New Roman" pitchFamily="18" charset="0"/>
              </a:rPr>
              <a:t>9. Франшиза</a:t>
            </a:r>
          </a:p>
          <a:p>
            <a:r>
              <a:rPr lang="uk-UA" b="1" dirty="0">
                <a:solidFill>
                  <a:srgbClr val="4D4F53"/>
                </a:solidFill>
                <a:cs typeface="Times New Roman" pitchFamily="18" charset="0"/>
              </a:rPr>
              <a:t>10. Страхові ризики та Страхові випадки</a:t>
            </a:r>
          </a:p>
          <a:p>
            <a:r>
              <a:rPr lang="uk-UA" b="1" dirty="0">
                <a:solidFill>
                  <a:srgbClr val="4D4F53"/>
                </a:solidFill>
                <a:cs typeface="Times New Roman" pitchFamily="18" charset="0"/>
              </a:rPr>
              <a:t>11. Строк дії Договору</a:t>
            </a:r>
          </a:p>
          <a:p>
            <a:r>
              <a:rPr lang="uk-UA" b="1" dirty="0">
                <a:solidFill>
                  <a:srgbClr val="4D4F53"/>
                </a:solidFill>
                <a:cs typeface="Times New Roman" pitchFamily="18" charset="0"/>
              </a:rPr>
              <a:t>12. Територія дії Договору</a:t>
            </a:r>
          </a:p>
          <a:p>
            <a:r>
              <a:rPr lang="uk-UA" b="1" dirty="0">
                <a:solidFill>
                  <a:srgbClr val="4D4F53"/>
                </a:solidFill>
                <a:cs typeface="Times New Roman" pitchFamily="18" charset="0"/>
              </a:rPr>
              <a:t>13. Страховий продукт «КАСКО»</a:t>
            </a:r>
          </a:p>
          <a:p>
            <a:r>
              <a:rPr lang="uk-UA" b="1" dirty="0">
                <a:solidFill>
                  <a:srgbClr val="4D4F53"/>
                </a:solidFill>
                <a:cs typeface="Times New Roman" pitchFamily="18" charset="0"/>
              </a:rPr>
              <a:t>14. Особливості програми «КАСКО UA»</a:t>
            </a:r>
          </a:p>
          <a:p>
            <a:r>
              <a:rPr lang="uk-UA" b="1" dirty="0">
                <a:solidFill>
                  <a:srgbClr val="4D4F53"/>
                </a:solidFill>
                <a:cs typeface="Times New Roman" pitchFamily="18" charset="0"/>
              </a:rPr>
              <a:t>15. Особливості програми «КАСКО Спецтехніка»</a:t>
            </a:r>
          </a:p>
          <a:p>
            <a:r>
              <a:rPr lang="uk-UA" b="1" dirty="0">
                <a:solidFill>
                  <a:srgbClr val="4D4F53"/>
                </a:solidFill>
                <a:cs typeface="Times New Roman" pitchFamily="18" charset="0"/>
              </a:rPr>
              <a:t>16. Особливості програми «КАСКО-</a:t>
            </a:r>
            <a:r>
              <a:rPr lang="uk-UA" b="1" dirty="0" err="1">
                <a:solidFill>
                  <a:srgbClr val="4D4F53"/>
                </a:solidFill>
                <a:cs typeface="Times New Roman" pitchFamily="18" charset="0"/>
              </a:rPr>
              <a:t>Deluxe</a:t>
            </a:r>
            <a:r>
              <a:rPr lang="uk-UA" b="1" dirty="0">
                <a:solidFill>
                  <a:srgbClr val="4D4F53"/>
                </a:solidFill>
                <a:cs typeface="Times New Roman" pitchFamily="18" charset="0"/>
              </a:rPr>
              <a:t>»</a:t>
            </a:r>
          </a:p>
          <a:p>
            <a:r>
              <a:rPr lang="uk-UA" b="1" dirty="0">
                <a:solidFill>
                  <a:srgbClr val="4D4F53"/>
                </a:solidFill>
                <a:cs typeface="Times New Roman" pitchFamily="18" charset="0"/>
              </a:rPr>
              <a:t>17. Особливості програми «КАСКО-USA»</a:t>
            </a:r>
          </a:p>
          <a:p>
            <a:r>
              <a:rPr lang="uk-UA" b="1" dirty="0">
                <a:solidFill>
                  <a:srgbClr val="4D4F53"/>
                </a:solidFill>
                <a:cs typeface="Times New Roman" pitchFamily="18" charset="0"/>
              </a:rPr>
              <a:t>18. Особливості програми «КАСКО-АНТИТЕРОР»</a:t>
            </a:r>
          </a:p>
        </p:txBody>
      </p:sp>
      <p:pic>
        <p:nvPicPr>
          <p:cNvPr id="19" name="Рисунок 18">
            <a:extLst>
              <a:ext uri="{FF2B5EF4-FFF2-40B4-BE49-F238E27FC236}">
                <a16:creationId xmlns:a16="http://schemas.microsoft.com/office/drawing/2014/main" id="{FDD331D2-A91E-4D1E-94E8-24C54B17A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480" y="316878"/>
            <a:ext cx="1650794" cy="558730"/>
          </a:xfrm>
          <a:prstGeom prst="rect">
            <a:avLst/>
          </a:prstGeom>
        </p:spPr>
      </p:pic>
    </p:spTree>
    <p:extLst>
      <p:ext uri="{BB962C8B-B14F-4D97-AF65-F5344CB8AC3E}">
        <p14:creationId xmlns:p14="http://schemas.microsoft.com/office/powerpoint/2010/main" val="235232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327048"/>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94564"/>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443878" y="496360"/>
            <a:ext cx="8955741" cy="682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a:t>
            </a:r>
            <a:r>
              <a:rPr lang="en-US" sz="3200" b="1" kern="0" dirty="0">
                <a:solidFill>
                  <a:schemeClr val="tx1"/>
                </a:solidFill>
                <a:cs typeface="Times New Roman" pitchFamily="18" charset="0"/>
              </a:rPr>
              <a:t>Deluxe</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14" name="TextBox 13">
            <a:extLst>
              <a:ext uri="{FF2B5EF4-FFF2-40B4-BE49-F238E27FC236}">
                <a16:creationId xmlns:a16="http://schemas.microsoft.com/office/drawing/2014/main" id="{EC698650-5B9B-4CBA-959B-A458839C2D6D}"/>
              </a:ext>
            </a:extLst>
          </p:cNvPr>
          <p:cNvSpPr txBox="1"/>
          <p:nvPr/>
        </p:nvSpPr>
        <p:spPr>
          <a:xfrm>
            <a:off x="229405" y="1598041"/>
            <a:ext cx="9388728" cy="4116512"/>
          </a:xfrm>
          <a:prstGeom prst="rect">
            <a:avLst/>
          </a:prstGeom>
          <a:noFill/>
        </p:spPr>
        <p:txBody>
          <a:bodyPr wrap="square">
            <a:spAutoFit/>
          </a:bodyPr>
          <a:lstStyle/>
          <a:p>
            <a:pPr marL="285750" indent="-285750">
              <a:spcAft>
                <a:spcPts val="300"/>
              </a:spcAft>
              <a:buFont typeface="Wingdings" panose="05000000000000000000" pitchFamily="2" charset="2"/>
              <a:buChar char="Ø"/>
            </a:pPr>
            <a:r>
              <a:rPr lang="uk-UA" dirty="0"/>
              <a:t>Страховий захист від угону - діє в будь-який час доби в будь-якому місці</a:t>
            </a:r>
          </a:p>
          <a:p>
            <a:pPr marL="285750" indent="-285750">
              <a:spcAft>
                <a:spcPts val="300"/>
              </a:spcAft>
              <a:buFont typeface="Wingdings" panose="05000000000000000000" pitchFamily="2" charset="2"/>
              <a:buChar char="Ø"/>
            </a:pPr>
            <a:r>
              <a:rPr lang="uk-UA" dirty="0"/>
              <a:t>Неагрегатна страхова сума				</a:t>
            </a:r>
          </a:p>
          <a:p>
            <a:pPr marL="285750" indent="-285750">
              <a:spcAft>
                <a:spcPts val="300"/>
              </a:spcAft>
              <a:buFont typeface="Wingdings" panose="05000000000000000000" pitchFamily="2" charset="2"/>
              <a:buChar char="Ø"/>
            </a:pPr>
            <a:r>
              <a:rPr lang="uk-UA" dirty="0"/>
              <a:t>Без франшизи при пошкодженні виключно скляних деталей ТЗ</a:t>
            </a:r>
          </a:p>
          <a:p>
            <a:pPr marL="285750" indent="-285750">
              <a:spcAft>
                <a:spcPts val="300"/>
              </a:spcAft>
              <a:buFont typeface="Wingdings" panose="05000000000000000000" pitchFamily="2" charset="2"/>
              <a:buChar char="Ø"/>
            </a:pPr>
            <a:r>
              <a:rPr lang="uk-UA" dirty="0"/>
              <a:t>Без франшизи у разі відсутності вини водія застрахованого ТЗ в ДТП	</a:t>
            </a:r>
          </a:p>
          <a:p>
            <a:pPr marL="285750" indent="-285750">
              <a:spcAft>
                <a:spcPts val="300"/>
              </a:spcAft>
              <a:buFont typeface="Wingdings" panose="05000000000000000000" pitchFamily="2" charset="2"/>
              <a:buChar char="Ø"/>
            </a:pPr>
            <a:r>
              <a:rPr lang="uk-UA" dirty="0"/>
              <a:t>Без врахування зносу деталей, що підлягають заміні		</a:t>
            </a:r>
          </a:p>
          <a:p>
            <a:pPr marL="285750" indent="-285750">
              <a:spcAft>
                <a:spcPts val="300"/>
              </a:spcAft>
              <a:buFont typeface="Wingdings" panose="05000000000000000000" pitchFamily="2" charset="2"/>
              <a:buChar char="Ø"/>
            </a:pPr>
            <a:r>
              <a:rPr lang="uk-UA" dirty="0"/>
              <a:t>Без врахування знецінення вартості автомобіля за час дії договору страхування	</a:t>
            </a:r>
          </a:p>
          <a:p>
            <a:pPr marL="285750" indent="-285750">
              <a:spcAft>
                <a:spcPts val="300"/>
              </a:spcAft>
              <a:buFont typeface="Wingdings" panose="05000000000000000000" pitchFamily="2" charset="2"/>
              <a:buChar char="Ø"/>
            </a:pPr>
            <a:r>
              <a:rPr lang="uk-UA" dirty="0"/>
              <a:t>Гарантійна СТО</a:t>
            </a:r>
          </a:p>
          <a:p>
            <a:pPr marL="328295" lvl="0" indent="-285750">
              <a:spcAft>
                <a:spcPts val="300"/>
              </a:spcAft>
              <a:buFont typeface="Wingdings" panose="05000000000000000000" pitchFamily="2" charset="2"/>
              <a:buChar char="Ø"/>
              <a:defRPr/>
            </a:pPr>
            <a:r>
              <a:rPr lang="uk-UA" dirty="0">
                <a:solidFill>
                  <a:prstClr val="black"/>
                </a:solidFill>
                <a:ea typeface="Times New Roman" panose="02020603050405020304" pitchFamily="18" charset="0"/>
              </a:rPr>
              <a:t>Виплати без офіційної довідки - 2 рази в межах 5% страхової суми та 100 000 грн.</a:t>
            </a:r>
            <a:endParaRPr lang="ru-RU" dirty="0">
              <a:solidFill>
                <a:prstClr val="black"/>
              </a:solidFill>
              <a:ea typeface="Times New Roman" panose="02020603050405020304" pitchFamily="18" charset="0"/>
            </a:endParaRPr>
          </a:p>
          <a:p>
            <a:pPr marL="328295" lvl="0" indent="-285750">
              <a:spcAft>
                <a:spcPts val="300"/>
              </a:spcAft>
              <a:buFont typeface="Wingdings" panose="05000000000000000000" pitchFamily="2" charset="2"/>
              <a:buChar char="Ø"/>
              <a:defRPr/>
            </a:pPr>
            <a:r>
              <a:rPr lang="uk-UA" dirty="0">
                <a:solidFill>
                  <a:prstClr val="black"/>
                </a:solidFill>
                <a:ea typeface="Times New Roman" panose="02020603050405020304" pitchFamily="18" charset="0"/>
              </a:rPr>
              <a:t>Виплати по </a:t>
            </a:r>
            <a:r>
              <a:rPr lang="uk-UA" dirty="0" err="1">
                <a:solidFill>
                  <a:prstClr val="black"/>
                </a:solidFill>
                <a:ea typeface="Times New Roman" panose="02020603050405020304" pitchFamily="18" charset="0"/>
              </a:rPr>
              <a:t>Європротоколу</a:t>
            </a:r>
            <a:r>
              <a:rPr lang="uk-UA" dirty="0">
                <a:solidFill>
                  <a:prstClr val="black"/>
                </a:solidFill>
                <a:ea typeface="Times New Roman" panose="02020603050405020304" pitchFamily="18" charset="0"/>
              </a:rPr>
              <a:t> - без обмеження кількості випадків</a:t>
            </a:r>
            <a:endParaRPr lang="ru-RU" dirty="0">
              <a:solidFill>
                <a:prstClr val="black"/>
              </a:solidFill>
              <a:ea typeface="Times New Roman" panose="02020603050405020304" pitchFamily="18" charset="0"/>
            </a:endParaRPr>
          </a:p>
          <a:p>
            <a:pPr marL="328295" lvl="0" indent="-285750">
              <a:spcAft>
                <a:spcPts val="300"/>
              </a:spcAft>
              <a:buFont typeface="Wingdings" panose="05000000000000000000" pitchFamily="2" charset="2"/>
              <a:buChar char="Ø"/>
              <a:defRPr/>
            </a:pPr>
            <a:r>
              <a:rPr lang="uk-UA" dirty="0">
                <a:solidFill>
                  <a:prstClr val="black"/>
                </a:solidFill>
                <a:ea typeface="Times New Roman" panose="02020603050405020304" pitchFamily="18" charset="0"/>
              </a:rPr>
              <a:t>Витрати на евакуатор - без обмежень по території України (з врахуванням загального обмеження по всіх видах витрат по Договору – до 5 000 грн	</a:t>
            </a:r>
            <a:endParaRPr lang="ru-RU" dirty="0">
              <a:solidFill>
                <a:prstClr val="black"/>
              </a:solidFill>
              <a:ea typeface="Times New Roman" panose="02020603050405020304" pitchFamily="18" charset="0"/>
            </a:endParaRPr>
          </a:p>
          <a:p>
            <a:pPr marL="328295" lvl="0" indent="-285750">
              <a:spcAft>
                <a:spcPts val="300"/>
              </a:spcAft>
              <a:buFont typeface="Wingdings" panose="05000000000000000000" pitchFamily="2" charset="2"/>
              <a:buChar char="Ø"/>
              <a:defRPr/>
            </a:pPr>
            <a:r>
              <a:rPr lang="uk-UA" dirty="0">
                <a:solidFill>
                  <a:prstClr val="black"/>
                </a:solidFill>
                <a:ea typeface="Times New Roman" panose="02020603050405020304" pitchFamily="18" charset="0"/>
              </a:rPr>
              <a:t>Без обмежень виплат при порушенні ПДР, включаючи грубі порушення</a:t>
            </a:r>
            <a:endParaRPr lang="ru-RU" dirty="0">
              <a:solidFill>
                <a:prstClr val="black"/>
              </a:solidFill>
              <a:ea typeface="Times New Roman" panose="02020603050405020304" pitchFamily="18" charset="0"/>
            </a:endParaRPr>
          </a:p>
          <a:p>
            <a:pPr marL="285750" indent="-285750">
              <a:buFont typeface="Wingdings" panose="05000000000000000000" pitchFamily="2" charset="2"/>
              <a:buChar char="Ø"/>
            </a:pPr>
            <a:endParaRPr lang="uk-UA" dirty="0"/>
          </a:p>
        </p:txBody>
      </p:sp>
      <p:pic>
        <p:nvPicPr>
          <p:cNvPr id="18" name="Рисунок 17">
            <a:extLst>
              <a:ext uri="{FF2B5EF4-FFF2-40B4-BE49-F238E27FC236}">
                <a16:creationId xmlns:a16="http://schemas.microsoft.com/office/drawing/2014/main" id="{593E78A2-59B0-4682-A8BA-04B3F672841C}"/>
              </a:ext>
            </a:extLst>
          </p:cNvPr>
          <p:cNvPicPr>
            <a:picLocks noChangeAspect="1"/>
          </p:cNvPicPr>
          <p:nvPr/>
        </p:nvPicPr>
        <p:blipFill>
          <a:blip r:embed="rId3"/>
          <a:stretch>
            <a:fillRect/>
          </a:stretch>
        </p:blipFill>
        <p:spPr>
          <a:xfrm>
            <a:off x="9761856" y="1971874"/>
            <a:ext cx="2260514" cy="1457126"/>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1871724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a:t>
            </a:r>
            <a:r>
              <a:rPr lang="en-US" sz="3200" b="1" kern="0" dirty="0">
                <a:solidFill>
                  <a:schemeClr val="tx1"/>
                </a:solidFill>
                <a:cs typeface="Times New Roman" pitchFamily="18" charset="0"/>
              </a:rPr>
              <a:t>USA</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9" name="TextBox 8">
            <a:extLst>
              <a:ext uri="{FF2B5EF4-FFF2-40B4-BE49-F238E27FC236}">
                <a16:creationId xmlns:a16="http://schemas.microsoft.com/office/drawing/2014/main" id="{BAB30051-B2A2-478C-8F8C-44BC36BE4A3C}"/>
              </a:ext>
            </a:extLst>
          </p:cNvPr>
          <p:cNvSpPr txBox="1"/>
          <p:nvPr/>
        </p:nvSpPr>
        <p:spPr>
          <a:xfrm>
            <a:off x="182542" y="1484983"/>
            <a:ext cx="11597081" cy="2662267"/>
          </a:xfrm>
          <a:prstGeom prst="rect">
            <a:avLst/>
          </a:prstGeom>
          <a:noFill/>
        </p:spPr>
        <p:txBody>
          <a:bodyPr wrap="square">
            <a:spAutoFit/>
          </a:bodyPr>
          <a:lstStyle/>
          <a:p>
            <a:pPr marL="285750" indent="-285750">
              <a:buFont typeface="Wingdings" panose="05000000000000000000" pitchFamily="2" charset="2"/>
              <a:buChar char="Ø"/>
            </a:pPr>
            <a:r>
              <a:rPr lang="uk-UA" b="1" dirty="0"/>
              <a:t>За продуктом «КАСКО-USA» </a:t>
            </a:r>
            <a:r>
              <a:rPr lang="uk-UA" dirty="0"/>
              <a:t>можуть бути застраховані Легкові автомобілі, завезені з території країн Північної та Південної Америки, або Кореї, які переважно були пошкоджені внаслідок ДТП, стихійних лих, інших подій, та придбані на страхових або інших аукціонах і площадках.</a:t>
            </a:r>
          </a:p>
          <a:p>
            <a:pPr marL="285750" indent="-285750" algn="just">
              <a:spcAft>
                <a:spcPts val="600"/>
              </a:spcAft>
              <a:buFont typeface="Wingdings" panose="05000000000000000000" pitchFamily="2" charset="2"/>
              <a:buChar char="Ø"/>
            </a:pPr>
            <a:r>
              <a:rPr lang="uk-UA" dirty="0">
                <a:solidFill>
                  <a:srgbClr val="C00000"/>
                </a:solidFill>
              </a:rPr>
              <a:t>Автомобілі повинні пройти процедуру офіційної реєстрації, бути оставлені на облік в Україні, мати українські номерні знаки.</a:t>
            </a:r>
          </a:p>
          <a:p>
            <a:pPr marL="285750" indent="-285750">
              <a:buFont typeface="Wingdings" panose="05000000000000000000" pitchFamily="2" charset="2"/>
              <a:buChar char="Ø"/>
            </a:pPr>
            <a:r>
              <a:rPr lang="uk-UA" dirty="0"/>
              <a:t>Страхова сума = Повна ринкова вартість </a:t>
            </a:r>
          </a:p>
          <a:p>
            <a:r>
              <a:rPr lang="uk-UA" b="1" dirty="0">
                <a:solidFill>
                  <a:srgbClr val="C00000"/>
                </a:solidFill>
              </a:rPr>
              <a:t>      На що потрібно звернути увагу!</a:t>
            </a:r>
          </a:p>
          <a:p>
            <a:r>
              <a:rPr lang="uk-UA" dirty="0"/>
              <a:t>     - Страхування ТЗ з </a:t>
            </a:r>
            <a:r>
              <a:rPr lang="uk-UA" b="1" dirty="0"/>
              <a:t>ринковою вартістю більше 4 000 000, 00 грн.</a:t>
            </a:r>
            <a:r>
              <a:rPr lang="uk-UA" dirty="0"/>
              <a:t> потребує погодження </a:t>
            </a:r>
            <a:r>
              <a:rPr lang="uk-UA" b="1" dirty="0">
                <a:solidFill>
                  <a:srgbClr val="C00000"/>
                </a:solidFill>
              </a:rPr>
              <a:t>з відповідальними андерайтерами ГО</a:t>
            </a:r>
            <a:r>
              <a:rPr lang="uk-UA" dirty="0"/>
              <a:t> </a:t>
            </a:r>
          </a:p>
        </p:txBody>
      </p:sp>
      <p:sp>
        <p:nvSpPr>
          <p:cNvPr id="11" name="TextBox 10">
            <a:extLst>
              <a:ext uri="{FF2B5EF4-FFF2-40B4-BE49-F238E27FC236}">
                <a16:creationId xmlns:a16="http://schemas.microsoft.com/office/drawing/2014/main" id="{EFCB6C07-DA07-41D9-9D18-36793B0C0750}"/>
              </a:ext>
            </a:extLst>
          </p:cNvPr>
          <p:cNvSpPr txBox="1"/>
          <p:nvPr/>
        </p:nvSpPr>
        <p:spPr>
          <a:xfrm>
            <a:off x="5090666" y="4265947"/>
            <a:ext cx="6300806" cy="1831271"/>
          </a:xfrm>
          <a:prstGeom prst="rect">
            <a:avLst/>
          </a:prstGeom>
          <a:noFill/>
        </p:spPr>
        <p:txBody>
          <a:bodyPr wrap="square">
            <a:spAutoFit/>
          </a:bodyPr>
          <a:lstStyle/>
          <a:p>
            <a:pPr>
              <a:spcAft>
                <a:spcPts val="600"/>
              </a:spcAft>
            </a:pPr>
            <a:r>
              <a:rPr lang="uk-UA" sz="1800" b="1" dirty="0"/>
              <a:t>За продуктом «КАСКО-</a:t>
            </a:r>
            <a:r>
              <a:rPr lang="uk-UA" sz="1800" b="1" dirty="0" err="1"/>
              <a:t>Deluxe</a:t>
            </a:r>
            <a:r>
              <a:rPr lang="uk-UA" sz="1800" b="1" dirty="0"/>
              <a:t>»  можливо обрати програми страхування: </a:t>
            </a:r>
          </a:p>
          <a:p>
            <a:pPr marL="285750" indent="-285750">
              <a:buFont typeface="Wingdings" panose="05000000000000000000" pitchFamily="2" charset="2"/>
              <a:buChar char="q"/>
            </a:pPr>
            <a:r>
              <a:rPr lang="uk-UA" sz="1800" b="1" dirty="0"/>
              <a:t>Повне КАСКО, </a:t>
            </a:r>
          </a:p>
          <a:p>
            <a:pPr marL="285750" indent="-285750">
              <a:buFont typeface="Wingdings" panose="05000000000000000000" pitchFamily="2" charset="2"/>
              <a:buChar char="q"/>
            </a:pPr>
            <a:r>
              <a:rPr lang="uk-UA" sz="1800" b="1" dirty="0"/>
              <a:t>КАСКО 50/50, </a:t>
            </a:r>
          </a:p>
          <a:p>
            <a:pPr marL="285750" indent="-285750">
              <a:buFont typeface="Wingdings" panose="05000000000000000000" pitchFamily="2" charset="2"/>
              <a:buChar char="q"/>
            </a:pPr>
            <a:r>
              <a:rPr lang="uk-UA" sz="1800" b="1" dirty="0"/>
              <a:t>До першого страхового випадку</a:t>
            </a:r>
          </a:p>
          <a:p>
            <a:endParaRPr lang="ru-RU" sz="1800" b="1" dirty="0"/>
          </a:p>
        </p:txBody>
      </p:sp>
      <p:pic>
        <p:nvPicPr>
          <p:cNvPr id="12" name="Рисунок 11">
            <a:extLst>
              <a:ext uri="{FF2B5EF4-FFF2-40B4-BE49-F238E27FC236}">
                <a16:creationId xmlns:a16="http://schemas.microsoft.com/office/drawing/2014/main" id="{1EABB668-41D3-4120-8383-72BDD05D59CC}"/>
              </a:ext>
            </a:extLst>
          </p:cNvPr>
          <p:cNvPicPr>
            <a:picLocks noChangeAspect="1"/>
          </p:cNvPicPr>
          <p:nvPr/>
        </p:nvPicPr>
        <p:blipFill>
          <a:blip r:embed="rId3"/>
          <a:stretch>
            <a:fillRect/>
          </a:stretch>
        </p:blipFill>
        <p:spPr>
          <a:xfrm>
            <a:off x="800528" y="4563392"/>
            <a:ext cx="3538389" cy="2074228"/>
          </a:xfrm>
          <a:prstGeom prst="rect">
            <a:avLst/>
          </a:prstGeom>
        </p:spPr>
      </p:pic>
    </p:spTree>
    <p:extLst>
      <p:ext uri="{BB962C8B-B14F-4D97-AF65-F5344CB8AC3E}">
        <p14:creationId xmlns:p14="http://schemas.microsoft.com/office/powerpoint/2010/main" val="4023008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a:t>
            </a:r>
            <a:r>
              <a:rPr lang="en-US" sz="3200" b="1" kern="0" dirty="0">
                <a:solidFill>
                  <a:schemeClr val="tx1"/>
                </a:solidFill>
                <a:cs typeface="Times New Roman" pitchFamily="18" charset="0"/>
              </a:rPr>
              <a:t>USA</a:t>
            </a:r>
            <a:r>
              <a:rPr lang="uk-UA" sz="3200" b="1" kern="0" dirty="0">
                <a:solidFill>
                  <a:schemeClr val="tx1"/>
                </a:solidFill>
                <a:cs typeface="Times New Roman" pitchFamily="18" charset="0"/>
              </a:rPr>
              <a:t>»</a:t>
            </a:r>
            <a:endParaRPr lang="ru-RU" sz="3200" b="1" kern="0" dirty="0">
              <a:solidFill>
                <a:schemeClr val="tx1"/>
              </a:solidFill>
              <a:cs typeface="Times New Roman" pitchFamily="18" charset="0"/>
            </a:endParaRPr>
          </a:p>
        </p:txBody>
      </p:sp>
      <p:sp>
        <p:nvSpPr>
          <p:cNvPr id="8" name="TextBox 7">
            <a:extLst>
              <a:ext uri="{FF2B5EF4-FFF2-40B4-BE49-F238E27FC236}">
                <a16:creationId xmlns:a16="http://schemas.microsoft.com/office/drawing/2014/main" id="{E5CE6769-9BD1-4C91-9DB2-510DA3118F3D}"/>
              </a:ext>
            </a:extLst>
          </p:cNvPr>
          <p:cNvSpPr txBox="1"/>
          <p:nvPr/>
        </p:nvSpPr>
        <p:spPr>
          <a:xfrm>
            <a:off x="182542" y="1484983"/>
            <a:ext cx="11498470" cy="2862322"/>
          </a:xfrm>
          <a:prstGeom prst="rect">
            <a:avLst/>
          </a:prstGeom>
          <a:noFill/>
        </p:spPr>
        <p:txBody>
          <a:bodyPr wrap="square">
            <a:spAutoFit/>
          </a:bodyPr>
          <a:lstStyle/>
          <a:p>
            <a:pPr marL="285750" indent="-285750" algn="just">
              <a:buFont typeface="Wingdings" panose="05000000000000000000" pitchFamily="2" charset="2"/>
              <a:buChar char="Ø"/>
            </a:pPr>
            <a:r>
              <a:rPr lang="uk-UA" dirty="0"/>
              <a:t>СТО за погодженням Страховика</a:t>
            </a:r>
            <a:endParaRPr lang="uk-UA" dirty="0">
              <a:solidFill>
                <a:srgbClr val="C00000"/>
              </a:solidFill>
            </a:endParaRPr>
          </a:p>
          <a:p>
            <a:pPr marL="285750" indent="-285750" algn="just">
              <a:buFont typeface="Wingdings" panose="05000000000000000000" pitchFamily="2" charset="2"/>
              <a:buChar char="Ø"/>
            </a:pPr>
            <a:r>
              <a:rPr lang="uk-UA" dirty="0"/>
              <a:t>Виплата без довідки про подію - </a:t>
            </a:r>
            <a:r>
              <a:rPr lang="uk-UA" dirty="0">
                <a:effectLst/>
                <a:ea typeface="Times New Roman" panose="02020603050405020304" pitchFamily="18" charset="0"/>
              </a:rPr>
              <a:t>В межах 5% страхової суми, але не більше 100 000 грн. До 2-х раз впродовж строку дії Договору.</a:t>
            </a:r>
          </a:p>
          <a:p>
            <a:pPr marL="285750" indent="-285750" algn="just">
              <a:buFont typeface="Wingdings" panose="05000000000000000000" pitchFamily="2" charset="2"/>
              <a:buChar char="Ø"/>
            </a:pPr>
            <a:r>
              <a:rPr lang="uk-UA" dirty="0"/>
              <a:t>Компенсація додаткових витрат: </a:t>
            </a:r>
            <a:r>
              <a:rPr lang="uk-UA" dirty="0">
                <a:effectLst/>
                <a:ea typeface="Times New Roman" panose="02020603050405020304" pitchFamily="18" charset="0"/>
              </a:rPr>
              <a:t>евакуація ТЗ після </a:t>
            </a:r>
            <a:r>
              <a:rPr lang="uk-UA" b="1" dirty="0">
                <a:effectLst/>
                <a:ea typeface="Times New Roman" panose="02020603050405020304" pitchFamily="18" charset="0"/>
              </a:rPr>
              <a:t>ДТП</a:t>
            </a:r>
            <a:r>
              <a:rPr lang="uk-UA" dirty="0">
                <a:effectLst/>
                <a:ea typeface="Times New Roman" panose="02020603050405020304" pitchFamily="18" charset="0"/>
              </a:rPr>
              <a:t> – 5 000 грн. Загальна сума всіх додаткових витрат по Договору  – 5 000 грн.</a:t>
            </a:r>
            <a:endParaRPr lang="uk-UA" dirty="0"/>
          </a:p>
          <a:p>
            <a:pPr marL="285750" indent="-285750" algn="just">
              <a:buFont typeface="Wingdings" panose="05000000000000000000" pitchFamily="2" charset="2"/>
              <a:buChar char="Ø"/>
            </a:pPr>
            <a:r>
              <a:rPr lang="uk-UA" dirty="0"/>
              <a:t>Заміна пошкоджених скляних деталей ТЗ (скло кузова, зовнішні світлові прилади ТЗ (скляні та пластикові), скляні елементи бокових дзеркал) здійснюється тільки у разі неможливості їх ремонту. </a:t>
            </a:r>
          </a:p>
          <a:p>
            <a:pPr marL="285750" indent="-285750" algn="just">
              <a:buFont typeface="Wingdings" panose="05000000000000000000" pitchFamily="2" charset="2"/>
              <a:buChar char="Ø"/>
            </a:pPr>
            <a:r>
              <a:rPr lang="uk-UA" dirty="0"/>
              <a:t>Заміна лобового скла здійснюється не більше 1-го разу в період дії договору страхування.</a:t>
            </a:r>
          </a:p>
          <a:p>
            <a:pPr marL="285750" indent="-285750" algn="just">
              <a:buFont typeface="Wingdings" panose="05000000000000000000" pitchFamily="2" charset="2"/>
              <a:buChar char="Ø"/>
            </a:pPr>
            <a:r>
              <a:rPr lang="uk-UA" dirty="0"/>
              <a:t>Заміна запчастин на європейські оригінальні аналоги здійснюється тільки у разі, якщо на ТЗ були оригінальні запчастини. </a:t>
            </a:r>
          </a:p>
        </p:txBody>
      </p:sp>
      <p:sp>
        <p:nvSpPr>
          <p:cNvPr id="13" name="TextBox 12">
            <a:extLst>
              <a:ext uri="{FF2B5EF4-FFF2-40B4-BE49-F238E27FC236}">
                <a16:creationId xmlns:a16="http://schemas.microsoft.com/office/drawing/2014/main" id="{D0DD415E-6AB9-490E-BF84-FF5831AC667A}"/>
              </a:ext>
            </a:extLst>
          </p:cNvPr>
          <p:cNvSpPr txBox="1"/>
          <p:nvPr/>
        </p:nvSpPr>
        <p:spPr>
          <a:xfrm>
            <a:off x="1671595" y="4515767"/>
            <a:ext cx="9364870" cy="1477328"/>
          </a:xfrm>
          <a:prstGeom prst="rect">
            <a:avLst/>
          </a:prstGeom>
          <a:noFill/>
        </p:spPr>
        <p:txBody>
          <a:bodyPr wrap="square">
            <a:spAutoFit/>
          </a:bodyPr>
          <a:lstStyle/>
          <a:p>
            <a:pPr algn="just"/>
            <a:r>
              <a:rPr lang="uk-UA" b="1" dirty="0">
                <a:solidFill>
                  <a:srgbClr val="C00000"/>
                </a:solidFill>
              </a:rPr>
              <a:t>На що потрібно звернути увагу!</a:t>
            </a:r>
          </a:p>
          <a:p>
            <a:pPr algn="just"/>
            <a:r>
              <a:rPr lang="uk-UA" sz="1800" dirty="0">
                <a:effectLst/>
                <a:ea typeface="Times New Roman" panose="02020603050405020304" pitchFamily="18" charset="0"/>
              </a:rPr>
              <a:t>Перед укладанням Договору підлягають  з’ясуванню характеристики ТЗ: рік випуску ТЗ, модель, пробіг, кількість аварій за участю ТЗ, чи знаходиться ТЗ в розшуку, чи був ТЗ в екстремальних ситуаціях (великі аварії, пожежі, повені, інші стихійні лиха), чи працював автомобіль як таксі, історія власників та </a:t>
            </a:r>
            <a:r>
              <a:rPr lang="uk-UA" sz="1800" dirty="0" err="1">
                <a:effectLst/>
                <a:ea typeface="Times New Roman" panose="02020603050405020304" pitchFamily="18" charset="0"/>
              </a:rPr>
              <a:t>перереєстрацій</a:t>
            </a:r>
            <a:r>
              <a:rPr lang="uk-UA" sz="1800" dirty="0">
                <a:effectLst/>
                <a:ea typeface="Times New Roman" panose="02020603050405020304" pitchFamily="18" charset="0"/>
              </a:rPr>
              <a:t>, переобладнання ТЗ, та інше.</a:t>
            </a:r>
            <a:endParaRPr lang="ru-RU" b="1" dirty="0">
              <a:solidFill>
                <a:srgbClr val="C00000"/>
              </a:solidFill>
            </a:endParaRPr>
          </a:p>
        </p:txBody>
      </p:sp>
      <p:pic>
        <p:nvPicPr>
          <p:cNvPr id="14" name="Рисунок 13">
            <a:extLst>
              <a:ext uri="{FF2B5EF4-FFF2-40B4-BE49-F238E27FC236}">
                <a16:creationId xmlns:a16="http://schemas.microsoft.com/office/drawing/2014/main" id="{B62DB576-9519-42EA-9FC4-343222F23370}"/>
              </a:ext>
            </a:extLst>
          </p:cNvPr>
          <p:cNvPicPr>
            <a:picLocks noChangeAspect="1"/>
          </p:cNvPicPr>
          <p:nvPr/>
        </p:nvPicPr>
        <p:blipFill>
          <a:blip r:embed="rId3"/>
          <a:stretch>
            <a:fillRect/>
          </a:stretch>
        </p:blipFill>
        <p:spPr>
          <a:xfrm>
            <a:off x="316328" y="4515767"/>
            <a:ext cx="952500" cy="17145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3627091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24" name="Прямоугольник 19">
            <a:extLst>
              <a:ext uri="{FF2B5EF4-FFF2-40B4-BE49-F238E27FC236}">
                <a16:creationId xmlns:a16="http://schemas.microsoft.com/office/drawing/2014/main" id="{CE1A9B04-87DF-4A6C-8324-D55DBD566A2F}"/>
              </a:ext>
            </a:extLst>
          </p:cNvPr>
          <p:cNvSpPr/>
          <p:nvPr/>
        </p:nvSpPr>
        <p:spPr>
          <a:xfrm>
            <a:off x="2537012" y="239486"/>
            <a:ext cx="8955741" cy="9914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38138" algn="ctr">
              <a:spcBef>
                <a:spcPct val="20000"/>
              </a:spcBef>
              <a:buClr>
                <a:srgbClr val="DF8300"/>
              </a:buClr>
              <a:buSzPct val="150000"/>
              <a:defRPr/>
            </a:pPr>
            <a:r>
              <a:rPr lang="uk-UA" sz="3200" b="1" kern="0" dirty="0">
                <a:solidFill>
                  <a:schemeClr val="tx1"/>
                </a:solidFill>
                <a:cs typeface="Times New Roman" pitchFamily="18" charset="0"/>
              </a:rPr>
              <a:t>Особливості Продукту «КАСКО-АНТИТЕРОР»</a:t>
            </a:r>
            <a:endParaRPr lang="ru-RU" sz="3200" b="1" kern="0" dirty="0">
              <a:solidFill>
                <a:schemeClr val="tx1"/>
              </a:solidFill>
              <a:cs typeface="Times New Roman" pitchFamily="18" charset="0"/>
            </a:endParaRPr>
          </a:p>
        </p:txBody>
      </p:sp>
      <p:sp>
        <p:nvSpPr>
          <p:cNvPr id="13" name="TextBox 12">
            <a:extLst>
              <a:ext uri="{FF2B5EF4-FFF2-40B4-BE49-F238E27FC236}">
                <a16:creationId xmlns:a16="http://schemas.microsoft.com/office/drawing/2014/main" id="{C2E2F420-3557-44F3-8C16-B661E64DE25E}"/>
              </a:ext>
            </a:extLst>
          </p:cNvPr>
          <p:cNvSpPr txBox="1"/>
          <p:nvPr/>
        </p:nvSpPr>
        <p:spPr>
          <a:xfrm>
            <a:off x="228490" y="1423885"/>
            <a:ext cx="9596827" cy="1477328"/>
          </a:xfrm>
          <a:prstGeom prst="rect">
            <a:avLst/>
          </a:prstGeom>
          <a:noFill/>
        </p:spPr>
        <p:txBody>
          <a:bodyPr wrap="square">
            <a:spAutoFit/>
          </a:bodyPr>
          <a:lstStyle/>
          <a:p>
            <a:pPr marL="285750" indent="-285750">
              <a:buFont typeface="Wingdings" panose="05000000000000000000" pitchFamily="2" charset="2"/>
              <a:buChar char="Ø"/>
            </a:pPr>
            <a:r>
              <a:rPr lang="uk-UA" b="1" dirty="0"/>
              <a:t>За продуктом «КАСКО-АНТИТЕРОР» легкові автомобілі віком до 7 років</a:t>
            </a:r>
          </a:p>
          <a:p>
            <a:pPr marL="285750" indent="-285750">
              <a:buFont typeface="Wingdings" panose="05000000000000000000" pitchFamily="2" charset="2"/>
              <a:buChar char="Ø"/>
            </a:pPr>
            <a:r>
              <a:rPr lang="uk-UA" b="1" dirty="0"/>
              <a:t>За даним продуктом застосовуються безумовні франшизи:</a:t>
            </a:r>
          </a:p>
          <a:p>
            <a:r>
              <a:rPr lang="uk-UA" dirty="0"/>
              <a:t>     1% - пошкодження</a:t>
            </a:r>
          </a:p>
          <a:p>
            <a:r>
              <a:rPr lang="uk-UA" dirty="0"/>
              <a:t>     5% - конструктивна загибель</a:t>
            </a:r>
          </a:p>
          <a:p>
            <a:pPr marL="285750" indent="-285750">
              <a:buFont typeface="Wingdings" panose="05000000000000000000" pitchFamily="2" charset="2"/>
              <a:buChar char="Ø"/>
            </a:pPr>
            <a:r>
              <a:rPr lang="uk-UA" sz="1800" b="1" dirty="0">
                <a:effectLst/>
                <a:ea typeface="Times New Roman" panose="02020603050405020304" pitchFamily="18" charset="0"/>
              </a:rPr>
              <a:t>СТО, погоджена Страховиком </a:t>
            </a:r>
            <a:endParaRPr lang="uk-UA" b="1" dirty="0"/>
          </a:p>
        </p:txBody>
      </p:sp>
      <p:sp>
        <p:nvSpPr>
          <p:cNvPr id="14" name="TextBox 13">
            <a:extLst>
              <a:ext uri="{FF2B5EF4-FFF2-40B4-BE49-F238E27FC236}">
                <a16:creationId xmlns:a16="http://schemas.microsoft.com/office/drawing/2014/main" id="{EA802961-07D7-4DE5-8402-ECD130468461}"/>
              </a:ext>
            </a:extLst>
          </p:cNvPr>
          <p:cNvSpPr txBox="1"/>
          <p:nvPr/>
        </p:nvSpPr>
        <p:spPr>
          <a:xfrm>
            <a:off x="2952641" y="2801375"/>
            <a:ext cx="9010868" cy="2308324"/>
          </a:xfrm>
          <a:prstGeom prst="rect">
            <a:avLst/>
          </a:prstGeom>
          <a:noFill/>
        </p:spPr>
        <p:txBody>
          <a:bodyPr wrap="square">
            <a:spAutoFit/>
          </a:bodyPr>
          <a:lstStyle/>
          <a:p>
            <a:pPr marL="285750" indent="-285750">
              <a:buFont typeface="Wingdings" panose="05000000000000000000" pitchFamily="2" charset="2"/>
              <a:buChar char="Ø"/>
            </a:pPr>
            <a:r>
              <a:rPr lang="uk-UA" b="1" dirty="0"/>
              <a:t>Територія дії Договору </a:t>
            </a:r>
            <a:r>
              <a:rPr lang="uk-UA" dirty="0"/>
              <a:t>- Україна, за виключенням: </a:t>
            </a:r>
          </a:p>
          <a:p>
            <a:pPr marL="285750" indent="-285750">
              <a:buFontTx/>
              <a:buChar char="-"/>
            </a:pPr>
            <a:r>
              <a:rPr lang="uk-UA" dirty="0"/>
              <a:t>АР Крим, окупованих територій Донецької та Луганської областей; </a:t>
            </a:r>
          </a:p>
          <a:p>
            <a:pPr marL="285750" indent="-285750">
              <a:buFontTx/>
              <a:buChar char="-"/>
            </a:pPr>
            <a:r>
              <a:rPr lang="uk-UA" dirty="0"/>
              <a:t>Херсонської, Харківської, Миколаївської, Одеської, Запорізької областей; </a:t>
            </a:r>
          </a:p>
          <a:p>
            <a:pPr marL="285750" indent="-285750">
              <a:buFontTx/>
              <a:buChar char="-"/>
            </a:pPr>
            <a:r>
              <a:rPr lang="uk-UA" dirty="0"/>
              <a:t>зони 20 км від кордонів Російської Федерації, Республіки Білорусь; </a:t>
            </a:r>
          </a:p>
          <a:p>
            <a:pPr marL="285750" indent="-285750">
              <a:buFontTx/>
              <a:buChar char="-"/>
            </a:pPr>
            <a:r>
              <a:rPr lang="uk-UA" dirty="0"/>
              <a:t>територій, на яких ведуться бойові дії; </a:t>
            </a:r>
          </a:p>
          <a:p>
            <a:pPr marL="285750" indent="-285750">
              <a:buFontTx/>
              <a:buChar char="-"/>
            </a:pPr>
            <a:r>
              <a:rPr lang="uk-UA" dirty="0"/>
              <a:t>територій, що розташовані на відстані до 100 (ста) кілометрів до найближчої точки лінії бойових дій/окупованої території, на дату настання події, що може бути визнана страховим випадком.</a:t>
            </a:r>
          </a:p>
        </p:txBody>
      </p:sp>
      <p:sp>
        <p:nvSpPr>
          <p:cNvPr id="16" name="TextBox 15">
            <a:extLst>
              <a:ext uri="{FF2B5EF4-FFF2-40B4-BE49-F238E27FC236}">
                <a16:creationId xmlns:a16="http://schemas.microsoft.com/office/drawing/2014/main" id="{D6D5677F-90F9-47AB-9A27-9FEB146B2BFC}"/>
              </a:ext>
            </a:extLst>
          </p:cNvPr>
          <p:cNvSpPr txBox="1"/>
          <p:nvPr/>
        </p:nvSpPr>
        <p:spPr>
          <a:xfrm>
            <a:off x="530860" y="5109699"/>
            <a:ext cx="8908838" cy="1477328"/>
          </a:xfrm>
          <a:prstGeom prst="rect">
            <a:avLst/>
          </a:prstGeom>
          <a:noFill/>
        </p:spPr>
        <p:txBody>
          <a:bodyPr wrap="square">
            <a:spAutoFit/>
          </a:bodyPr>
          <a:lstStyle/>
          <a:p>
            <a:r>
              <a:rPr lang="uk-UA" b="1" dirty="0">
                <a:solidFill>
                  <a:srgbClr val="C00000"/>
                </a:solidFill>
              </a:rPr>
              <a:t>Додаткові переваги Продукту «КАСКО-АНТИТЕРОР»:</a:t>
            </a:r>
          </a:p>
          <a:p>
            <a:pPr marL="285750" indent="-285750">
              <a:buFont typeface="Wingdings" panose="05000000000000000000" pitchFamily="2" charset="2"/>
              <a:buChar char="Ø"/>
            </a:pPr>
            <a:r>
              <a:rPr lang="uk-UA" b="1" dirty="0"/>
              <a:t>Строк дії договору страхування на вибір Страхувальника 1 рік, 6 місяців, 3 місяці</a:t>
            </a:r>
          </a:p>
          <a:p>
            <a:pPr marL="285750" marR="17145" indent="-285750">
              <a:spcAft>
                <a:spcPts val="0"/>
              </a:spcAft>
              <a:buFont typeface="Wingdings" panose="05000000000000000000" pitchFamily="2" charset="2"/>
              <a:buChar char="Ø"/>
            </a:pPr>
            <a:r>
              <a:rPr lang="uk-UA" b="1" dirty="0"/>
              <a:t>Опція «неагрегатна страхова сума»				</a:t>
            </a:r>
          </a:p>
          <a:p>
            <a:pPr marL="285750" marR="17145" indent="-285750">
              <a:spcAft>
                <a:spcPts val="0"/>
              </a:spcAft>
              <a:buFont typeface="Wingdings" panose="05000000000000000000" pitchFamily="2" charset="2"/>
              <a:buChar char="Ø"/>
            </a:pPr>
            <a:r>
              <a:rPr lang="uk-UA" b="1" dirty="0"/>
              <a:t>Опція «Без врахування зносу деталей, що підлягають заміні»		</a:t>
            </a:r>
          </a:p>
          <a:p>
            <a:pPr marL="285750" indent="-285750">
              <a:buFont typeface="Wingdings" panose="05000000000000000000" pitchFamily="2" charset="2"/>
              <a:buChar char="Ø"/>
            </a:pPr>
            <a:r>
              <a:rPr lang="uk-UA" b="1" dirty="0"/>
              <a:t>Загальна сума виплат по всіх видах витрат по Договору – до 5 000 грн.</a:t>
            </a:r>
          </a:p>
        </p:txBody>
      </p:sp>
      <p:pic>
        <p:nvPicPr>
          <p:cNvPr id="18" name="Рисунок 17">
            <a:extLst>
              <a:ext uri="{FF2B5EF4-FFF2-40B4-BE49-F238E27FC236}">
                <a16:creationId xmlns:a16="http://schemas.microsoft.com/office/drawing/2014/main" id="{0010A15B-CDDC-4360-AAA5-CE726DC50A24}"/>
              </a:ext>
            </a:extLst>
          </p:cNvPr>
          <p:cNvPicPr>
            <a:picLocks noChangeAspect="1"/>
          </p:cNvPicPr>
          <p:nvPr/>
        </p:nvPicPr>
        <p:blipFill>
          <a:blip r:embed="rId3"/>
          <a:stretch>
            <a:fillRect/>
          </a:stretch>
        </p:blipFill>
        <p:spPr>
          <a:xfrm>
            <a:off x="228491" y="3104300"/>
            <a:ext cx="2724150" cy="1704975"/>
          </a:xfrm>
          <a:prstGeom prst="rect">
            <a:avLst/>
          </a:prstGeom>
        </p:spPr>
      </p:pic>
    </p:spTree>
    <p:extLst>
      <p:ext uri="{BB962C8B-B14F-4D97-AF65-F5344CB8AC3E}">
        <p14:creationId xmlns:p14="http://schemas.microsoft.com/office/powerpoint/2010/main" val="2055461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FF88E68-6284-4FD9-A29D-B0933868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192000" cy="6858000"/>
          </a:xfrm>
          <a:prstGeom prst="rect">
            <a:avLst/>
          </a:prstGeom>
        </p:spPr>
      </p:pic>
      <p:pic>
        <p:nvPicPr>
          <p:cNvPr id="7" name="Рисунок 6">
            <a:extLst>
              <a:ext uri="{FF2B5EF4-FFF2-40B4-BE49-F238E27FC236}">
                <a16:creationId xmlns:a16="http://schemas.microsoft.com/office/drawing/2014/main" id="{419EE8D6-997B-49AC-9655-42FA88BF4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13" y="356972"/>
            <a:ext cx="1939800" cy="644473"/>
          </a:xfrm>
          <a:prstGeom prst="rect">
            <a:avLst/>
          </a:prstGeom>
        </p:spPr>
      </p:pic>
      <p:sp>
        <p:nvSpPr>
          <p:cNvPr id="10" name="TextBox 9">
            <a:extLst>
              <a:ext uri="{FF2B5EF4-FFF2-40B4-BE49-F238E27FC236}">
                <a16:creationId xmlns:a16="http://schemas.microsoft.com/office/drawing/2014/main" id="{1010B63A-F71F-49CD-932C-F8DB392708B3}"/>
              </a:ext>
            </a:extLst>
          </p:cNvPr>
          <p:cNvSpPr txBox="1"/>
          <p:nvPr/>
        </p:nvSpPr>
        <p:spPr>
          <a:xfrm>
            <a:off x="0" y="5509118"/>
            <a:ext cx="12192000" cy="707886"/>
          </a:xfrm>
          <a:prstGeom prst="rect">
            <a:avLst/>
          </a:prstGeom>
          <a:noFill/>
        </p:spPr>
        <p:txBody>
          <a:bodyPr wrap="square" rtlCol="0">
            <a:spAutoFit/>
          </a:bodyPr>
          <a:lstStyle/>
          <a:p>
            <a:pPr algn="ctr"/>
            <a:r>
              <a:rPr lang="ru-RU" sz="4000" dirty="0" err="1">
                <a:effectLst>
                  <a:outerShdw blurRad="38100" dist="38100" dir="2700000" algn="tl">
                    <a:srgbClr val="000000">
                      <a:alpha val="43137"/>
                    </a:srgbClr>
                  </a:outerShdw>
                </a:effectLst>
                <a:latin typeface="Ubuntu" panose="020B0504030602030204" pitchFamily="34" charset="0"/>
              </a:rPr>
              <a:t>Оберігаємо</a:t>
            </a:r>
            <a:r>
              <a:rPr lang="ru-RU" sz="4000" dirty="0">
                <a:effectLst>
                  <a:outerShdw blurRad="38100" dist="38100" dir="2700000" algn="tl">
                    <a:srgbClr val="000000">
                      <a:alpha val="43137"/>
                    </a:srgbClr>
                  </a:outerShdw>
                </a:effectLst>
                <a:latin typeface="Ubuntu" panose="020B0504030602030204" pitchFamily="34" charset="0"/>
              </a:rPr>
              <a:t> те, </a:t>
            </a:r>
            <a:r>
              <a:rPr lang="ru-RU" sz="4000" dirty="0" err="1">
                <a:effectLst>
                  <a:outerShdw blurRad="38100" dist="38100" dir="2700000" algn="tl">
                    <a:srgbClr val="000000">
                      <a:alpha val="43137"/>
                    </a:srgbClr>
                  </a:outerShdw>
                </a:effectLst>
                <a:latin typeface="Ubuntu" panose="020B0504030602030204" pitchFamily="34" charset="0"/>
              </a:rPr>
              <a:t>що</a:t>
            </a:r>
            <a:r>
              <a:rPr lang="ru-RU" sz="4000" dirty="0">
                <a:effectLst>
                  <a:outerShdw blurRad="38100" dist="38100" dir="2700000" algn="tl">
                    <a:srgbClr val="000000">
                      <a:alpha val="43137"/>
                    </a:srgbClr>
                  </a:outerShdw>
                </a:effectLst>
                <a:latin typeface="Ubuntu" panose="020B0504030602030204" pitchFamily="34" charset="0"/>
              </a:rPr>
              <a:t> Ви </a:t>
            </a:r>
            <a:r>
              <a:rPr lang="ru-RU" sz="4000" dirty="0" err="1">
                <a:effectLst>
                  <a:outerShdw blurRad="38100" dist="38100" dir="2700000" algn="tl">
                    <a:srgbClr val="000000">
                      <a:alpha val="43137"/>
                    </a:srgbClr>
                  </a:outerShdw>
                </a:effectLst>
                <a:latin typeface="Ubuntu" panose="020B0504030602030204" pitchFamily="34" charset="0"/>
              </a:rPr>
              <a:t>цінуєте</a:t>
            </a:r>
            <a:r>
              <a:rPr lang="ru-RU" sz="4000" dirty="0">
                <a:effectLst>
                  <a:outerShdw blurRad="38100" dist="38100" dir="2700000" algn="tl">
                    <a:srgbClr val="000000">
                      <a:alpha val="43137"/>
                    </a:srgbClr>
                  </a:outerShdw>
                </a:effectLst>
                <a:latin typeface="Ubuntu" panose="020B0504030602030204" pitchFamily="34" charset="0"/>
              </a:rPr>
              <a:t>!</a:t>
            </a:r>
            <a:r>
              <a:rPr lang="ru-RU" sz="3200" baseline="30000" dirty="0">
                <a:effectLst>
                  <a:outerShdw blurRad="38100" dist="38100" dir="2700000" algn="tl">
                    <a:srgbClr val="000000">
                      <a:alpha val="43137"/>
                    </a:srgbClr>
                  </a:outerShdw>
                </a:effectLst>
                <a:latin typeface="Ubuntu" panose="020B0504030602030204" pitchFamily="34" charset="0"/>
              </a:rPr>
              <a:t>®</a:t>
            </a:r>
            <a:endParaRPr lang="uk-UA" sz="3200" baseline="30000" dirty="0">
              <a:effectLst>
                <a:outerShdw blurRad="38100" dist="38100" dir="2700000" algn="tl">
                  <a:srgbClr val="000000">
                    <a:alpha val="43137"/>
                  </a:srgbClr>
                </a:outerShdw>
              </a:effectLst>
              <a:latin typeface="Ubuntu" panose="020B0504030602030204" pitchFamily="34" charset="0"/>
            </a:endParaRPr>
          </a:p>
        </p:txBody>
      </p:sp>
      <p:sp>
        <p:nvSpPr>
          <p:cNvPr id="8" name="TextBox 7">
            <a:extLst>
              <a:ext uri="{FF2B5EF4-FFF2-40B4-BE49-F238E27FC236}">
                <a16:creationId xmlns:a16="http://schemas.microsoft.com/office/drawing/2014/main" id="{E2C45096-594B-4017-BFAE-9686E1B90D5D}"/>
              </a:ext>
            </a:extLst>
          </p:cNvPr>
          <p:cNvSpPr txBox="1"/>
          <p:nvPr/>
        </p:nvSpPr>
        <p:spPr>
          <a:xfrm>
            <a:off x="446073" y="1192876"/>
            <a:ext cx="6186668" cy="461665"/>
          </a:xfrm>
          <a:prstGeom prst="rect">
            <a:avLst/>
          </a:prstGeom>
          <a:noFill/>
        </p:spPr>
        <p:txBody>
          <a:bodyPr wrap="square">
            <a:spAutoFit/>
          </a:bodyPr>
          <a:lstStyle/>
          <a:p>
            <a:r>
              <a:rPr lang="uk-UA" sz="2400" b="1" dirty="0">
                <a:effectLst>
                  <a:outerShdw blurRad="38100" dist="38100" dir="2700000" algn="tl">
                    <a:srgbClr val="000000">
                      <a:alpha val="43137"/>
                    </a:srgbClr>
                  </a:outerShdw>
                </a:effectLst>
                <a:latin typeface="Ubuntu" panose="020B0504030602030204" pitchFamily="34" charset="0"/>
              </a:rPr>
              <a:t>Страхова компанія "</a:t>
            </a:r>
            <a:r>
              <a:rPr lang="en-US" sz="2400" b="1" dirty="0">
                <a:effectLst>
                  <a:outerShdw blurRad="38100" dist="38100" dir="2700000" algn="tl">
                    <a:srgbClr val="000000">
                      <a:alpha val="43137"/>
                    </a:srgbClr>
                  </a:outerShdw>
                </a:effectLst>
                <a:latin typeface="Ubuntu" panose="020B0504030602030204" pitchFamily="34" charset="0"/>
              </a:rPr>
              <a:t>BBS INSURANCE"</a:t>
            </a:r>
            <a:endParaRPr lang="uk-UA" sz="2400" b="1" dirty="0">
              <a:effectLst>
                <a:outerShdw blurRad="38100" dist="38100" dir="2700000" algn="tl">
                  <a:srgbClr val="000000">
                    <a:alpha val="43137"/>
                  </a:srgbClr>
                </a:outerShdw>
              </a:effectLst>
              <a:latin typeface="Ubuntu" panose="020B0504030602030204" pitchFamily="34" charset="0"/>
            </a:endParaRPr>
          </a:p>
        </p:txBody>
      </p:sp>
      <p:pic>
        <p:nvPicPr>
          <p:cNvPr id="4" name="Рисунок 3">
            <a:extLst>
              <a:ext uri="{FF2B5EF4-FFF2-40B4-BE49-F238E27FC236}">
                <a16:creationId xmlns:a16="http://schemas.microsoft.com/office/drawing/2014/main" id="{AE3DD4F1-D4A1-40DD-9865-468A2D1BD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985" y="3828195"/>
            <a:ext cx="307431" cy="307431"/>
          </a:xfrm>
          <a:prstGeom prst="rect">
            <a:avLst/>
          </a:prstGeom>
        </p:spPr>
      </p:pic>
      <p:pic>
        <p:nvPicPr>
          <p:cNvPr id="13" name="Рисунок 12">
            <a:extLst>
              <a:ext uri="{FF2B5EF4-FFF2-40B4-BE49-F238E27FC236}">
                <a16:creationId xmlns:a16="http://schemas.microsoft.com/office/drawing/2014/main" id="{3B7D660D-BBED-45B1-ADFE-B1E9CB7C2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613" y="3228349"/>
            <a:ext cx="338174" cy="338174"/>
          </a:xfrm>
          <a:prstGeom prst="rect">
            <a:avLst/>
          </a:prstGeom>
        </p:spPr>
      </p:pic>
      <p:pic>
        <p:nvPicPr>
          <p:cNvPr id="19" name="Рисунок 18">
            <a:extLst>
              <a:ext uri="{FF2B5EF4-FFF2-40B4-BE49-F238E27FC236}">
                <a16:creationId xmlns:a16="http://schemas.microsoft.com/office/drawing/2014/main" id="{FEEC17BF-DB8B-4215-8CC0-34C0FFF1EE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710" y="2014885"/>
            <a:ext cx="338174" cy="338174"/>
          </a:xfrm>
          <a:prstGeom prst="rect">
            <a:avLst/>
          </a:prstGeom>
        </p:spPr>
      </p:pic>
      <p:pic>
        <p:nvPicPr>
          <p:cNvPr id="23" name="Рисунок 22">
            <a:extLst>
              <a:ext uri="{FF2B5EF4-FFF2-40B4-BE49-F238E27FC236}">
                <a16:creationId xmlns:a16="http://schemas.microsoft.com/office/drawing/2014/main" id="{A12107EF-086C-4763-A222-A7CB19B28B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134" y="2614800"/>
            <a:ext cx="338174" cy="338174"/>
          </a:xfrm>
          <a:prstGeom prst="rect">
            <a:avLst/>
          </a:prstGeom>
        </p:spPr>
      </p:pic>
      <p:sp>
        <p:nvSpPr>
          <p:cNvPr id="25" name="TextBox 24">
            <a:extLst>
              <a:ext uri="{FF2B5EF4-FFF2-40B4-BE49-F238E27FC236}">
                <a16:creationId xmlns:a16="http://schemas.microsoft.com/office/drawing/2014/main" id="{6807A58E-8D95-41E2-B88A-005B239EF6B6}"/>
              </a:ext>
            </a:extLst>
          </p:cNvPr>
          <p:cNvSpPr txBox="1"/>
          <p:nvPr/>
        </p:nvSpPr>
        <p:spPr>
          <a:xfrm>
            <a:off x="969900" y="2050886"/>
            <a:ext cx="6096000" cy="307777"/>
          </a:xfrm>
          <a:prstGeom prst="rect">
            <a:avLst/>
          </a:prstGeom>
          <a:noFill/>
        </p:spPr>
        <p:txBody>
          <a:bodyPr wrap="square">
            <a:spAutoFit/>
          </a:bodyPr>
          <a:lstStyle/>
          <a:p>
            <a:r>
              <a:rPr lang="ru-RU" sz="1400" dirty="0">
                <a:latin typeface="Ubuntu" panose="020B0504030602030204" pitchFamily="34" charset="0"/>
              </a:rPr>
              <a:t>04050, </a:t>
            </a:r>
            <a:r>
              <a:rPr lang="ru-RU" sz="1400" dirty="0" err="1">
                <a:latin typeface="Ubuntu" panose="020B0504030602030204" pitchFamily="34" charset="0"/>
              </a:rPr>
              <a:t>м.Київ</a:t>
            </a:r>
            <a:r>
              <a:rPr lang="ru-RU" sz="1400" dirty="0">
                <a:latin typeface="Ubuntu" panose="020B0504030602030204" pitchFamily="34" charset="0"/>
              </a:rPr>
              <a:t>, </a:t>
            </a:r>
            <a:r>
              <a:rPr lang="ru-RU" sz="1400" dirty="0" err="1">
                <a:latin typeface="Ubuntu" panose="020B0504030602030204" pitchFamily="34" charset="0"/>
              </a:rPr>
              <a:t>вул</a:t>
            </a:r>
            <a:r>
              <a:rPr lang="ru-RU" sz="1400" dirty="0">
                <a:latin typeface="Ubuntu" panose="020B0504030602030204" pitchFamily="34" charset="0"/>
              </a:rPr>
              <a:t>. </a:t>
            </a:r>
            <a:r>
              <a:rPr lang="ru-RU" sz="1400" dirty="0" err="1">
                <a:latin typeface="Ubuntu" panose="020B0504030602030204" pitchFamily="34" charset="0"/>
              </a:rPr>
              <a:t>Білоруська</a:t>
            </a:r>
            <a:r>
              <a:rPr lang="ru-RU" sz="1400" dirty="0">
                <a:latin typeface="Ubuntu" panose="020B0504030602030204" pitchFamily="34" charset="0"/>
              </a:rPr>
              <a:t>, 3</a:t>
            </a:r>
            <a:endParaRPr lang="uk-UA" sz="1400" dirty="0">
              <a:latin typeface="Ubuntu" panose="020B0504030602030204" pitchFamily="34" charset="0"/>
            </a:endParaRPr>
          </a:p>
        </p:txBody>
      </p:sp>
      <p:sp>
        <p:nvSpPr>
          <p:cNvPr id="26" name="TextBox 25">
            <a:extLst>
              <a:ext uri="{FF2B5EF4-FFF2-40B4-BE49-F238E27FC236}">
                <a16:creationId xmlns:a16="http://schemas.microsoft.com/office/drawing/2014/main" id="{6F1D0385-7846-4171-B3A8-6358F391AAF2}"/>
              </a:ext>
            </a:extLst>
          </p:cNvPr>
          <p:cNvSpPr txBox="1"/>
          <p:nvPr/>
        </p:nvSpPr>
        <p:spPr>
          <a:xfrm>
            <a:off x="969900" y="2541172"/>
            <a:ext cx="6096000" cy="523220"/>
          </a:xfrm>
          <a:prstGeom prst="rect">
            <a:avLst/>
          </a:prstGeom>
          <a:noFill/>
        </p:spPr>
        <p:txBody>
          <a:bodyPr wrap="square">
            <a:spAutoFit/>
          </a:bodyPr>
          <a:lstStyle/>
          <a:p>
            <a:r>
              <a:rPr lang="ru-RU" sz="1400" dirty="0">
                <a:latin typeface="Ubuntu" panose="020B0504030602030204" pitchFamily="34" charset="0"/>
              </a:rPr>
              <a:t>0 800 500 123 </a:t>
            </a:r>
            <a:r>
              <a:rPr lang="ru-RU" sz="1200" dirty="0">
                <a:latin typeface="Ubuntu" panose="020B0504030602030204" pitchFamily="34" charset="0"/>
              </a:rPr>
              <a:t>(Контакт-центр)</a:t>
            </a:r>
          </a:p>
          <a:p>
            <a:r>
              <a:rPr lang="ru-RU" sz="1400" dirty="0">
                <a:latin typeface="Ubuntu" panose="020B0504030602030204" pitchFamily="34" charset="0"/>
              </a:rPr>
              <a:t>044 246 67 22 </a:t>
            </a:r>
            <a:r>
              <a:rPr lang="ru-RU" sz="1200" dirty="0">
                <a:latin typeface="Ubuntu" panose="020B0504030602030204" pitchFamily="34" charset="0"/>
              </a:rPr>
              <a:t>(</a:t>
            </a:r>
            <a:r>
              <a:rPr lang="ru-RU" sz="1200" dirty="0" err="1">
                <a:latin typeface="Ubuntu" panose="020B0504030602030204" pitchFamily="34" charset="0"/>
              </a:rPr>
              <a:t>Багатоканальний</a:t>
            </a:r>
            <a:r>
              <a:rPr lang="ru-RU" sz="1200" dirty="0">
                <a:latin typeface="Ubuntu" panose="020B0504030602030204" pitchFamily="34" charset="0"/>
              </a:rPr>
              <a:t> номер телефону)</a:t>
            </a:r>
            <a:endParaRPr lang="uk-UA" sz="1200" dirty="0">
              <a:latin typeface="Ubuntu" panose="020B0504030602030204" pitchFamily="34" charset="0"/>
            </a:endParaRPr>
          </a:p>
        </p:txBody>
      </p:sp>
      <p:sp>
        <p:nvSpPr>
          <p:cNvPr id="27" name="TextBox 26">
            <a:extLst>
              <a:ext uri="{FF2B5EF4-FFF2-40B4-BE49-F238E27FC236}">
                <a16:creationId xmlns:a16="http://schemas.microsoft.com/office/drawing/2014/main" id="{23DCD91B-12CD-47D1-A733-C12564F579A6}"/>
              </a:ext>
            </a:extLst>
          </p:cNvPr>
          <p:cNvSpPr txBox="1"/>
          <p:nvPr/>
        </p:nvSpPr>
        <p:spPr>
          <a:xfrm>
            <a:off x="969900" y="3236719"/>
            <a:ext cx="1663572" cy="307777"/>
          </a:xfrm>
          <a:prstGeom prst="rect">
            <a:avLst/>
          </a:prstGeom>
          <a:noFill/>
        </p:spPr>
        <p:txBody>
          <a:bodyPr wrap="square">
            <a:spAutoFit/>
          </a:bodyPr>
          <a:lstStyle/>
          <a:p>
            <a:r>
              <a:rPr lang="en-AU" sz="1400" dirty="0">
                <a:latin typeface="Ubuntu" panose="020B0504030602030204" pitchFamily="34" charset="0"/>
              </a:rPr>
              <a:t>info@bbs.com.ua</a:t>
            </a:r>
            <a:endParaRPr lang="uk-UA" sz="1400" dirty="0">
              <a:latin typeface="Ubuntu" panose="020B0504030602030204" pitchFamily="34" charset="0"/>
            </a:endParaRPr>
          </a:p>
        </p:txBody>
      </p:sp>
      <p:sp>
        <p:nvSpPr>
          <p:cNvPr id="28" name="TextBox 27">
            <a:extLst>
              <a:ext uri="{FF2B5EF4-FFF2-40B4-BE49-F238E27FC236}">
                <a16:creationId xmlns:a16="http://schemas.microsoft.com/office/drawing/2014/main" id="{1453AF62-002C-4407-ADBC-CEC2DB5CD788}"/>
              </a:ext>
            </a:extLst>
          </p:cNvPr>
          <p:cNvSpPr txBox="1"/>
          <p:nvPr/>
        </p:nvSpPr>
        <p:spPr>
          <a:xfrm>
            <a:off x="969900" y="3828195"/>
            <a:ext cx="1663572" cy="307777"/>
          </a:xfrm>
          <a:prstGeom prst="rect">
            <a:avLst/>
          </a:prstGeom>
          <a:noFill/>
        </p:spPr>
        <p:txBody>
          <a:bodyPr wrap="square">
            <a:spAutoFit/>
          </a:bodyPr>
          <a:lstStyle/>
          <a:p>
            <a:r>
              <a:rPr lang="en-AU" sz="1400" dirty="0">
                <a:latin typeface="Ubuntu" panose="020B0504030602030204" pitchFamily="34" charset="0"/>
              </a:rPr>
              <a:t>https://bbs.ua</a:t>
            </a:r>
            <a:endParaRPr lang="uk-UA" sz="1400" dirty="0">
              <a:latin typeface="Ubuntu" panose="020B0504030602030204" pitchFamily="34" charset="0"/>
            </a:endParaRPr>
          </a:p>
        </p:txBody>
      </p:sp>
    </p:spTree>
    <p:extLst>
      <p:ext uri="{BB962C8B-B14F-4D97-AF65-F5344CB8AC3E}">
        <p14:creationId xmlns:p14="http://schemas.microsoft.com/office/powerpoint/2010/main" val="326288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5EEF1E5-99A1-432B-8D50-964E62252B31}"/>
              </a:ext>
            </a:extLst>
          </p:cNvPr>
          <p:cNvSpPr/>
          <p:nvPr/>
        </p:nvSpPr>
        <p:spPr>
          <a:xfrm>
            <a:off x="-3759" y="0"/>
            <a:ext cx="3413760" cy="6858000"/>
          </a:xfrm>
          <a:prstGeom prst="rect">
            <a:avLst/>
          </a:prstGeom>
          <a:gradFill flip="none" rotWithShape="1">
            <a:gsLst>
              <a:gs pos="0">
                <a:schemeClr val="bg1">
                  <a:lumMod val="95000"/>
                  <a:shade val="30000"/>
                  <a:satMod val="115000"/>
                </a:schemeClr>
              </a:gs>
              <a:gs pos="33000">
                <a:schemeClr val="bg1">
                  <a:lumMod val="95000"/>
                  <a:shade val="67500"/>
                  <a:satMod val="115000"/>
                </a:schemeClr>
              </a:gs>
              <a:gs pos="67000">
                <a:schemeClr val="bg1">
                  <a:lumMod val="95000"/>
                  <a:shade val="100000"/>
                  <a:satMod val="115000"/>
                </a:schemeClr>
              </a:gs>
            </a:gsLst>
            <a:lin ang="0" scaled="1"/>
            <a:tileRect/>
          </a:grad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grpSp>
        <p:nvGrpSpPr>
          <p:cNvPr id="24" name="Группа 23">
            <a:extLst>
              <a:ext uri="{FF2B5EF4-FFF2-40B4-BE49-F238E27FC236}">
                <a16:creationId xmlns:a16="http://schemas.microsoft.com/office/drawing/2014/main" id="{D05863FA-128F-41CC-90E8-4AD51F64BC3E}"/>
              </a:ext>
            </a:extLst>
          </p:cNvPr>
          <p:cNvGrpSpPr/>
          <p:nvPr/>
        </p:nvGrpSpPr>
        <p:grpSpPr>
          <a:xfrm>
            <a:off x="1792870" y="1395423"/>
            <a:ext cx="9744070" cy="493791"/>
            <a:chOff x="756087" y="847047"/>
            <a:chExt cx="8606258" cy="493791"/>
          </a:xfrm>
        </p:grpSpPr>
        <p:sp>
          <p:nvSpPr>
            <p:cNvPr id="25" name="Прямоугольник: скругленные углы 24">
              <a:extLst>
                <a:ext uri="{FF2B5EF4-FFF2-40B4-BE49-F238E27FC236}">
                  <a16:creationId xmlns:a16="http://schemas.microsoft.com/office/drawing/2014/main" id="{1FD1EE22-A172-4694-BBDF-0E34FD8E6101}"/>
                </a:ext>
              </a:extLst>
            </p:cNvPr>
            <p:cNvSpPr/>
            <p:nvPr/>
          </p:nvSpPr>
          <p:spPr>
            <a:xfrm>
              <a:off x="756087" y="847047"/>
              <a:ext cx="8606258" cy="49379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7" name="Прямоугольник: скругленные углы 4">
              <a:extLst>
                <a:ext uri="{FF2B5EF4-FFF2-40B4-BE49-F238E27FC236}">
                  <a16:creationId xmlns:a16="http://schemas.microsoft.com/office/drawing/2014/main" id="{CC887AC9-033B-45E1-BB6C-001B77C2510B}"/>
                </a:ext>
              </a:extLst>
            </p:cNvPr>
            <p:cNvSpPr txBox="1"/>
            <p:nvPr/>
          </p:nvSpPr>
          <p:spPr>
            <a:xfrm>
              <a:off x="770550" y="861510"/>
              <a:ext cx="8577332" cy="46486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cs typeface="Times New Roman" panose="02020603050405020304" pitchFamily="18" charset="0"/>
                </a:rPr>
                <a:t>Закон України «Про страхування»</a:t>
              </a:r>
              <a:endParaRPr lang="ru-UA" sz="2000" kern="1200" dirty="0">
                <a:cs typeface="Times New Roman" panose="02020603050405020304" pitchFamily="18" charset="0"/>
              </a:endParaRPr>
            </a:p>
          </p:txBody>
        </p:sp>
      </p:grpSp>
      <p:grpSp>
        <p:nvGrpSpPr>
          <p:cNvPr id="29" name="Группа 28">
            <a:extLst>
              <a:ext uri="{FF2B5EF4-FFF2-40B4-BE49-F238E27FC236}">
                <a16:creationId xmlns:a16="http://schemas.microsoft.com/office/drawing/2014/main" id="{87895314-2471-459D-9D16-5F4D03469E7B}"/>
              </a:ext>
            </a:extLst>
          </p:cNvPr>
          <p:cNvGrpSpPr/>
          <p:nvPr/>
        </p:nvGrpSpPr>
        <p:grpSpPr>
          <a:xfrm>
            <a:off x="1780575" y="2007089"/>
            <a:ext cx="9774114" cy="533401"/>
            <a:chOff x="756087" y="1495119"/>
            <a:chExt cx="8604091" cy="533401"/>
          </a:xfrm>
        </p:grpSpPr>
        <p:sp>
          <p:nvSpPr>
            <p:cNvPr id="31" name="Прямоугольник: скругленные углы 30">
              <a:extLst>
                <a:ext uri="{FF2B5EF4-FFF2-40B4-BE49-F238E27FC236}">
                  <a16:creationId xmlns:a16="http://schemas.microsoft.com/office/drawing/2014/main" id="{11F7F7C7-43DA-4C68-AA10-76AB747A85B5}"/>
                </a:ext>
              </a:extLst>
            </p:cNvPr>
            <p:cNvSpPr/>
            <p:nvPr/>
          </p:nvSpPr>
          <p:spPr>
            <a:xfrm>
              <a:off x="756087" y="1495119"/>
              <a:ext cx="8604091" cy="533401"/>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Прямоугольник: скругленные углы 4">
              <a:extLst>
                <a:ext uri="{FF2B5EF4-FFF2-40B4-BE49-F238E27FC236}">
                  <a16:creationId xmlns:a16="http://schemas.microsoft.com/office/drawing/2014/main" id="{19D02782-B3B4-40DE-B0C1-0D785EB33684}"/>
                </a:ext>
              </a:extLst>
            </p:cNvPr>
            <p:cNvSpPr txBox="1"/>
            <p:nvPr/>
          </p:nvSpPr>
          <p:spPr>
            <a:xfrm>
              <a:off x="771710" y="1510742"/>
              <a:ext cx="8572845" cy="502155"/>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marL="0" lvl="0" indent="0" algn="l" defTabSz="889000">
                <a:lnSpc>
                  <a:spcPct val="90000"/>
                </a:lnSpc>
                <a:spcBef>
                  <a:spcPct val="0"/>
                </a:spcBef>
                <a:spcAft>
                  <a:spcPct val="35000"/>
                </a:spcAft>
                <a:buNone/>
              </a:pPr>
              <a:r>
                <a:rPr lang="uk-UA" sz="2000" b="1" kern="1200" dirty="0">
                  <a:ea typeface="+mn-ea"/>
                  <a:cs typeface="Times New Roman" panose="02020603050405020304" pitchFamily="18" charset="0"/>
                </a:rPr>
                <a:t>Нормативно-правові</a:t>
              </a:r>
              <a:r>
                <a:rPr lang="ru-RU" sz="2000" b="1" kern="1200" dirty="0">
                  <a:ea typeface="+mn-ea"/>
                  <a:cs typeface="Times New Roman" panose="02020603050405020304" pitchFamily="18" charset="0"/>
                </a:rPr>
                <a:t> акти Національного банку України</a:t>
              </a:r>
            </a:p>
          </p:txBody>
        </p:sp>
      </p:grpSp>
      <p:sp>
        <p:nvSpPr>
          <p:cNvPr id="36" name="Прямоугольник: скругленные углы 35">
            <a:extLst>
              <a:ext uri="{FF2B5EF4-FFF2-40B4-BE49-F238E27FC236}">
                <a16:creationId xmlns:a16="http://schemas.microsoft.com/office/drawing/2014/main" id="{53AE6BEB-B9F3-4AB1-8773-B11E81EFE7E2}"/>
              </a:ext>
            </a:extLst>
          </p:cNvPr>
          <p:cNvSpPr/>
          <p:nvPr/>
        </p:nvSpPr>
        <p:spPr>
          <a:xfrm>
            <a:off x="1807333" y="2900257"/>
            <a:ext cx="9729607" cy="629118"/>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r>
              <a:rPr lang="ru-RU" b="1" dirty="0"/>
              <a:t>ЗАГАЛЬНІ УМОВИ СТРАХОВОГО ПРОДУКТУ </a:t>
            </a:r>
            <a:r>
              <a:rPr lang="ru-RU" dirty="0"/>
              <a:t>«СТРАХУВАННЯ НАЗЕМНИХ ТРАНСПОРТНИХ ЗАСОБІВ </a:t>
            </a:r>
            <a:r>
              <a:rPr lang="uk-UA" dirty="0"/>
              <a:t>(крім залізничного рухомого складу)» </a:t>
            </a:r>
          </a:p>
        </p:txBody>
      </p:sp>
      <p:sp>
        <p:nvSpPr>
          <p:cNvPr id="48" name="Прямоугольник: скругленные углы 47">
            <a:extLst>
              <a:ext uri="{FF2B5EF4-FFF2-40B4-BE49-F238E27FC236}">
                <a16:creationId xmlns:a16="http://schemas.microsoft.com/office/drawing/2014/main" id="{23CA9539-DB08-4DB2-97DD-BE9E5D8695EC}"/>
              </a:ext>
            </a:extLst>
          </p:cNvPr>
          <p:cNvSpPr/>
          <p:nvPr/>
        </p:nvSpPr>
        <p:spPr>
          <a:xfrm>
            <a:off x="1836565" y="3758054"/>
            <a:ext cx="9684000" cy="2042382"/>
          </a:xfrm>
          <a:prstGeom prst="roundRect">
            <a:avLst>
              <a:gd name="adj" fmla="val 10000"/>
            </a:avLst>
          </a:prstGeom>
          <a:ln>
            <a:solidFill>
              <a:schemeClr val="tx1">
                <a:lumMod val="50000"/>
                <a:lumOff val="50000"/>
              </a:schemeClr>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nchor="ctr"/>
          <a:lstStyle/>
          <a:p>
            <a:pPr>
              <a:spcAft>
                <a:spcPts val="300"/>
              </a:spcAft>
            </a:pPr>
            <a:r>
              <a:rPr lang="uk-UA" b="1" dirty="0"/>
              <a:t>Інформаційний документ </a:t>
            </a:r>
            <a:r>
              <a:rPr lang="uk-UA" dirty="0"/>
              <a:t>про стандартний страховий продукт «Страхування наземних транспортних засобів за програмою КАСКО-UA»</a:t>
            </a:r>
          </a:p>
          <a:p>
            <a:pPr>
              <a:spcAft>
                <a:spcPts val="300"/>
              </a:spcAft>
            </a:pPr>
            <a:r>
              <a:rPr lang="uk-UA" b="1" dirty="0"/>
              <a:t>Інформаційний документ </a:t>
            </a:r>
            <a:r>
              <a:rPr lang="uk-UA" dirty="0"/>
              <a:t>про стандартний страховий продукт </a:t>
            </a:r>
            <a:r>
              <a:rPr lang="uk-UA" b="1" dirty="0"/>
              <a:t>«КАСКО-USA»</a:t>
            </a:r>
          </a:p>
          <a:p>
            <a:pPr>
              <a:spcAft>
                <a:spcPts val="300"/>
              </a:spcAft>
            </a:pPr>
            <a:r>
              <a:rPr lang="uk-UA" b="1" dirty="0"/>
              <a:t>Інформаційний документ </a:t>
            </a:r>
            <a:r>
              <a:rPr lang="uk-UA" dirty="0"/>
              <a:t>про стандартний страховий продукт </a:t>
            </a:r>
            <a:r>
              <a:rPr lang="uk-UA" b="1" dirty="0"/>
              <a:t>«КАСКО-</a:t>
            </a:r>
            <a:r>
              <a:rPr lang="uk-UA" b="1" dirty="0" err="1"/>
              <a:t>Deluxe</a:t>
            </a:r>
            <a:r>
              <a:rPr lang="uk-UA" b="1" dirty="0"/>
              <a:t> »</a:t>
            </a:r>
          </a:p>
          <a:p>
            <a:pPr>
              <a:spcAft>
                <a:spcPts val="300"/>
              </a:spcAft>
            </a:pPr>
            <a:r>
              <a:rPr lang="uk-UA" b="1" dirty="0"/>
              <a:t>Інформаційний документ </a:t>
            </a:r>
            <a:r>
              <a:rPr lang="uk-UA" dirty="0"/>
              <a:t>про стандартний страховий продукт </a:t>
            </a:r>
            <a:r>
              <a:rPr lang="uk-UA" b="1" dirty="0"/>
              <a:t>«КАСКО-Спецтехніка»</a:t>
            </a:r>
          </a:p>
          <a:p>
            <a:pPr>
              <a:spcAft>
                <a:spcPts val="300"/>
              </a:spcAft>
            </a:pPr>
            <a:r>
              <a:rPr lang="uk-UA" b="1" dirty="0"/>
              <a:t>Інформаційний документ </a:t>
            </a:r>
            <a:r>
              <a:rPr lang="uk-UA" dirty="0"/>
              <a:t>про стандартний страховий продукт </a:t>
            </a:r>
            <a:r>
              <a:rPr lang="uk-UA" b="1" dirty="0"/>
              <a:t>«КАСКО-</a:t>
            </a:r>
            <a:r>
              <a:rPr lang="uk-UA" b="1" dirty="0" err="1"/>
              <a:t>Антитерор</a:t>
            </a:r>
            <a:r>
              <a:rPr lang="uk-UA" b="1" dirty="0"/>
              <a:t>»</a:t>
            </a:r>
          </a:p>
        </p:txBody>
      </p:sp>
      <p:cxnSp>
        <p:nvCxnSpPr>
          <p:cNvPr id="10" name="Прямая соединительная линия 9">
            <a:extLst>
              <a:ext uri="{FF2B5EF4-FFF2-40B4-BE49-F238E27FC236}">
                <a16:creationId xmlns:a16="http://schemas.microsoft.com/office/drawing/2014/main" id="{EBE434D0-80E2-42EE-8598-83E141D65D99}"/>
              </a:ext>
            </a:extLst>
          </p:cNvPr>
          <p:cNvCxnSpPr>
            <a:cxnSpLocks/>
          </p:cNvCxnSpPr>
          <p:nvPr/>
        </p:nvCxnSpPr>
        <p:spPr>
          <a:xfrm>
            <a:off x="1077686" y="1095628"/>
            <a:ext cx="0" cy="3334858"/>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18" name="Прямая соединительная линия 17">
            <a:extLst>
              <a:ext uri="{FF2B5EF4-FFF2-40B4-BE49-F238E27FC236}">
                <a16:creationId xmlns:a16="http://schemas.microsoft.com/office/drawing/2014/main" id="{8B2F4EF1-F034-4BC1-8501-E6E14FCD653B}"/>
              </a:ext>
            </a:extLst>
          </p:cNvPr>
          <p:cNvCxnSpPr>
            <a:cxnSpLocks/>
          </p:cNvCxnSpPr>
          <p:nvPr/>
        </p:nvCxnSpPr>
        <p:spPr>
          <a:xfrm>
            <a:off x="1077686" y="4430486"/>
            <a:ext cx="682794"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63" name="Прямая соединительная линия 62">
            <a:extLst>
              <a:ext uri="{FF2B5EF4-FFF2-40B4-BE49-F238E27FC236}">
                <a16:creationId xmlns:a16="http://schemas.microsoft.com/office/drawing/2014/main" id="{43C50297-7B2B-4526-B10D-86ADC8AF6931}"/>
              </a:ext>
            </a:extLst>
          </p:cNvPr>
          <p:cNvCxnSpPr/>
          <p:nvPr/>
        </p:nvCxnSpPr>
        <p:spPr>
          <a:xfrm>
            <a:off x="1088572" y="3211286"/>
            <a:ext cx="682794"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65" name="Прямая соединительная линия 64">
            <a:extLst>
              <a:ext uri="{FF2B5EF4-FFF2-40B4-BE49-F238E27FC236}">
                <a16:creationId xmlns:a16="http://schemas.microsoft.com/office/drawing/2014/main" id="{364F20B8-136C-4E9C-87CE-09447F3EED11}"/>
              </a:ext>
            </a:extLst>
          </p:cNvPr>
          <p:cNvCxnSpPr/>
          <p:nvPr/>
        </p:nvCxnSpPr>
        <p:spPr>
          <a:xfrm>
            <a:off x="1077686" y="2296886"/>
            <a:ext cx="698108"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cxnSp>
        <p:nvCxnSpPr>
          <p:cNvPr id="66" name="Прямая соединительная линия 65">
            <a:extLst>
              <a:ext uri="{FF2B5EF4-FFF2-40B4-BE49-F238E27FC236}">
                <a16:creationId xmlns:a16="http://schemas.microsoft.com/office/drawing/2014/main" id="{6FE73427-9CBC-4CE6-92A9-0179E6273F38}"/>
              </a:ext>
            </a:extLst>
          </p:cNvPr>
          <p:cNvCxnSpPr/>
          <p:nvPr/>
        </p:nvCxnSpPr>
        <p:spPr>
          <a:xfrm>
            <a:off x="1088568" y="1621976"/>
            <a:ext cx="698108" cy="0"/>
          </a:xfrm>
          <a:prstGeom prst="line">
            <a:avLst/>
          </a:prstGeom>
          <a:ln>
            <a:solidFill>
              <a:srgbClr val="C00000"/>
            </a:solidFill>
          </a:ln>
        </p:spPr>
        <p:style>
          <a:lnRef idx="3">
            <a:schemeClr val="accent6"/>
          </a:lnRef>
          <a:fillRef idx="0">
            <a:schemeClr val="accent6"/>
          </a:fillRef>
          <a:effectRef idx="2">
            <a:schemeClr val="accent6"/>
          </a:effectRef>
          <a:fontRef idx="minor">
            <a:schemeClr val="tx1"/>
          </a:fontRef>
        </p:style>
      </p:cxnSp>
      <p:sp>
        <p:nvSpPr>
          <p:cNvPr id="28" name="Прямоугольник: скругленные углы 4">
            <a:extLst>
              <a:ext uri="{FF2B5EF4-FFF2-40B4-BE49-F238E27FC236}">
                <a16:creationId xmlns:a16="http://schemas.microsoft.com/office/drawing/2014/main" id="{8102F1DC-95FC-4C7D-9E8E-3A5597FF6A28}"/>
              </a:ext>
            </a:extLst>
          </p:cNvPr>
          <p:cNvSpPr txBox="1"/>
          <p:nvPr/>
        </p:nvSpPr>
        <p:spPr>
          <a:xfrm>
            <a:off x="-3759" y="0"/>
            <a:ext cx="12191142" cy="110831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defPPr>
              <a:defRPr lang="uk-UA"/>
            </a:defPPr>
            <a:lvl1pPr algn="ctr">
              <a:defRPr sz="2400" b="1">
                <a:solidFill>
                  <a:schemeClr val="tx1"/>
                </a:solidFill>
              </a:defRPr>
            </a:lvl1pPr>
          </a:lstStyle>
          <a:p>
            <a:r>
              <a:rPr lang="uk-UA" sz="3200" dirty="0"/>
              <a:t>МЕТОДОЛОГІЧНА БАЗА</a:t>
            </a:r>
            <a:endParaRPr lang="ru-UA" sz="3200" dirty="0"/>
          </a:p>
        </p:txBody>
      </p:sp>
      <p:pic>
        <p:nvPicPr>
          <p:cNvPr id="5" name="Рисунок 4">
            <a:extLst>
              <a:ext uri="{FF2B5EF4-FFF2-40B4-BE49-F238E27FC236}">
                <a16:creationId xmlns:a16="http://schemas.microsoft.com/office/drawing/2014/main" id="{50611D10-1BA5-4AAA-8F06-80F4279B16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4903" y="233542"/>
            <a:ext cx="1650794" cy="558730"/>
          </a:xfrm>
          <a:prstGeom prst="rect">
            <a:avLst/>
          </a:prstGeom>
        </p:spPr>
      </p:pic>
    </p:spTree>
    <p:extLst>
      <p:ext uri="{BB962C8B-B14F-4D97-AF65-F5344CB8AC3E}">
        <p14:creationId xmlns:p14="http://schemas.microsoft.com/office/powerpoint/2010/main" val="1680976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080EF1-EE55-4351-8985-F4042822BB0C}"/>
              </a:ext>
            </a:extLst>
          </p:cNvPr>
          <p:cNvPicPr>
            <a:picLocks noChangeAspect="1"/>
          </p:cNvPicPr>
          <p:nvPr/>
        </p:nvPicPr>
        <p:blipFill rotWithShape="1">
          <a:blip r:embed="rId2">
            <a:alphaModFix/>
            <a:extLst>
              <a:ext uri="{BEBA8EAE-BF5A-486C-A8C5-ECC9F3942E4B}">
                <a14:imgProps xmlns:a14="http://schemas.microsoft.com/office/drawing/2010/main">
                  <a14:imgLayer r:embed="rId3">
                    <a14:imgEffect>
                      <a14:colorTemperature colorTemp="6400"/>
                    </a14:imgEffect>
                    <a14:imgEffect>
                      <a14:saturation sat="104000"/>
                    </a14:imgEffect>
                  </a14:imgLayer>
                </a14:imgProps>
              </a:ext>
              <a:ext uri="{28A0092B-C50C-407E-A947-70E740481C1C}">
                <a14:useLocalDpi xmlns:a14="http://schemas.microsoft.com/office/drawing/2010/main" val="0"/>
              </a:ext>
            </a:extLst>
          </a:blip>
          <a:srcRect l="54864" t="-120" r="12174"/>
          <a:stretch/>
        </p:blipFill>
        <p:spPr>
          <a:xfrm flipH="1">
            <a:off x="-4" y="-10633"/>
            <a:ext cx="3264646" cy="6868633"/>
          </a:xfrm>
          <a:prstGeom prst="rect">
            <a:avLst/>
          </a:prstGeom>
        </p:spPr>
      </p:pic>
      <p:pic>
        <p:nvPicPr>
          <p:cNvPr id="9" name="Рисунок 8">
            <a:extLst>
              <a:ext uri="{FF2B5EF4-FFF2-40B4-BE49-F238E27FC236}">
                <a16:creationId xmlns:a16="http://schemas.microsoft.com/office/drawing/2014/main" id="{8025E236-AD42-4E8C-BBC0-A1420AB58E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1" name="TextBox 10">
            <a:extLst>
              <a:ext uri="{FF2B5EF4-FFF2-40B4-BE49-F238E27FC236}">
                <a16:creationId xmlns:a16="http://schemas.microsoft.com/office/drawing/2014/main" id="{647BB78C-85CA-4636-BCCA-917F276AC53B}"/>
              </a:ext>
            </a:extLst>
          </p:cNvPr>
          <p:cNvSpPr txBox="1"/>
          <p:nvPr/>
        </p:nvSpPr>
        <p:spPr>
          <a:xfrm>
            <a:off x="3529133" y="769507"/>
            <a:ext cx="8336295" cy="830997"/>
          </a:xfrm>
          <a:prstGeom prst="rect">
            <a:avLst/>
          </a:prstGeom>
          <a:noFill/>
          <a:ln w="19050">
            <a:solidFill>
              <a:schemeClr val="bg2">
                <a:lumMod val="75000"/>
              </a:schemeClr>
            </a:solidFill>
            <a:prstDash val="dash"/>
          </a:ln>
        </p:spPr>
        <p:txBody>
          <a:bodyPr wrap="square">
            <a:spAutoFit/>
          </a:bodyPr>
          <a:lstStyle/>
          <a:p>
            <a:pPr algn="just"/>
            <a:r>
              <a:rPr lang="uk-UA" sz="1600" b="1" dirty="0"/>
              <a:t>Договори страхування за страховими продуктами СТРАХУВАННЯ НАЗЕМНИХ ТРАНСПОРТНИХ ЗАСОБІВ (крім залізничного рухомого складу)» (Код: 006) розроблені відповідно до характеристик та класифікаційних ознак класу страхування 3</a:t>
            </a:r>
          </a:p>
        </p:txBody>
      </p:sp>
      <p:sp>
        <p:nvSpPr>
          <p:cNvPr id="12" name="TextBox 11">
            <a:extLst>
              <a:ext uri="{FF2B5EF4-FFF2-40B4-BE49-F238E27FC236}">
                <a16:creationId xmlns:a16="http://schemas.microsoft.com/office/drawing/2014/main" id="{01C7AC3A-0CA5-4C90-A792-41C5FAA7A336}"/>
              </a:ext>
            </a:extLst>
          </p:cNvPr>
          <p:cNvSpPr txBox="1"/>
          <p:nvPr/>
        </p:nvSpPr>
        <p:spPr>
          <a:xfrm>
            <a:off x="3529133" y="1818932"/>
            <a:ext cx="6205867" cy="4262705"/>
          </a:xfrm>
          <a:prstGeom prst="rect">
            <a:avLst/>
          </a:prstGeom>
          <a:noFill/>
        </p:spPr>
        <p:txBody>
          <a:bodyPr wrap="square" rtlCol="0">
            <a:spAutoFit/>
          </a:bodyPr>
          <a:lstStyle/>
          <a:p>
            <a:pPr algn="just">
              <a:spcBef>
                <a:spcPts val="600"/>
              </a:spcBef>
            </a:pPr>
            <a:r>
              <a:rPr lang="uk-UA" sz="1600" b="1" dirty="0">
                <a:cs typeface="Times New Roman" pitchFamily="18" charset="0"/>
              </a:rPr>
              <a:t>Предметом договору страхування є </a:t>
            </a:r>
            <a:r>
              <a:rPr lang="uk-UA" sz="1600" dirty="0">
                <a:cs typeface="Times New Roman" pitchFamily="18" charset="0"/>
              </a:rPr>
              <a:t>передача Страхувальником за плату ризику, пов’язаного з об’єктом страхування, Страховику на умовах, визначених договором Страхування</a:t>
            </a:r>
            <a:endParaRPr lang="uk-UA" sz="1600" u="sng" dirty="0">
              <a:cs typeface="Times New Roman" pitchFamily="18" charset="0"/>
            </a:endParaRPr>
          </a:p>
          <a:p>
            <a:pPr algn="just">
              <a:spcBef>
                <a:spcPts val="600"/>
              </a:spcBef>
            </a:pPr>
            <a:r>
              <a:rPr lang="uk-UA" sz="1600" b="1" dirty="0">
                <a:cs typeface="Times New Roman" pitchFamily="18" charset="0"/>
              </a:rPr>
              <a:t>Об’єктом страхування є  </a:t>
            </a:r>
            <a:r>
              <a:rPr lang="uk-UA" sz="1600" dirty="0">
                <a:cs typeface="Times New Roman" pitchFamily="18" charset="0"/>
              </a:rPr>
              <a:t>майно, а саме - транспортний засіб (</a:t>
            </a:r>
            <a:r>
              <a:rPr lang="uk-UA" sz="1600" dirty="0" err="1">
                <a:cs typeface="Times New Roman" pitchFamily="18" charset="0"/>
              </a:rPr>
              <a:t>Застрахова</a:t>
            </a:r>
            <a:r>
              <a:rPr lang="uk-UA" sz="1600" dirty="0">
                <a:cs typeface="Times New Roman" pitchFamily="18" charset="0"/>
              </a:rPr>
              <a:t>) та/або додаткове обладнання до нього, на праві володіння, користування і розпорядження та/або можливі збитки чи витрати за цим Застрахованим ТЗ/ДО.</a:t>
            </a:r>
          </a:p>
          <a:p>
            <a:pPr algn="just">
              <a:spcBef>
                <a:spcPts val="600"/>
              </a:spcBef>
            </a:pPr>
            <a:r>
              <a:rPr lang="uk-UA" sz="1600" b="1" dirty="0">
                <a:cs typeface="Times New Roman" pitchFamily="18" charset="0"/>
              </a:rPr>
              <a:t>Транспортний засіб </a:t>
            </a:r>
            <a:r>
              <a:rPr lang="uk-UA" sz="1600" dirty="0">
                <a:cs typeface="Times New Roman" pitchFamily="18" charset="0"/>
              </a:rPr>
              <a:t>– пристрій, призначений для перевезення людей та (або) вантажу, а також встановленого на ньому спеціального обладнання чи механізмів, який підлягає реєстрації у відповідних державних органах, а також транспортні засоби, що оснащені електричними двигунами, та які можуть бути учасниками дорожнього руху (надалі – ТЗ).</a:t>
            </a:r>
          </a:p>
          <a:p>
            <a:pPr algn="just">
              <a:spcBef>
                <a:spcPts val="600"/>
              </a:spcBef>
            </a:pPr>
            <a:r>
              <a:rPr lang="uk-UA" sz="1600" b="1" dirty="0">
                <a:cs typeface="Times New Roman" pitchFamily="18" charset="0"/>
              </a:rPr>
              <a:t>Додаткове обладнання </a:t>
            </a:r>
            <a:r>
              <a:rPr lang="uk-UA" sz="1600" dirty="0">
                <a:cs typeface="Times New Roman" pitchFamily="18" charset="0"/>
              </a:rPr>
              <a:t>- обладнання, що стаціонарно встановлене на транспортному засобі і не входить до комплекту поставки заводу-виробника.</a:t>
            </a:r>
          </a:p>
        </p:txBody>
      </p:sp>
      <p:sp>
        <p:nvSpPr>
          <p:cNvPr id="7" name="Прямоугольник 6">
            <a:extLst>
              <a:ext uri="{FF2B5EF4-FFF2-40B4-BE49-F238E27FC236}">
                <a16:creationId xmlns:a16="http://schemas.microsoft.com/office/drawing/2014/main" id="{70FF5996-E171-42A3-B092-3FB8E6F05A1D}"/>
              </a:ext>
            </a:extLst>
          </p:cNvPr>
          <p:cNvSpPr/>
          <p:nvPr/>
        </p:nvSpPr>
        <p:spPr>
          <a:xfrm>
            <a:off x="3264194" y="-10633"/>
            <a:ext cx="8927806" cy="693347"/>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r>
              <a:rPr lang="uk-UA" sz="2400" b="1" dirty="0">
                <a:solidFill>
                  <a:schemeClr val="tx1"/>
                </a:solidFill>
              </a:rPr>
              <a:t>ПРЕДМЕТ ДОГОВОРУ СТРАХУВАННЯ/ОБ'ЄКТ СТРАХУВАННЯ </a:t>
            </a:r>
            <a:endParaRPr lang="ru-RU" sz="2400" b="1" dirty="0">
              <a:solidFill>
                <a:schemeClr val="tx1"/>
              </a:solidFill>
            </a:endParaRPr>
          </a:p>
        </p:txBody>
      </p:sp>
      <p:pic>
        <p:nvPicPr>
          <p:cNvPr id="8" name="Рисунок 7">
            <a:extLst>
              <a:ext uri="{FF2B5EF4-FFF2-40B4-BE49-F238E27FC236}">
                <a16:creationId xmlns:a16="http://schemas.microsoft.com/office/drawing/2014/main" id="{984B68C2-1DBA-4FD3-AB63-9F54221E70A4}"/>
              </a:ext>
            </a:extLst>
          </p:cNvPr>
          <p:cNvPicPr>
            <a:picLocks noChangeAspect="1"/>
          </p:cNvPicPr>
          <p:nvPr/>
        </p:nvPicPr>
        <p:blipFill>
          <a:blip r:embed="rId5"/>
          <a:stretch>
            <a:fillRect/>
          </a:stretch>
        </p:blipFill>
        <p:spPr>
          <a:xfrm>
            <a:off x="9735000" y="1687297"/>
            <a:ext cx="2457000" cy="1945301"/>
          </a:xfrm>
          <a:prstGeom prst="rect">
            <a:avLst/>
          </a:prstGeom>
        </p:spPr>
      </p:pic>
      <p:pic>
        <p:nvPicPr>
          <p:cNvPr id="10" name="Рисунок 9">
            <a:extLst>
              <a:ext uri="{FF2B5EF4-FFF2-40B4-BE49-F238E27FC236}">
                <a16:creationId xmlns:a16="http://schemas.microsoft.com/office/drawing/2014/main" id="{0685AD89-C6D2-4FE4-8C6C-8BC78D336CD0}"/>
              </a:ext>
            </a:extLst>
          </p:cNvPr>
          <p:cNvPicPr>
            <a:picLocks noChangeAspect="1"/>
          </p:cNvPicPr>
          <p:nvPr/>
        </p:nvPicPr>
        <p:blipFill>
          <a:blip r:embed="rId6"/>
          <a:stretch>
            <a:fillRect/>
          </a:stretch>
        </p:blipFill>
        <p:spPr>
          <a:xfrm>
            <a:off x="9735000" y="4111867"/>
            <a:ext cx="2496277" cy="2496277"/>
          </a:xfrm>
          <a:prstGeom prst="rect">
            <a:avLst/>
          </a:prstGeom>
        </p:spPr>
      </p:pic>
    </p:spTree>
    <p:extLst>
      <p:ext uri="{BB962C8B-B14F-4D97-AF65-F5344CB8AC3E}">
        <p14:creationId xmlns:p14="http://schemas.microsoft.com/office/powerpoint/2010/main" val="2052227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36757"/>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3" name="Прямокутник 2">
            <a:extLst>
              <a:ext uri="{FF2B5EF4-FFF2-40B4-BE49-F238E27FC236}">
                <a16:creationId xmlns:a16="http://schemas.microsoft.com/office/drawing/2014/main" id="{57C8BA49-E6A4-4D16-A3C9-2A4966D0F7D5}"/>
              </a:ext>
            </a:extLst>
          </p:cNvPr>
          <p:cNvSpPr/>
          <p:nvPr/>
        </p:nvSpPr>
        <p:spPr>
          <a:xfrm>
            <a:off x="3016237" y="443835"/>
            <a:ext cx="8300669" cy="523220"/>
          </a:xfrm>
          <a:prstGeom prst="rect">
            <a:avLst/>
          </a:prstGeom>
        </p:spPr>
        <p:txBody>
          <a:bodyPr wrap="none">
            <a:spAutoFit/>
          </a:bodyPr>
          <a:lstStyle/>
          <a:p>
            <a:pPr indent="-338138" algn="ctr">
              <a:spcBef>
                <a:spcPct val="20000"/>
              </a:spcBef>
              <a:buClr>
                <a:srgbClr val="DF8300"/>
              </a:buClr>
              <a:buSzPct val="150000"/>
              <a:defRPr/>
            </a:pPr>
            <a:r>
              <a:rPr lang="uk-UA" sz="2800" b="1" kern="0" dirty="0">
                <a:cs typeface="Times New Roman" pitchFamily="18" charset="0"/>
              </a:rPr>
              <a:t>ЩО ПРИЙМАЄТЬСЯ НА СТРАХУВАННЯ/ОБМЕЖЕННЯ</a:t>
            </a:r>
            <a:endParaRPr lang="ru-RU" sz="2800" b="1" kern="0" dirty="0">
              <a:cs typeface="Times New Roman" pitchFamily="18" charset="0"/>
            </a:endParaRPr>
          </a:p>
        </p:txBody>
      </p:sp>
      <p:pic>
        <p:nvPicPr>
          <p:cNvPr id="20" name="Рисунок 19">
            <a:extLst>
              <a:ext uri="{FF2B5EF4-FFF2-40B4-BE49-F238E27FC236}">
                <a16:creationId xmlns:a16="http://schemas.microsoft.com/office/drawing/2014/main" id="{38F3085C-0F1C-461B-BCE7-C44F79284BD4}"/>
              </a:ext>
            </a:extLst>
          </p:cNvPr>
          <p:cNvPicPr>
            <a:picLocks noChangeAspect="1"/>
          </p:cNvPicPr>
          <p:nvPr/>
        </p:nvPicPr>
        <p:blipFill>
          <a:blip r:embed="rId3"/>
          <a:stretch>
            <a:fillRect/>
          </a:stretch>
        </p:blipFill>
        <p:spPr>
          <a:xfrm>
            <a:off x="2645522" y="1299607"/>
            <a:ext cx="2041020" cy="1487898"/>
          </a:xfrm>
          <a:prstGeom prst="rect">
            <a:avLst/>
          </a:prstGeom>
        </p:spPr>
      </p:pic>
      <p:pic>
        <p:nvPicPr>
          <p:cNvPr id="21" name="Рисунок 20">
            <a:extLst>
              <a:ext uri="{FF2B5EF4-FFF2-40B4-BE49-F238E27FC236}">
                <a16:creationId xmlns:a16="http://schemas.microsoft.com/office/drawing/2014/main" id="{B9B556B8-64F2-4A0A-A260-0C0753040D56}"/>
              </a:ext>
            </a:extLst>
          </p:cNvPr>
          <p:cNvPicPr>
            <a:picLocks noChangeAspect="1"/>
          </p:cNvPicPr>
          <p:nvPr/>
        </p:nvPicPr>
        <p:blipFill>
          <a:blip r:embed="rId4"/>
          <a:stretch>
            <a:fillRect/>
          </a:stretch>
        </p:blipFill>
        <p:spPr>
          <a:xfrm rot="1127222">
            <a:off x="130428" y="2026673"/>
            <a:ext cx="2243840" cy="2101290"/>
          </a:xfrm>
          <a:prstGeom prst="rect">
            <a:avLst/>
          </a:prstGeom>
        </p:spPr>
      </p:pic>
      <p:sp>
        <p:nvSpPr>
          <p:cNvPr id="22" name="Блок-схема: пам'ять із посл.доступом 21">
            <a:extLst>
              <a:ext uri="{FF2B5EF4-FFF2-40B4-BE49-F238E27FC236}">
                <a16:creationId xmlns:a16="http://schemas.microsoft.com/office/drawing/2014/main" id="{322D2D23-CE7B-4FD8-8DF5-BFC7A234F01E}"/>
              </a:ext>
            </a:extLst>
          </p:cNvPr>
          <p:cNvSpPr/>
          <p:nvPr/>
        </p:nvSpPr>
        <p:spPr>
          <a:xfrm>
            <a:off x="151973" y="1428235"/>
            <a:ext cx="2380261" cy="824118"/>
          </a:xfrm>
          <a:prstGeom prst="flowChartMagneticTap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600" b="1" dirty="0"/>
              <a:t>Що приймається на страхування</a:t>
            </a:r>
          </a:p>
        </p:txBody>
      </p:sp>
      <p:pic>
        <p:nvPicPr>
          <p:cNvPr id="23" name="Рисунок 22">
            <a:extLst>
              <a:ext uri="{FF2B5EF4-FFF2-40B4-BE49-F238E27FC236}">
                <a16:creationId xmlns:a16="http://schemas.microsoft.com/office/drawing/2014/main" id="{2EEEBC64-3342-4B69-A352-706DEB28F685}"/>
              </a:ext>
            </a:extLst>
          </p:cNvPr>
          <p:cNvPicPr>
            <a:picLocks noChangeAspect="1"/>
          </p:cNvPicPr>
          <p:nvPr/>
        </p:nvPicPr>
        <p:blipFill>
          <a:blip r:embed="rId5"/>
          <a:stretch>
            <a:fillRect/>
          </a:stretch>
        </p:blipFill>
        <p:spPr>
          <a:xfrm>
            <a:off x="428778" y="3837513"/>
            <a:ext cx="1969568" cy="1225815"/>
          </a:xfrm>
          <a:prstGeom prst="rect">
            <a:avLst/>
          </a:prstGeom>
        </p:spPr>
      </p:pic>
      <p:pic>
        <p:nvPicPr>
          <p:cNvPr id="25" name="Рисунок 24">
            <a:extLst>
              <a:ext uri="{FF2B5EF4-FFF2-40B4-BE49-F238E27FC236}">
                <a16:creationId xmlns:a16="http://schemas.microsoft.com/office/drawing/2014/main" id="{BDCD426F-5A8F-457A-887E-76B0F47ACEC9}"/>
              </a:ext>
            </a:extLst>
          </p:cNvPr>
          <p:cNvPicPr>
            <a:picLocks noChangeAspect="1"/>
          </p:cNvPicPr>
          <p:nvPr/>
        </p:nvPicPr>
        <p:blipFill>
          <a:blip r:embed="rId6"/>
          <a:stretch>
            <a:fillRect/>
          </a:stretch>
        </p:blipFill>
        <p:spPr>
          <a:xfrm>
            <a:off x="2825864" y="3341392"/>
            <a:ext cx="1687670" cy="1696553"/>
          </a:xfrm>
          <a:prstGeom prst="rect">
            <a:avLst/>
          </a:prstGeom>
        </p:spPr>
      </p:pic>
      <p:pic>
        <p:nvPicPr>
          <p:cNvPr id="26" name="Рисунок 25">
            <a:extLst>
              <a:ext uri="{FF2B5EF4-FFF2-40B4-BE49-F238E27FC236}">
                <a16:creationId xmlns:a16="http://schemas.microsoft.com/office/drawing/2014/main" id="{84AAAF99-BCD1-4785-A5BC-035BCFB69341}"/>
              </a:ext>
            </a:extLst>
          </p:cNvPr>
          <p:cNvPicPr>
            <a:picLocks noChangeAspect="1"/>
          </p:cNvPicPr>
          <p:nvPr/>
        </p:nvPicPr>
        <p:blipFill>
          <a:blip r:embed="rId7"/>
          <a:stretch>
            <a:fillRect/>
          </a:stretch>
        </p:blipFill>
        <p:spPr>
          <a:xfrm rot="21085676">
            <a:off x="249460" y="5199596"/>
            <a:ext cx="2399358" cy="1487898"/>
          </a:xfrm>
          <a:prstGeom prst="rect">
            <a:avLst/>
          </a:prstGeom>
        </p:spPr>
      </p:pic>
      <p:sp>
        <p:nvSpPr>
          <p:cNvPr id="27" name="TextBox 26">
            <a:extLst>
              <a:ext uri="{FF2B5EF4-FFF2-40B4-BE49-F238E27FC236}">
                <a16:creationId xmlns:a16="http://schemas.microsoft.com/office/drawing/2014/main" id="{878CA5AB-1410-4E41-9283-9F23479EC4A6}"/>
              </a:ext>
            </a:extLst>
          </p:cNvPr>
          <p:cNvSpPr txBox="1"/>
          <p:nvPr/>
        </p:nvSpPr>
        <p:spPr>
          <a:xfrm>
            <a:off x="4829166" y="1448710"/>
            <a:ext cx="7069631" cy="646331"/>
          </a:xfrm>
          <a:prstGeom prst="rect">
            <a:avLst/>
          </a:prstGeom>
          <a:noFill/>
        </p:spPr>
        <p:txBody>
          <a:bodyPr wrap="square">
            <a:spAutoFit/>
          </a:bodyPr>
          <a:lstStyle/>
          <a:p>
            <a:pPr algn="just"/>
            <a:r>
              <a:rPr lang="uk-UA" dirty="0"/>
              <a:t>Легкові та вантажні ТЗ, автобуси й мікроавтобуси, причепи та напівпричепи, спец- і сільгосптехніка</a:t>
            </a:r>
          </a:p>
        </p:txBody>
      </p:sp>
      <p:sp>
        <p:nvSpPr>
          <p:cNvPr id="28" name="TextBox 27">
            <a:extLst>
              <a:ext uri="{FF2B5EF4-FFF2-40B4-BE49-F238E27FC236}">
                <a16:creationId xmlns:a16="http://schemas.microsoft.com/office/drawing/2014/main" id="{1774EB42-5DF8-4393-8A17-ACE1537A5DCD}"/>
              </a:ext>
            </a:extLst>
          </p:cNvPr>
          <p:cNvSpPr txBox="1"/>
          <p:nvPr/>
        </p:nvSpPr>
        <p:spPr>
          <a:xfrm>
            <a:off x="4829166" y="2095041"/>
            <a:ext cx="7069631" cy="646331"/>
          </a:xfrm>
          <a:prstGeom prst="rect">
            <a:avLst/>
          </a:prstGeom>
          <a:noFill/>
        </p:spPr>
        <p:txBody>
          <a:bodyPr wrap="square">
            <a:spAutoFit/>
          </a:bodyPr>
          <a:lstStyle/>
          <a:p>
            <a:pPr algn="just"/>
            <a:r>
              <a:rPr lang="uk-UA" dirty="0"/>
              <a:t>Додаткове обладнання та приладдя ТЗ, що не входить до заводської комплектації</a:t>
            </a:r>
            <a:r>
              <a:rPr lang="ru-RU" dirty="0"/>
              <a:t>.</a:t>
            </a:r>
          </a:p>
        </p:txBody>
      </p:sp>
      <p:sp>
        <p:nvSpPr>
          <p:cNvPr id="29" name="TextBox 28">
            <a:extLst>
              <a:ext uri="{FF2B5EF4-FFF2-40B4-BE49-F238E27FC236}">
                <a16:creationId xmlns:a16="http://schemas.microsoft.com/office/drawing/2014/main" id="{F446CE49-B194-4376-9B92-82764402A86A}"/>
              </a:ext>
            </a:extLst>
          </p:cNvPr>
          <p:cNvSpPr txBox="1"/>
          <p:nvPr/>
        </p:nvSpPr>
        <p:spPr>
          <a:xfrm>
            <a:off x="4686542" y="2787505"/>
            <a:ext cx="7212256" cy="3408625"/>
          </a:xfrm>
          <a:prstGeom prst="rect">
            <a:avLst/>
          </a:prstGeom>
          <a:noFill/>
        </p:spPr>
        <p:txBody>
          <a:bodyPr wrap="square">
            <a:spAutoFit/>
          </a:bodyPr>
          <a:lstStyle/>
          <a:p>
            <a:r>
              <a:rPr lang="uk-UA" sz="1600" b="1" dirty="0">
                <a:solidFill>
                  <a:srgbClr val="C12E11"/>
                </a:solidFill>
              </a:rPr>
              <a:t>Обмеження страхування:</a:t>
            </a:r>
          </a:p>
          <a:p>
            <a:pPr algn="just"/>
            <a:r>
              <a:rPr lang="uk-UA" sz="1600" b="1" dirty="0">
                <a:solidFill>
                  <a:srgbClr val="C12E11"/>
                </a:solidFill>
              </a:rPr>
              <a:t>Не приймаються на страхування:</a:t>
            </a:r>
          </a:p>
          <a:p>
            <a:pPr algn="just">
              <a:spcAft>
                <a:spcPts val="300"/>
              </a:spcAft>
            </a:pPr>
            <a:r>
              <a:rPr lang="uk-UA" sz="1600" dirty="0"/>
              <a:t>- ТЗ для суспільних потреб (поліція, пожежна служба, швидка допомога, служба порятунку тощо), інкасаторські автомобілі та/або використання ТЗ для військових потреб;</a:t>
            </a:r>
          </a:p>
          <a:p>
            <a:pPr algn="just">
              <a:spcAft>
                <a:spcPts val="300"/>
              </a:spcAft>
            </a:pPr>
            <a:r>
              <a:rPr lang="uk-UA" sz="1600" dirty="0"/>
              <a:t>- ТЗ, що тимчасово ввезені на митну територію України (відсутня реєстрація у відповідних державних органах України); </a:t>
            </a:r>
          </a:p>
          <a:p>
            <a:pPr algn="just">
              <a:spcAft>
                <a:spcPts val="300"/>
              </a:spcAft>
            </a:pPr>
            <a:r>
              <a:rPr lang="uk-UA" sz="1600" dirty="0"/>
              <a:t>- ТЗ, одержані/передані Страхувальником в оренду, лізинг, заставу, прокат, </a:t>
            </a:r>
            <a:r>
              <a:rPr lang="uk-UA" sz="1600" dirty="0" err="1"/>
              <a:t>каршерінг</a:t>
            </a:r>
            <a:r>
              <a:rPr lang="uk-UA" sz="1600" dirty="0"/>
              <a:t>; </a:t>
            </a:r>
          </a:p>
          <a:p>
            <a:pPr algn="just">
              <a:spcAft>
                <a:spcPts val="300"/>
              </a:spcAft>
            </a:pPr>
            <a:r>
              <a:rPr lang="uk-UA" sz="1600" dirty="0"/>
              <a:t>- ТЗ, що використовуються у якості таксі, маршрутного таксі, або за наявності будь-яких ознак використання ТЗ у якості таксі або в сервісах автомобільних перевезень (, ТЗ, що використовуються для навчання, тренування, тест-драйву, у спортивних змаганнях, конкурсах i підготовки до них.</a:t>
            </a:r>
          </a:p>
        </p:txBody>
      </p:sp>
    </p:spTree>
    <p:extLst>
      <p:ext uri="{BB962C8B-B14F-4D97-AF65-F5344CB8AC3E}">
        <p14:creationId xmlns:p14="http://schemas.microsoft.com/office/powerpoint/2010/main" val="332132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396555"/>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378" y="369541"/>
            <a:ext cx="1650794" cy="558730"/>
          </a:xfrm>
          <a:prstGeom prst="rect">
            <a:avLst/>
          </a:prstGeom>
        </p:spPr>
      </p:pic>
      <p:sp>
        <p:nvSpPr>
          <p:cNvPr id="3" name="Прямокутник 2">
            <a:extLst>
              <a:ext uri="{FF2B5EF4-FFF2-40B4-BE49-F238E27FC236}">
                <a16:creationId xmlns:a16="http://schemas.microsoft.com/office/drawing/2014/main" id="{57C8BA49-E6A4-4D16-A3C9-2A4966D0F7D5}"/>
              </a:ext>
            </a:extLst>
          </p:cNvPr>
          <p:cNvSpPr/>
          <p:nvPr/>
        </p:nvSpPr>
        <p:spPr>
          <a:xfrm>
            <a:off x="2077080" y="437835"/>
            <a:ext cx="10129557" cy="523220"/>
          </a:xfrm>
          <a:prstGeom prst="rect">
            <a:avLst/>
          </a:prstGeom>
        </p:spPr>
        <p:txBody>
          <a:bodyPr wrap="square">
            <a:spAutoFit/>
          </a:bodyPr>
          <a:lstStyle/>
          <a:p>
            <a:pPr algn="ctr"/>
            <a:r>
              <a:rPr lang="uk-UA" sz="2800" b="1" kern="0" dirty="0">
                <a:cs typeface="Times New Roman" pitchFamily="18" charset="0"/>
              </a:rPr>
              <a:t>ДОКУМЕНТИ, НА ПІДСТАВІ ЯКИХ ЗДІЙСНЮЄТЬСЯ СТРАХУВАННЯ</a:t>
            </a:r>
            <a:endParaRPr lang="ru-RU" sz="2800" b="1" kern="0" dirty="0">
              <a:cs typeface="Times New Roman" pitchFamily="18" charset="0"/>
            </a:endParaRPr>
          </a:p>
        </p:txBody>
      </p:sp>
      <p:sp>
        <p:nvSpPr>
          <p:cNvPr id="15" name="TextBox 14">
            <a:extLst>
              <a:ext uri="{FF2B5EF4-FFF2-40B4-BE49-F238E27FC236}">
                <a16:creationId xmlns:a16="http://schemas.microsoft.com/office/drawing/2014/main" id="{22F215A2-5FD6-4D0C-AE38-BA091D03222E}"/>
              </a:ext>
            </a:extLst>
          </p:cNvPr>
          <p:cNvSpPr txBox="1"/>
          <p:nvPr/>
        </p:nvSpPr>
        <p:spPr>
          <a:xfrm>
            <a:off x="382379" y="1720840"/>
            <a:ext cx="7954798" cy="3054682"/>
          </a:xfrm>
          <a:prstGeom prst="rect">
            <a:avLst/>
          </a:prstGeom>
          <a:noFill/>
        </p:spPr>
        <p:txBody>
          <a:bodyPr wrap="square" rtlCol="0">
            <a:spAutoFit/>
          </a:bodyPr>
          <a:lstStyle/>
          <a:p>
            <a:pPr algn="just">
              <a:spcAft>
                <a:spcPts val="300"/>
              </a:spcAft>
            </a:pPr>
            <a:r>
              <a:rPr lang="uk-UA" b="1" dirty="0"/>
              <a:t>-  Свідоцтво про реєстрацію транспортного засобу</a:t>
            </a:r>
            <a:r>
              <a:rPr lang="uk-UA" dirty="0"/>
              <a:t> (технічний паспорт) </a:t>
            </a:r>
          </a:p>
          <a:p>
            <a:pPr algn="just">
              <a:spcAft>
                <a:spcPts val="300"/>
              </a:spcAft>
            </a:pPr>
            <a:r>
              <a:rPr lang="uk-UA" b="1" dirty="0">
                <a:cs typeface="Times New Roman" pitchFamily="18" charset="0"/>
              </a:rPr>
              <a:t>-  Заява на страхування (затверджена форма)</a:t>
            </a:r>
            <a:endParaRPr lang="uk-UA" dirty="0"/>
          </a:p>
          <a:p>
            <a:pPr algn="just">
              <a:spcAft>
                <a:spcPts val="300"/>
              </a:spcAft>
            </a:pPr>
            <a:r>
              <a:rPr lang="uk-UA" b="1" dirty="0"/>
              <a:t>- Документи, що підтверджують право володіння/користування</a:t>
            </a:r>
            <a:r>
              <a:rPr lang="uk-UA" dirty="0"/>
              <a:t> (якщо Страхувальник не зазначений в техпаспорті): довіреність, договір оренди або лізингу.</a:t>
            </a:r>
          </a:p>
          <a:p>
            <a:pPr algn="just">
              <a:spcAft>
                <a:spcPts val="300"/>
              </a:spcAft>
            </a:pPr>
            <a:r>
              <a:rPr lang="uk-UA" b="1" dirty="0"/>
              <a:t>-  Договір купівлі-продажу</a:t>
            </a:r>
            <a:r>
              <a:rPr lang="uk-UA" dirty="0"/>
              <a:t> (якщо автомобіль щойно придбаний і ще не стоїть на обліку).</a:t>
            </a:r>
          </a:p>
          <a:p>
            <a:pPr algn="just">
              <a:spcAft>
                <a:spcPts val="300"/>
              </a:spcAft>
            </a:pPr>
            <a:r>
              <a:rPr lang="uk-UA" b="1" dirty="0">
                <a:cs typeface="Times New Roman" pitchFamily="18" charset="0"/>
              </a:rPr>
              <a:t>-  Акт огляду ТЗ (складається відповідальним співробітником, що здійснює продажі)</a:t>
            </a:r>
            <a:endParaRPr lang="uk-UA" dirty="0"/>
          </a:p>
          <a:p>
            <a:pPr algn="just">
              <a:spcAft>
                <a:spcPts val="300"/>
              </a:spcAft>
            </a:pPr>
            <a:r>
              <a:rPr lang="uk-UA" b="1" dirty="0"/>
              <a:t>-  Фото ТЗ</a:t>
            </a:r>
            <a:endParaRPr lang="uk-UA" sz="1600" b="1" dirty="0">
              <a:solidFill>
                <a:srgbClr val="4D4F53"/>
              </a:solidFill>
              <a:cs typeface="Times New Roman" pitchFamily="18" charset="0"/>
            </a:endParaRPr>
          </a:p>
        </p:txBody>
      </p:sp>
      <p:pic>
        <p:nvPicPr>
          <p:cNvPr id="16" name="Рисунок 15">
            <a:extLst>
              <a:ext uri="{FF2B5EF4-FFF2-40B4-BE49-F238E27FC236}">
                <a16:creationId xmlns:a16="http://schemas.microsoft.com/office/drawing/2014/main" id="{B7B8F236-0DCF-475B-8B62-FF52E43828BB}"/>
              </a:ext>
            </a:extLst>
          </p:cNvPr>
          <p:cNvPicPr>
            <a:picLocks noChangeAspect="1"/>
          </p:cNvPicPr>
          <p:nvPr/>
        </p:nvPicPr>
        <p:blipFill>
          <a:blip r:embed="rId3"/>
          <a:stretch>
            <a:fillRect/>
          </a:stretch>
        </p:blipFill>
        <p:spPr>
          <a:xfrm>
            <a:off x="9079535" y="2016315"/>
            <a:ext cx="2400300" cy="2385031"/>
          </a:xfrm>
          <a:prstGeom prst="rect">
            <a:avLst/>
          </a:prstGeom>
        </p:spPr>
      </p:pic>
    </p:spTree>
    <p:extLst>
      <p:ext uri="{BB962C8B-B14F-4D97-AF65-F5344CB8AC3E}">
        <p14:creationId xmlns:p14="http://schemas.microsoft.com/office/powerpoint/2010/main" val="107286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1" y="-540415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3" name="Прямокутник 2">
            <a:extLst>
              <a:ext uri="{FF2B5EF4-FFF2-40B4-BE49-F238E27FC236}">
                <a16:creationId xmlns:a16="http://schemas.microsoft.com/office/drawing/2014/main" id="{57C8BA49-E6A4-4D16-A3C9-2A4966D0F7D5}"/>
              </a:ext>
            </a:extLst>
          </p:cNvPr>
          <p:cNvSpPr/>
          <p:nvPr/>
        </p:nvSpPr>
        <p:spPr>
          <a:xfrm>
            <a:off x="2712515" y="448583"/>
            <a:ext cx="7503460" cy="584775"/>
          </a:xfrm>
          <a:prstGeom prst="rect">
            <a:avLst/>
          </a:prstGeom>
        </p:spPr>
        <p:txBody>
          <a:bodyPr wrap="square">
            <a:spAutoFit/>
          </a:bodyPr>
          <a:lstStyle/>
          <a:p>
            <a:pPr indent="-338138" algn="ctr">
              <a:spcBef>
                <a:spcPct val="20000"/>
              </a:spcBef>
              <a:buClr>
                <a:srgbClr val="DF8300"/>
              </a:buClr>
              <a:buSzPct val="150000"/>
              <a:defRPr/>
            </a:pPr>
            <a:r>
              <a:rPr lang="uk-UA" sz="3200" b="1" kern="0" dirty="0">
                <a:cs typeface="Times New Roman" pitchFamily="18" charset="0"/>
              </a:rPr>
              <a:t>СТРАХУВАЛЬНИК/ВИГОДОНАБУВАЧ</a:t>
            </a:r>
            <a:endParaRPr lang="ru-RU" sz="3200" b="1" kern="0" dirty="0">
              <a:cs typeface="Times New Roman" pitchFamily="18" charset="0"/>
            </a:endParaRPr>
          </a:p>
        </p:txBody>
      </p:sp>
      <p:sp>
        <p:nvSpPr>
          <p:cNvPr id="7" name="TextBox 6">
            <a:extLst>
              <a:ext uri="{FF2B5EF4-FFF2-40B4-BE49-F238E27FC236}">
                <a16:creationId xmlns:a16="http://schemas.microsoft.com/office/drawing/2014/main" id="{498CE2C8-F675-453E-B649-A6784CEC48D3}"/>
              </a:ext>
            </a:extLst>
          </p:cNvPr>
          <p:cNvSpPr txBox="1"/>
          <p:nvPr/>
        </p:nvSpPr>
        <p:spPr>
          <a:xfrm>
            <a:off x="240671" y="1705914"/>
            <a:ext cx="8939188" cy="734945"/>
          </a:xfrm>
          <a:prstGeom prst="rect">
            <a:avLst/>
          </a:prstGeom>
          <a:noFill/>
        </p:spPr>
        <p:txBody>
          <a:bodyPr wrap="square">
            <a:spAutoFit/>
          </a:bodyPr>
          <a:lstStyle/>
          <a:p>
            <a:pPr algn="just">
              <a:lnSpc>
                <a:spcPct val="120000"/>
              </a:lnSpc>
            </a:pPr>
            <a:r>
              <a:rPr lang="uk-UA" b="1" dirty="0"/>
              <a:t>Страхувальник</a:t>
            </a:r>
            <a:r>
              <a:rPr lang="uk-UA" dirty="0"/>
              <a:t> – дієздатна фізична особа, юридична особа, фізична особа - підприємець, яка уклала із Страховиком договір страхування.</a:t>
            </a:r>
          </a:p>
        </p:txBody>
      </p:sp>
      <p:sp>
        <p:nvSpPr>
          <p:cNvPr id="8" name="TextBox 7">
            <a:extLst>
              <a:ext uri="{FF2B5EF4-FFF2-40B4-BE49-F238E27FC236}">
                <a16:creationId xmlns:a16="http://schemas.microsoft.com/office/drawing/2014/main" id="{E35DA6E1-4D26-49AA-B372-8D984E776679}"/>
              </a:ext>
            </a:extLst>
          </p:cNvPr>
          <p:cNvSpPr txBox="1"/>
          <p:nvPr/>
        </p:nvSpPr>
        <p:spPr>
          <a:xfrm>
            <a:off x="240671" y="2440859"/>
            <a:ext cx="8568441" cy="1785104"/>
          </a:xfrm>
          <a:prstGeom prst="rect">
            <a:avLst/>
          </a:prstGeom>
          <a:noFill/>
        </p:spPr>
        <p:txBody>
          <a:bodyPr wrap="square">
            <a:spAutoFit/>
          </a:bodyPr>
          <a:lstStyle/>
          <a:p>
            <a:pPr>
              <a:spcAft>
                <a:spcPts val="600"/>
              </a:spcAft>
            </a:pPr>
            <a:r>
              <a:rPr lang="uk-UA" b="1" dirty="0">
                <a:solidFill>
                  <a:srgbClr val="C00000"/>
                </a:solidFill>
              </a:rPr>
              <a:t>Страхувальником може бути:</a:t>
            </a:r>
            <a:endParaRPr lang="uk-UA" dirty="0"/>
          </a:p>
          <a:p>
            <a:pPr marL="285750" indent="-285750" algn="just">
              <a:spcAft>
                <a:spcPts val="600"/>
              </a:spcAft>
              <a:buFont typeface="Wingdings" panose="05000000000000000000" pitchFamily="2" charset="2"/>
              <a:buChar char="ü"/>
            </a:pPr>
            <a:r>
              <a:rPr lang="uk-UA" dirty="0"/>
              <a:t> Власник ТЗ</a:t>
            </a:r>
          </a:p>
          <a:p>
            <a:pPr marL="285750" indent="-285750" algn="just">
              <a:spcAft>
                <a:spcPts val="600"/>
              </a:spcAft>
              <a:buFont typeface="Wingdings" panose="05000000000000000000" pitchFamily="2" charset="2"/>
              <a:buChar char="ü"/>
            </a:pPr>
            <a:r>
              <a:rPr lang="uk-UA" dirty="0"/>
              <a:t> Особа, яка має довіреність на керування ТЗ або укладення договору страхування </a:t>
            </a:r>
          </a:p>
          <a:p>
            <a:pPr marL="285750" indent="-285750" algn="just">
              <a:spcAft>
                <a:spcPts val="600"/>
              </a:spcAft>
              <a:buFont typeface="Wingdings" panose="05000000000000000000" pitchFamily="2" charset="2"/>
              <a:buChar char="ü"/>
            </a:pPr>
            <a:r>
              <a:rPr lang="uk-UA" dirty="0"/>
              <a:t> Особа, яка вписана в Свідоцтво про реєстрацію ТЗ</a:t>
            </a:r>
          </a:p>
          <a:p>
            <a:pPr marL="285750" indent="-285750" algn="just">
              <a:spcAft>
                <a:spcPts val="600"/>
              </a:spcAft>
              <a:buFont typeface="Wingdings" panose="05000000000000000000" pitchFamily="2" charset="2"/>
              <a:buChar char="ü"/>
            </a:pPr>
            <a:r>
              <a:rPr lang="uk-UA" dirty="0"/>
              <a:t> Орендар ТЗ </a:t>
            </a:r>
          </a:p>
        </p:txBody>
      </p:sp>
      <p:pic>
        <p:nvPicPr>
          <p:cNvPr id="9" name="Рисунок 8">
            <a:extLst>
              <a:ext uri="{FF2B5EF4-FFF2-40B4-BE49-F238E27FC236}">
                <a16:creationId xmlns:a16="http://schemas.microsoft.com/office/drawing/2014/main" id="{C29C127E-1059-4A0E-9DA2-89FC6721D487}"/>
              </a:ext>
            </a:extLst>
          </p:cNvPr>
          <p:cNvPicPr>
            <a:picLocks noChangeAspect="1"/>
          </p:cNvPicPr>
          <p:nvPr/>
        </p:nvPicPr>
        <p:blipFill>
          <a:blip r:embed="rId3"/>
          <a:stretch>
            <a:fillRect/>
          </a:stretch>
        </p:blipFill>
        <p:spPr>
          <a:xfrm>
            <a:off x="9412940" y="1506237"/>
            <a:ext cx="2439777" cy="2664297"/>
          </a:xfrm>
          <a:prstGeom prst="rect">
            <a:avLst/>
          </a:prstGeom>
          <a:effectLst>
            <a:outerShdw blurRad="50800" dist="38100" algn="l" rotWithShape="0">
              <a:prstClr val="black">
                <a:alpha val="40000"/>
              </a:prstClr>
            </a:outerShdw>
          </a:effectLst>
        </p:spPr>
      </p:pic>
      <p:sp>
        <p:nvSpPr>
          <p:cNvPr id="2" name="Прямокутник 1">
            <a:extLst>
              <a:ext uri="{FF2B5EF4-FFF2-40B4-BE49-F238E27FC236}">
                <a16:creationId xmlns:a16="http://schemas.microsoft.com/office/drawing/2014/main" id="{478B5546-EA77-47CD-922A-A5BBCFA29505}"/>
              </a:ext>
            </a:extLst>
          </p:cNvPr>
          <p:cNvSpPr/>
          <p:nvPr/>
        </p:nvSpPr>
        <p:spPr>
          <a:xfrm>
            <a:off x="240671" y="4293074"/>
            <a:ext cx="10023358" cy="734945"/>
          </a:xfrm>
          <a:prstGeom prst="rect">
            <a:avLst/>
          </a:prstGeom>
        </p:spPr>
        <p:txBody>
          <a:bodyPr wrap="square">
            <a:spAutoFit/>
          </a:bodyPr>
          <a:lstStyle/>
          <a:p>
            <a:pPr marL="0" lvl="1" algn="just">
              <a:lnSpc>
                <a:spcPct val="120000"/>
              </a:lnSpc>
              <a:spcAft>
                <a:spcPts val="0"/>
              </a:spcAft>
              <a:buSzPts val="1200"/>
              <a:tabLst>
                <a:tab pos="361950" algn="l"/>
                <a:tab pos="876300" algn="l"/>
              </a:tabLst>
            </a:pPr>
            <a:r>
              <a:rPr lang="uk-UA" b="1" dirty="0"/>
              <a:t>Вигодонабувач – </a:t>
            </a:r>
            <a:r>
              <a:rPr lang="uk-UA" dirty="0"/>
              <a:t>особа, яка має право на отримання страхової виплати згідно з умовами Договору  та/або відповідно до законодавства.</a:t>
            </a:r>
          </a:p>
        </p:txBody>
      </p:sp>
    </p:spTree>
    <p:extLst>
      <p:ext uri="{BB962C8B-B14F-4D97-AF65-F5344CB8AC3E}">
        <p14:creationId xmlns:p14="http://schemas.microsoft.com/office/powerpoint/2010/main" val="3470332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a:extLst>
              <a:ext uri="{FF2B5EF4-FFF2-40B4-BE49-F238E27FC236}">
                <a16:creationId xmlns:a16="http://schemas.microsoft.com/office/drawing/2014/main" id="{2D45ED71-BBD6-4585-BBFB-FD8C1A93EF66}"/>
              </a:ext>
            </a:extLst>
          </p:cNvPr>
          <p:cNvSpPr/>
          <p:nvPr/>
        </p:nvSpPr>
        <p:spPr>
          <a:xfrm rot="5400000">
            <a:off x="5404152" y="-5418732"/>
            <a:ext cx="1383697" cy="12192001"/>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10" name="Рисунок 9">
            <a:extLst>
              <a:ext uri="{FF2B5EF4-FFF2-40B4-BE49-F238E27FC236}">
                <a16:creationId xmlns:a16="http://schemas.microsoft.com/office/drawing/2014/main" id="{A7F05CA0-5EB5-48DF-84AB-4BF8B00E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860" y="363181"/>
            <a:ext cx="1650794" cy="558730"/>
          </a:xfrm>
          <a:prstGeom prst="rect">
            <a:avLst/>
          </a:prstGeom>
        </p:spPr>
      </p:pic>
      <p:sp>
        <p:nvSpPr>
          <p:cNvPr id="19" name="Прямоугольник 18">
            <a:extLst>
              <a:ext uri="{FF2B5EF4-FFF2-40B4-BE49-F238E27FC236}">
                <a16:creationId xmlns:a16="http://schemas.microsoft.com/office/drawing/2014/main" id="{D37D816D-F39C-47BA-8629-5A227663429B}"/>
              </a:ext>
            </a:extLst>
          </p:cNvPr>
          <p:cNvSpPr/>
          <p:nvPr/>
        </p:nvSpPr>
        <p:spPr>
          <a:xfrm>
            <a:off x="2908143" y="526023"/>
            <a:ext cx="7674429" cy="5000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dirty="0">
                <a:solidFill>
                  <a:schemeClr val="tx1"/>
                </a:solidFill>
              </a:rPr>
              <a:t>СТРАХОВІ РИЗИКИ</a:t>
            </a:r>
            <a:r>
              <a:rPr lang="uk-UA" sz="3200" b="1" kern="0" dirty="0">
                <a:solidFill>
                  <a:schemeClr val="tx1"/>
                </a:solidFill>
                <a:cs typeface="Times New Roman" pitchFamily="18" charset="0"/>
              </a:rPr>
              <a:t>/СТРАХОВІ ВИПАДКИ</a:t>
            </a:r>
            <a:endParaRPr lang="ru-RU" sz="3200" b="1" kern="0" dirty="0">
              <a:solidFill>
                <a:schemeClr val="tx1"/>
              </a:solidFill>
              <a:cs typeface="Times New Roman" pitchFamily="18" charset="0"/>
            </a:endParaRPr>
          </a:p>
        </p:txBody>
      </p:sp>
      <p:pic>
        <p:nvPicPr>
          <p:cNvPr id="21" name="Рисунок 20">
            <a:extLst>
              <a:ext uri="{FF2B5EF4-FFF2-40B4-BE49-F238E27FC236}">
                <a16:creationId xmlns:a16="http://schemas.microsoft.com/office/drawing/2014/main" id="{0916C1BD-8FB4-4EAE-9C44-590C77C477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51" t="16747" r="3800" b="13552"/>
          <a:stretch/>
        </p:blipFill>
        <p:spPr>
          <a:xfrm>
            <a:off x="8376055" y="4847989"/>
            <a:ext cx="2256087" cy="1682742"/>
          </a:xfrm>
          <a:prstGeom prst="rect">
            <a:avLst/>
          </a:prstGeom>
        </p:spPr>
      </p:pic>
      <p:sp>
        <p:nvSpPr>
          <p:cNvPr id="11" name="TextBox 10">
            <a:extLst>
              <a:ext uri="{FF2B5EF4-FFF2-40B4-BE49-F238E27FC236}">
                <a16:creationId xmlns:a16="http://schemas.microsoft.com/office/drawing/2014/main" id="{7807DCC2-AFA5-4686-A032-3594A1410402}"/>
              </a:ext>
            </a:extLst>
          </p:cNvPr>
          <p:cNvSpPr txBox="1"/>
          <p:nvPr/>
        </p:nvSpPr>
        <p:spPr>
          <a:xfrm>
            <a:off x="319757" y="1469885"/>
            <a:ext cx="3481278" cy="3378104"/>
          </a:xfrm>
          <a:prstGeom prst="rect">
            <a:avLst/>
          </a:prstGeom>
          <a:noFill/>
        </p:spPr>
        <p:txBody>
          <a:bodyPr wrap="square">
            <a:spAutoFit/>
          </a:bodyPr>
          <a:lstStyle/>
          <a:p>
            <a:pPr>
              <a:lnSpc>
                <a:spcPct val="150000"/>
              </a:lnSpc>
            </a:pPr>
            <a:r>
              <a:rPr lang="uk-UA" sz="1600" b="1" dirty="0"/>
              <a:t>Страховими ризиками є:</a:t>
            </a:r>
          </a:p>
          <a:p>
            <a:pPr marL="285750" indent="-285750">
              <a:lnSpc>
                <a:spcPct val="150000"/>
              </a:lnSpc>
              <a:buFontTx/>
              <a:buChar char="-"/>
            </a:pPr>
            <a:r>
              <a:rPr lang="uk-UA" sz="1600" b="1" dirty="0">
                <a:cs typeface="Times New Roman" panose="02020603050405020304" pitchFamily="18" charset="0"/>
              </a:rPr>
              <a:t>Дорожньо-транспортна пригода</a:t>
            </a: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Протиправні дії третіх осіб</a:t>
            </a:r>
            <a:r>
              <a:rPr lang="uk-UA" sz="1600" b="0" i="0" dirty="0">
                <a:effectLst/>
                <a:ea typeface="Calibri" panose="020F0502020204030204" pitchFamily="34" charset="0"/>
                <a:cs typeface="Times New Roman" panose="02020603050405020304" pitchFamily="18" charset="0"/>
              </a:rPr>
              <a:t> </a:t>
            </a: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Незаконне заволодіння</a:t>
            </a:r>
            <a:r>
              <a:rPr lang="uk-UA" sz="1600" b="0" i="0" dirty="0">
                <a:effectLst/>
                <a:ea typeface="Calibri" panose="020F0502020204030204" pitchFamily="34" charset="0"/>
                <a:cs typeface="Times New Roman" panose="02020603050405020304" pitchFamily="18" charset="0"/>
              </a:rPr>
              <a:t> </a:t>
            </a:r>
            <a:endParaRPr lang="uk-UA" sz="1600" dirty="0">
              <a:ea typeface="Calibri" panose="020F0502020204030204" pitchFamily="34" charset="0"/>
              <a:cs typeface="Times New Roman" panose="02020603050405020304" pitchFamily="18" charset="0"/>
            </a:endParaRP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Стихійне лихо</a:t>
            </a:r>
            <a:r>
              <a:rPr lang="uk-UA" sz="1600" b="0" i="0" dirty="0">
                <a:effectLst/>
                <a:ea typeface="Calibri" panose="020F0502020204030204" pitchFamily="34" charset="0"/>
                <a:cs typeface="Times New Roman" panose="02020603050405020304" pitchFamily="18" charset="0"/>
              </a:rPr>
              <a:t> </a:t>
            </a: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Пожежа</a:t>
            </a: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Напад тварин</a:t>
            </a: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Падіння дерев, предметів </a:t>
            </a:r>
          </a:p>
          <a:p>
            <a:pPr marL="285750" indent="-285750">
              <a:lnSpc>
                <a:spcPct val="150000"/>
              </a:lnSpc>
              <a:buFontTx/>
              <a:buChar char="-"/>
            </a:pPr>
            <a:r>
              <a:rPr lang="uk-UA" sz="1600" b="1" i="0" dirty="0">
                <a:effectLst/>
                <a:ea typeface="Calibri" panose="020F0502020204030204" pitchFamily="34" charset="0"/>
                <a:cs typeface="Times New Roman" panose="02020603050405020304" pitchFamily="18" charset="0"/>
              </a:rPr>
              <a:t>Воєнні ризики</a:t>
            </a:r>
            <a:endParaRPr lang="uk-UA" sz="1600" dirty="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6103038D-B966-4F4E-9C90-369E50C0D999}"/>
              </a:ext>
            </a:extLst>
          </p:cNvPr>
          <p:cNvSpPr txBox="1"/>
          <p:nvPr/>
        </p:nvSpPr>
        <p:spPr>
          <a:xfrm>
            <a:off x="6799143" y="1581746"/>
            <a:ext cx="4792221" cy="1477328"/>
          </a:xfrm>
          <a:prstGeom prst="rect">
            <a:avLst/>
          </a:prstGeom>
          <a:noFill/>
        </p:spPr>
        <p:txBody>
          <a:bodyPr wrap="square">
            <a:spAutoFit/>
          </a:bodyPr>
          <a:lstStyle/>
          <a:p>
            <a:pPr algn="just"/>
            <a:r>
              <a:rPr lang="uk-UA" b="1" dirty="0"/>
              <a:t>Страховий випадок - </a:t>
            </a:r>
            <a:r>
              <a:rPr lang="uk-UA" dirty="0"/>
              <a:t>подія, передбачена договором страхування, ризик виникнення якої застрахований та з настанням якої виникає обов’язок Страховика здійснити страхову виплату.</a:t>
            </a:r>
          </a:p>
        </p:txBody>
      </p:sp>
      <p:sp>
        <p:nvSpPr>
          <p:cNvPr id="13" name="TextBox 12">
            <a:extLst>
              <a:ext uri="{FF2B5EF4-FFF2-40B4-BE49-F238E27FC236}">
                <a16:creationId xmlns:a16="http://schemas.microsoft.com/office/drawing/2014/main" id="{6D1A8FFD-87FD-4337-AF56-41AF7B8695EF}"/>
              </a:ext>
            </a:extLst>
          </p:cNvPr>
          <p:cNvSpPr txBox="1"/>
          <p:nvPr/>
        </p:nvSpPr>
        <p:spPr>
          <a:xfrm>
            <a:off x="6799143" y="3278601"/>
            <a:ext cx="4872904" cy="1477328"/>
          </a:xfrm>
          <a:prstGeom prst="rect">
            <a:avLst/>
          </a:prstGeom>
          <a:noFill/>
        </p:spPr>
        <p:txBody>
          <a:bodyPr wrap="square">
            <a:spAutoFit/>
          </a:bodyPr>
          <a:lstStyle/>
          <a:p>
            <a:pPr algn="just"/>
            <a:r>
              <a:rPr lang="uk-UA" b="1" dirty="0"/>
              <a:t>Страховими випадками є </a:t>
            </a:r>
            <a:r>
              <a:rPr lang="uk-UA" dirty="0"/>
              <a:t>пошкодження, знищення (загибель) або втрата застрахованого транспортного засобу в цілому, або окремих його деталей та частин, внаслідок настання застрахованих ризиків.</a:t>
            </a:r>
          </a:p>
        </p:txBody>
      </p:sp>
      <p:pic>
        <p:nvPicPr>
          <p:cNvPr id="14" name="Рисунок 13">
            <a:extLst>
              <a:ext uri="{FF2B5EF4-FFF2-40B4-BE49-F238E27FC236}">
                <a16:creationId xmlns:a16="http://schemas.microsoft.com/office/drawing/2014/main" id="{A1AFE9FB-D9CD-46F4-A998-754911916E92}"/>
              </a:ext>
            </a:extLst>
          </p:cNvPr>
          <p:cNvPicPr>
            <a:picLocks noChangeAspect="1"/>
          </p:cNvPicPr>
          <p:nvPr/>
        </p:nvPicPr>
        <p:blipFill>
          <a:blip r:embed="rId4"/>
          <a:stretch>
            <a:fillRect/>
          </a:stretch>
        </p:blipFill>
        <p:spPr>
          <a:xfrm>
            <a:off x="3069771" y="5190565"/>
            <a:ext cx="2224292" cy="1490424"/>
          </a:xfrm>
          <a:prstGeom prst="rect">
            <a:avLst/>
          </a:prstGeom>
          <a:effectLst>
            <a:outerShdw blurRad="76200" dist="12700" dir="2700000" sy="-23000" kx="-800400" algn="bl" rotWithShape="0">
              <a:prstClr val="black">
                <a:alpha val="20000"/>
              </a:prstClr>
            </a:outerShdw>
          </a:effectLst>
        </p:spPr>
      </p:pic>
      <p:pic>
        <p:nvPicPr>
          <p:cNvPr id="15" name="Рисунок 14">
            <a:extLst>
              <a:ext uri="{FF2B5EF4-FFF2-40B4-BE49-F238E27FC236}">
                <a16:creationId xmlns:a16="http://schemas.microsoft.com/office/drawing/2014/main" id="{93F1AF0B-E1B2-4AD9-A1DB-3F139512D20C}"/>
              </a:ext>
            </a:extLst>
          </p:cNvPr>
          <p:cNvPicPr>
            <a:picLocks noChangeAspect="1"/>
          </p:cNvPicPr>
          <p:nvPr/>
        </p:nvPicPr>
        <p:blipFill>
          <a:blip r:embed="rId5"/>
          <a:stretch>
            <a:fillRect/>
          </a:stretch>
        </p:blipFill>
        <p:spPr>
          <a:xfrm>
            <a:off x="3863338" y="3245368"/>
            <a:ext cx="2603351" cy="1824779"/>
          </a:xfrm>
          <a:prstGeom prst="rect">
            <a:avLst/>
          </a:prstGeom>
          <a:effectLst>
            <a:outerShdw blurRad="76200" dist="12700" dir="2700000" sy="-23000" kx="-800400" algn="bl" rotWithShape="0">
              <a:prstClr val="black">
                <a:alpha val="20000"/>
              </a:prstClr>
            </a:outerShdw>
          </a:effectLst>
        </p:spPr>
      </p:pic>
      <p:pic>
        <p:nvPicPr>
          <p:cNvPr id="16" name="Рисунок 15">
            <a:extLst>
              <a:ext uri="{FF2B5EF4-FFF2-40B4-BE49-F238E27FC236}">
                <a16:creationId xmlns:a16="http://schemas.microsoft.com/office/drawing/2014/main" id="{FA373DC2-019C-4D5C-BDF0-E51E06CE05B7}"/>
              </a:ext>
            </a:extLst>
          </p:cNvPr>
          <p:cNvPicPr>
            <a:picLocks noChangeAspect="1"/>
          </p:cNvPicPr>
          <p:nvPr/>
        </p:nvPicPr>
        <p:blipFill>
          <a:blip r:embed="rId6"/>
          <a:stretch>
            <a:fillRect/>
          </a:stretch>
        </p:blipFill>
        <p:spPr>
          <a:xfrm>
            <a:off x="5163500" y="4968558"/>
            <a:ext cx="2600325" cy="2218560"/>
          </a:xfrm>
          <a:prstGeom prst="rect">
            <a:avLst/>
          </a:prstGeom>
          <a:effectLst>
            <a:outerShdw blurRad="76200" dist="12700" dir="8100000" sy="-23000" kx="800400" algn="br" rotWithShape="0">
              <a:prstClr val="black">
                <a:alpha val="20000"/>
              </a:prstClr>
            </a:outerShdw>
          </a:effectLst>
        </p:spPr>
      </p:pic>
      <p:pic>
        <p:nvPicPr>
          <p:cNvPr id="18" name="Рисунок 17">
            <a:extLst>
              <a:ext uri="{FF2B5EF4-FFF2-40B4-BE49-F238E27FC236}">
                <a16:creationId xmlns:a16="http://schemas.microsoft.com/office/drawing/2014/main" id="{82621F90-FCCC-43DA-96DC-D4D50FEC923D}"/>
              </a:ext>
            </a:extLst>
          </p:cNvPr>
          <p:cNvPicPr>
            <a:picLocks noChangeAspect="1"/>
          </p:cNvPicPr>
          <p:nvPr/>
        </p:nvPicPr>
        <p:blipFill>
          <a:blip r:embed="rId7"/>
          <a:stretch>
            <a:fillRect/>
          </a:stretch>
        </p:blipFill>
        <p:spPr>
          <a:xfrm>
            <a:off x="3863338" y="1420774"/>
            <a:ext cx="2600325" cy="1638300"/>
          </a:xfrm>
          <a:prstGeom prst="rect">
            <a:avLst/>
          </a:prstGeom>
          <a:effectLst>
            <a:outerShdw blurRad="76200" dist="12700" dir="8100000" sy="-23000" kx="800400" algn="br" rotWithShape="0">
              <a:prstClr val="black">
                <a:alpha val="20000"/>
              </a:prstClr>
            </a:outerShdw>
          </a:effectLst>
        </p:spPr>
      </p:pic>
      <p:pic>
        <p:nvPicPr>
          <p:cNvPr id="3" name="Рисунок 2">
            <a:extLst>
              <a:ext uri="{FF2B5EF4-FFF2-40B4-BE49-F238E27FC236}">
                <a16:creationId xmlns:a16="http://schemas.microsoft.com/office/drawing/2014/main" id="{0FC79E47-9CA4-4872-8B8A-DB72731EC76E}"/>
              </a:ext>
            </a:extLst>
          </p:cNvPr>
          <p:cNvPicPr>
            <a:picLocks noChangeAspect="1"/>
          </p:cNvPicPr>
          <p:nvPr/>
        </p:nvPicPr>
        <p:blipFill>
          <a:blip r:embed="rId8"/>
          <a:stretch>
            <a:fillRect/>
          </a:stretch>
        </p:blipFill>
        <p:spPr>
          <a:xfrm>
            <a:off x="387341" y="4847989"/>
            <a:ext cx="2520802" cy="1924596"/>
          </a:xfrm>
          <a:prstGeom prst="rect">
            <a:avLst/>
          </a:prstGeom>
        </p:spPr>
      </p:pic>
    </p:spTree>
    <p:extLst>
      <p:ext uri="{BB962C8B-B14F-4D97-AF65-F5344CB8AC3E}">
        <p14:creationId xmlns:p14="http://schemas.microsoft.com/office/powerpoint/2010/main" val="1084516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55EEF1E5-99A1-432B-8D50-964E62252B31}"/>
              </a:ext>
            </a:extLst>
          </p:cNvPr>
          <p:cNvSpPr>
            <a:spLocks/>
          </p:cNvSpPr>
          <p:nvPr/>
        </p:nvSpPr>
        <p:spPr>
          <a:xfrm>
            <a:off x="0" y="0"/>
            <a:ext cx="3666585" cy="6858000"/>
          </a:xfrm>
          <a:prstGeom prst="rect">
            <a:avLst/>
          </a:prstGeom>
          <a:blipFill>
            <a:blip r:embed="rId2"/>
            <a:stretch>
              <a:fillRect l="-57861" r="-118341"/>
            </a:stretch>
          </a:blipFill>
          <a:ln>
            <a:noFill/>
          </a:ln>
          <a:effectLst>
            <a:glow rad="127000">
              <a:schemeClr val="accent1">
                <a:alpha val="0"/>
              </a:schemeClr>
            </a:glo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uk-UA" dirty="0"/>
          </a:p>
        </p:txBody>
      </p:sp>
      <p:pic>
        <p:nvPicPr>
          <p:cNvPr id="5" name="Рисунок 4">
            <a:extLst>
              <a:ext uri="{FF2B5EF4-FFF2-40B4-BE49-F238E27FC236}">
                <a16:creationId xmlns:a16="http://schemas.microsoft.com/office/drawing/2014/main" id="{50611D10-1BA5-4AAA-8F06-80F4279B16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537" y="364772"/>
            <a:ext cx="1650794" cy="558730"/>
          </a:xfrm>
          <a:prstGeom prst="rect">
            <a:avLst/>
          </a:prstGeom>
        </p:spPr>
      </p:pic>
      <p:sp>
        <p:nvSpPr>
          <p:cNvPr id="38" name="TextBox 37">
            <a:extLst>
              <a:ext uri="{FF2B5EF4-FFF2-40B4-BE49-F238E27FC236}">
                <a16:creationId xmlns:a16="http://schemas.microsoft.com/office/drawing/2014/main" id="{4D311359-0BDD-43A2-A55D-E982D311F129}"/>
              </a:ext>
            </a:extLst>
          </p:cNvPr>
          <p:cNvSpPr txBox="1"/>
          <p:nvPr/>
        </p:nvSpPr>
        <p:spPr>
          <a:xfrm>
            <a:off x="4702053" y="5828834"/>
            <a:ext cx="6984776" cy="663515"/>
          </a:xfrm>
          <a:prstGeom prst="rect">
            <a:avLst/>
          </a:prstGeom>
          <a:noFill/>
        </p:spPr>
        <p:txBody>
          <a:bodyPr wrap="square" rtlCol="0">
            <a:spAutoFit/>
          </a:bodyPr>
          <a:lstStyle/>
          <a:p>
            <a:pPr algn="just">
              <a:lnSpc>
                <a:spcPct val="120000"/>
              </a:lnSpc>
            </a:pPr>
            <a:r>
              <a:rPr lang="uk-UA" sz="1600" i="1" dirty="0">
                <a:cs typeface="Times New Roman" panose="02020603050405020304" pitchFamily="18" charset="0"/>
              </a:rPr>
              <a:t>Страховий тариф встановлюється у відсотках від загальної страхової суми за договором страхування. </a:t>
            </a:r>
          </a:p>
        </p:txBody>
      </p:sp>
      <p:pic>
        <p:nvPicPr>
          <p:cNvPr id="4" name="Рисунок 3">
            <a:extLst>
              <a:ext uri="{FF2B5EF4-FFF2-40B4-BE49-F238E27FC236}">
                <a16:creationId xmlns:a16="http://schemas.microsoft.com/office/drawing/2014/main" id="{D36F8E63-3BFF-4293-8B61-85CF29CE6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8480" y="5166345"/>
            <a:ext cx="873573" cy="873573"/>
          </a:xfrm>
          <a:prstGeom prst="rect">
            <a:avLst/>
          </a:prstGeom>
        </p:spPr>
      </p:pic>
      <p:sp>
        <p:nvSpPr>
          <p:cNvPr id="11" name="Прямоугольник 10">
            <a:extLst>
              <a:ext uri="{FF2B5EF4-FFF2-40B4-BE49-F238E27FC236}">
                <a16:creationId xmlns:a16="http://schemas.microsoft.com/office/drawing/2014/main" id="{DD9762A6-C729-4199-A8C0-CFC100DB9C1D}"/>
              </a:ext>
            </a:extLst>
          </p:cNvPr>
          <p:cNvSpPr/>
          <p:nvPr/>
        </p:nvSpPr>
        <p:spPr>
          <a:xfrm>
            <a:off x="3665788" y="-10633"/>
            <a:ext cx="8525415" cy="923502"/>
          </a:xfrm>
          <a:prstGeom prst="rect">
            <a:avLst/>
          </a:prstGeom>
          <a:gradFill flip="none" rotWithShape="1">
            <a:gsLst>
              <a:gs pos="0">
                <a:schemeClr val="bg1">
                  <a:lumMod val="95000"/>
                  <a:shade val="30000"/>
                  <a:satMod val="115000"/>
                </a:schemeClr>
              </a:gs>
              <a:gs pos="0">
                <a:srgbClr val="AAAAAA"/>
              </a:gs>
              <a:gs pos="21000">
                <a:schemeClr val="bg1">
                  <a:lumMod val="95000"/>
                  <a:shade val="67500"/>
                  <a:satMod val="115000"/>
                </a:schemeClr>
              </a:gs>
              <a:gs pos="56000">
                <a:schemeClr val="bg1">
                  <a:lumMod val="95000"/>
                  <a:shade val="100000"/>
                  <a:satMod val="115000"/>
                </a:schemeClr>
              </a:gs>
            </a:gsLst>
            <a:lin ang="5400000" scaled="1"/>
            <a:tileRect/>
          </a:gradFill>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uk-UA" sz="3200" b="1" dirty="0">
              <a:solidFill>
                <a:schemeClr val="tx1"/>
              </a:solidFill>
            </a:endParaRPr>
          </a:p>
        </p:txBody>
      </p:sp>
      <p:sp>
        <p:nvSpPr>
          <p:cNvPr id="12" name="TextBox 11">
            <a:extLst>
              <a:ext uri="{FF2B5EF4-FFF2-40B4-BE49-F238E27FC236}">
                <a16:creationId xmlns:a16="http://schemas.microsoft.com/office/drawing/2014/main" id="{2275A8C2-5BD2-4ED7-9A66-9B9A76A8A357}"/>
              </a:ext>
            </a:extLst>
          </p:cNvPr>
          <p:cNvSpPr txBox="1"/>
          <p:nvPr/>
        </p:nvSpPr>
        <p:spPr>
          <a:xfrm>
            <a:off x="3755878" y="259725"/>
            <a:ext cx="8436121" cy="461665"/>
          </a:xfrm>
          <a:prstGeom prst="rect">
            <a:avLst/>
          </a:prstGeom>
          <a:noFill/>
        </p:spPr>
        <p:txBody>
          <a:bodyPr wrap="square">
            <a:spAutoFit/>
          </a:bodyPr>
          <a:lstStyle/>
          <a:p>
            <a:pPr indent="-338138" algn="ctr">
              <a:spcBef>
                <a:spcPct val="20000"/>
              </a:spcBef>
              <a:buClr>
                <a:srgbClr val="DF8300"/>
              </a:buClr>
              <a:buSzPct val="150000"/>
              <a:defRPr/>
            </a:pPr>
            <a:r>
              <a:rPr lang="uk-UA" sz="2400" b="1" kern="0" dirty="0">
                <a:solidFill>
                  <a:schemeClr val="tx1"/>
                </a:solidFill>
                <a:cs typeface="Times New Roman" pitchFamily="18" charset="0"/>
              </a:rPr>
              <a:t>РОЗРАХУНОК СТРАХОВОГО ТАРИФУ/СТРАХОВОГО ПЛАТЕЖУ</a:t>
            </a:r>
            <a:endParaRPr lang="ru-RU" sz="2400" b="1" kern="0" dirty="0">
              <a:solidFill>
                <a:schemeClr val="tx1"/>
              </a:solidFill>
              <a:cs typeface="Times New Roman" pitchFamily="18" charset="0"/>
            </a:endParaRPr>
          </a:p>
        </p:txBody>
      </p:sp>
      <p:sp>
        <p:nvSpPr>
          <p:cNvPr id="10" name="TextBox 9">
            <a:extLst>
              <a:ext uri="{FF2B5EF4-FFF2-40B4-BE49-F238E27FC236}">
                <a16:creationId xmlns:a16="http://schemas.microsoft.com/office/drawing/2014/main" id="{40F98AB3-F4EF-48A0-9B2A-40B5DCA68B5B}"/>
              </a:ext>
            </a:extLst>
          </p:cNvPr>
          <p:cNvSpPr txBox="1"/>
          <p:nvPr/>
        </p:nvSpPr>
        <p:spPr>
          <a:xfrm>
            <a:off x="3839411" y="879688"/>
            <a:ext cx="8178168" cy="1254446"/>
          </a:xfrm>
          <a:prstGeom prst="rect">
            <a:avLst/>
          </a:prstGeom>
          <a:noFill/>
        </p:spPr>
        <p:txBody>
          <a:bodyPr wrap="square" rtlCol="0">
            <a:spAutoFit/>
          </a:bodyPr>
          <a:lstStyle/>
          <a:p>
            <a:pPr marL="285750" indent="-285750" algn="just">
              <a:lnSpc>
                <a:spcPct val="120000"/>
              </a:lnSpc>
              <a:buClr>
                <a:srgbClr val="4D4F53"/>
              </a:buClr>
              <a:buFont typeface="Wingdings" panose="05000000000000000000" pitchFamily="2" charset="2"/>
              <a:buChar char="v"/>
            </a:pPr>
            <a:r>
              <a:rPr lang="uk-UA" sz="1600" b="1" dirty="0">
                <a:solidFill>
                  <a:srgbClr val="4D4F53"/>
                </a:solidFill>
              </a:rPr>
              <a:t>Розмір страхового тарифу </a:t>
            </a:r>
            <a:r>
              <a:rPr lang="uk-UA" sz="1600" dirty="0">
                <a:solidFill>
                  <a:srgbClr val="4D4F53"/>
                </a:solidFill>
              </a:rPr>
              <a:t>встановлюється та обчислюється на підставі Тарифної політики та Тарифів за стандартним страховим продуктом та програмою, враховуючи обрані Страхувальником умови, які визначають обставини, що впливають на ступінь ризику, а саме:</a:t>
            </a:r>
          </a:p>
        </p:txBody>
      </p:sp>
      <p:sp>
        <p:nvSpPr>
          <p:cNvPr id="13" name="TextBox 12">
            <a:extLst>
              <a:ext uri="{FF2B5EF4-FFF2-40B4-BE49-F238E27FC236}">
                <a16:creationId xmlns:a16="http://schemas.microsoft.com/office/drawing/2014/main" id="{A1E3CE39-BBD9-4ECF-A700-277B4C537EF0}"/>
              </a:ext>
            </a:extLst>
          </p:cNvPr>
          <p:cNvSpPr txBox="1"/>
          <p:nvPr/>
        </p:nvSpPr>
        <p:spPr>
          <a:xfrm>
            <a:off x="7704691" y="2193976"/>
            <a:ext cx="4379651" cy="3378104"/>
          </a:xfrm>
          <a:prstGeom prst="rect">
            <a:avLst/>
          </a:prstGeom>
          <a:noFill/>
        </p:spPr>
        <p:txBody>
          <a:bodyPr wrap="square">
            <a:spAutoFit/>
          </a:bodyPr>
          <a:lstStyle/>
          <a:p>
            <a:pPr marL="285750" indent="-285750">
              <a:lnSpc>
                <a:spcPct val="150000"/>
              </a:lnSpc>
              <a:buClr>
                <a:srgbClr val="4D4F53"/>
              </a:buClr>
              <a:buFont typeface="Wingdings" panose="05000000000000000000" pitchFamily="2" charset="2"/>
              <a:buChar char="Ø"/>
            </a:pPr>
            <a:r>
              <a:rPr lang="uk-UA" sz="1600" b="1" dirty="0">
                <a:solidFill>
                  <a:srgbClr val="4D4F53"/>
                </a:solidFill>
              </a:rPr>
              <a:t>Врахування  фізичного зносу/ втрати    </a:t>
            </a:r>
          </a:p>
          <a:p>
            <a:pPr>
              <a:lnSpc>
                <a:spcPct val="150000"/>
              </a:lnSpc>
              <a:buClr>
                <a:srgbClr val="4D4F53"/>
              </a:buClr>
            </a:pPr>
            <a:r>
              <a:rPr lang="uk-UA" sz="1600" b="1" dirty="0">
                <a:solidFill>
                  <a:srgbClr val="4D4F53"/>
                </a:solidFill>
              </a:rPr>
              <a:t> товарної вартості ТЗ,</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Територія дії страхового покриття, </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Розмір франшизи,</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Кількість ТЗ та водіїв,</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Стаж  та вік водіїв,</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Умови сплати страхової премії,</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Додаткові умови, що можуть бути внесені в</a:t>
            </a:r>
          </a:p>
          <a:p>
            <a:pPr>
              <a:lnSpc>
                <a:spcPct val="150000"/>
              </a:lnSpc>
              <a:buClr>
                <a:srgbClr val="4D4F53"/>
              </a:buClr>
            </a:pPr>
            <a:r>
              <a:rPr lang="uk-UA" sz="1600" b="1" dirty="0">
                <a:solidFill>
                  <a:srgbClr val="4D4F53"/>
                </a:solidFill>
              </a:rPr>
              <a:t>договір страхування за згодою сторін. </a:t>
            </a:r>
          </a:p>
        </p:txBody>
      </p:sp>
      <p:pic>
        <p:nvPicPr>
          <p:cNvPr id="14" name="Рисунок 13">
            <a:extLst>
              <a:ext uri="{FF2B5EF4-FFF2-40B4-BE49-F238E27FC236}">
                <a16:creationId xmlns:a16="http://schemas.microsoft.com/office/drawing/2014/main" id="{8C3BCBB2-D7E6-4C12-A314-FDC82F4645FA}"/>
              </a:ext>
            </a:extLst>
          </p:cNvPr>
          <p:cNvPicPr>
            <a:picLocks noChangeAspect="1"/>
          </p:cNvPicPr>
          <p:nvPr/>
        </p:nvPicPr>
        <p:blipFill>
          <a:blip r:embed="rId5"/>
          <a:stretch>
            <a:fillRect/>
          </a:stretch>
        </p:blipFill>
        <p:spPr>
          <a:xfrm>
            <a:off x="6220316" y="4294199"/>
            <a:ext cx="1380506" cy="1375610"/>
          </a:xfrm>
          <a:prstGeom prst="rect">
            <a:avLst/>
          </a:prstGeom>
        </p:spPr>
      </p:pic>
      <p:sp>
        <p:nvSpPr>
          <p:cNvPr id="15" name="TextBox 14">
            <a:extLst>
              <a:ext uri="{FF2B5EF4-FFF2-40B4-BE49-F238E27FC236}">
                <a16:creationId xmlns:a16="http://schemas.microsoft.com/office/drawing/2014/main" id="{E027AD60-D1D4-4118-B7C5-B097FECBBE42}"/>
              </a:ext>
            </a:extLst>
          </p:cNvPr>
          <p:cNvSpPr txBox="1"/>
          <p:nvPr/>
        </p:nvSpPr>
        <p:spPr>
          <a:xfrm>
            <a:off x="3874324" y="2193976"/>
            <a:ext cx="3830367" cy="2639441"/>
          </a:xfrm>
          <a:prstGeom prst="rect">
            <a:avLst/>
          </a:prstGeom>
          <a:noFill/>
        </p:spPr>
        <p:txBody>
          <a:bodyPr wrap="square">
            <a:spAutoFit/>
          </a:bodyPr>
          <a:lstStyle/>
          <a:p>
            <a:pPr marL="285750" indent="-285750">
              <a:lnSpc>
                <a:spcPct val="150000"/>
              </a:lnSpc>
              <a:buClr>
                <a:srgbClr val="4D4F53"/>
              </a:buClr>
              <a:buFont typeface="Wingdings" panose="05000000000000000000" pitchFamily="2" charset="2"/>
              <a:buChar char="Ø"/>
            </a:pPr>
            <a:r>
              <a:rPr lang="uk-UA" sz="1600" b="1" dirty="0">
                <a:solidFill>
                  <a:srgbClr val="4D4F53"/>
                </a:solidFill>
              </a:rPr>
              <a:t>Марка, Тип ТЗ, </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Вартість ТЗ,</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Переважне місце використання ТЗ, </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Умови використання ТЗ,</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Застраховані ризики,</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Період страхування (строк дії), </a:t>
            </a:r>
          </a:p>
          <a:p>
            <a:pPr marL="285750" indent="-285750">
              <a:lnSpc>
                <a:spcPct val="150000"/>
              </a:lnSpc>
              <a:buClr>
                <a:srgbClr val="4D4F53"/>
              </a:buClr>
              <a:buFont typeface="Wingdings" panose="05000000000000000000" pitchFamily="2" charset="2"/>
              <a:buChar char="Ø"/>
            </a:pPr>
            <a:r>
              <a:rPr lang="uk-UA" sz="1600" b="1" dirty="0">
                <a:solidFill>
                  <a:srgbClr val="4D4F53"/>
                </a:solidFill>
              </a:rPr>
              <a:t>Вибір СТО,</a:t>
            </a:r>
          </a:p>
        </p:txBody>
      </p:sp>
    </p:spTree>
    <p:extLst>
      <p:ext uri="{BB962C8B-B14F-4D97-AF65-F5344CB8AC3E}">
        <p14:creationId xmlns:p14="http://schemas.microsoft.com/office/powerpoint/2010/main" val="105838534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10007</TotalTime>
  <Words>3011</Words>
  <Application>Microsoft Office PowerPoint</Application>
  <PresentationFormat>Широкий екран</PresentationFormat>
  <Paragraphs>252</Paragraphs>
  <Slides>24</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24</vt:i4>
      </vt:variant>
    </vt:vector>
  </HeadingPairs>
  <TitlesOfParts>
    <vt:vector size="31" baseType="lpstr">
      <vt:lpstr>Arial</vt:lpstr>
      <vt:lpstr>Calibri</vt:lpstr>
      <vt:lpstr>Calibri Light</vt:lpstr>
      <vt:lpstr>Times New Roman</vt:lpstr>
      <vt:lpstr>Ubuntu</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Marharyta Lepenko</dc:creator>
  <cp:lastModifiedBy>HP</cp:lastModifiedBy>
  <cp:revision>143</cp:revision>
  <dcterms:created xsi:type="dcterms:W3CDTF">2024-01-09T17:54:35Z</dcterms:created>
  <dcterms:modified xsi:type="dcterms:W3CDTF">2026-05-06T13:11:29Z</dcterms:modified>
</cp:coreProperties>
</file>