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70" r:id="rId10"/>
    <p:sldId id="264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D26"/>
    <a:srgbClr val="C12E11"/>
    <a:srgbClr val="767171"/>
    <a:srgbClr val="BFBFBF"/>
    <a:srgbClr val="8E0000"/>
    <a:srgbClr val="91151E"/>
    <a:srgbClr val="FF3B3B"/>
    <a:srgbClr val="A6A6A6"/>
    <a:srgbClr val="3B38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>
        <p:guide orient="horz" pos="1729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19DC3-1CA5-4113-A8A4-ADC5251D3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984725-71D0-46FA-B895-E39B45973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103A9-AA54-4C79-AAA2-8C9011DC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0DBAC-BF80-4733-84B3-FD5EF78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26592-FF68-4269-9372-1E525B0D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99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7C358-9F9F-4DBC-A917-FF7CF359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A39A6-20E6-4F32-8BB2-476165959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01CD4-D810-4E21-98B8-1CF2B96B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0628F-4E99-405D-8525-7A6B6020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EFC39-9839-4F6F-BA35-74A21A0E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9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69782C-6B9A-476F-A33E-6EF2B9C2A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73F9D2-ECD1-4FCE-A7C1-273577717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1AAF1-FD42-41B2-AC98-1B7FAB4A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37A70-C24A-4FA0-9444-1C885E1F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B8B30-52C8-4060-BBAE-1DDDCA15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8CEC-E498-4D1B-8F2D-94933447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7EA96-8154-4642-B50E-0540010C0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68F11-B0EA-4139-9868-BA0A0FE9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3076C-0CE3-428B-A553-98ECBD87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F9EDD-06E0-49C8-8594-D58121CB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1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21B1C-9E33-4636-BADB-4B447771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D295F-04B5-44A7-9515-D6B10166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A7ECB-D20A-4C4A-B09B-65371DC0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E05A3-CA38-4108-BA11-8A68024D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9C07E5-2767-449A-97EA-ED542B3B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4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B49C0-CE52-4A6D-B190-6BABD9FA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543E38-1E5F-429E-99BB-104D9F6A7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C9C80-4F62-4AF3-B757-8BD24C3E0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25228-3452-44E3-A57F-00D34E30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3DD57-A3AA-42D7-BAD5-D45B3453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4DB4-6396-43C2-923F-29030306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CAF84-413C-4B5B-A16D-1CA62FE3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CE26D-38B7-4F1F-B820-2D0CE7061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F95219-5351-4834-8F97-A1EBB6C5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B80E45-3B22-4258-98C3-DF364FE64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26C56B-188D-43B7-B0D3-E5C98B467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C08D2-9418-4538-8FC0-DFF941DA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8C3C50-C7D3-4078-B0C7-37131A77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F9D761-4459-45A9-8B31-F399CD85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57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F8ED8-BDC4-4F9F-91EB-9AF6B333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7F8747-8F6A-4465-ACDF-34824665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3237C7-17C4-416F-A74B-18F96A7F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75344C-A01C-45B4-B351-69143F20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53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D958A7-0FFB-484E-84C2-DE4425D6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BF653B-F5E7-4517-9C42-E654C9FC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E94F0D-0A24-493F-835A-A67D31AC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376B-91CC-4832-BDA8-590C8EB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5EDD7-6D94-44C1-8EB5-F7FFD5863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AAAC19-742E-44C1-8607-F225BBF2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9EE23D-7EC1-4FA0-9DAD-F9EF852A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E29342-454D-4A80-966A-39148E90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4DDFFE-2688-4E2B-A578-9923A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8D40C-D23F-4F9D-8A05-ABD246E6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A8BD11-5ADD-442F-BE32-BF5C22A80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82A29-5D52-4FCE-AF37-02DA19219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C1A1E-8F30-42CF-AF97-58BC35C0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789B20-ABAD-4BC4-950E-32B86F9A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3E89E-5B52-4C37-BEA4-1FB6D986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6FF73-D5A1-41EA-B103-FFB0E8DD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3A244-78F2-448E-869F-D072731BC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875BEE-E513-4247-8B61-EE4F95AC2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1F66-42E4-46CE-BAFD-DC48F819451E}" type="datetimeFigureOut">
              <a:rPr lang="uk-UA" smtClean="0"/>
              <a:t>26.03.2026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ADD3F-6144-45E8-A99B-4B7669A14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14DCE-FA14-4BB3-A5FB-6562C221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7965-BCCF-415B-B2FF-37B56389E5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17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88E68-6284-4FD9-A29D-B0933868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DD41F3-A984-42E4-9701-9C3E2AF31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-3810"/>
            <a:ext cx="5382228" cy="4868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EE8D6-997B-49AC-9655-42FA88BF4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57" y="435717"/>
            <a:ext cx="1939800" cy="644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0B63A-F71F-49CD-932C-F8DB392708B3}"/>
              </a:ext>
            </a:extLst>
          </p:cNvPr>
          <p:cNvSpPr txBox="1"/>
          <p:nvPr/>
        </p:nvSpPr>
        <p:spPr>
          <a:xfrm>
            <a:off x="0" y="507632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«СТРАХУВАННЯ ВІДПОВІДАЛЬНОСТІ ВЛАСНИКІВ ЗБРОЇ</a:t>
            </a:r>
            <a:r>
              <a:rPr lang="ru-RU" sz="2400" dirty="0"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 err="1">
                <a:cs typeface="Times New Roman" panose="02020603050405020304" pitchFamily="18" charset="0"/>
              </a:rPr>
              <a:t>Клас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страхування</a:t>
            </a:r>
            <a:r>
              <a:rPr lang="ru-RU" sz="2400" dirty="0">
                <a:cs typeface="Times New Roman" panose="02020603050405020304" pitchFamily="18" charset="0"/>
              </a:rPr>
              <a:t> - 13</a:t>
            </a:r>
            <a:endParaRPr lang="uk-UA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1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88E68-6284-4FD9-A29D-B0933868F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EE8D6-997B-49AC-9655-42FA88BF4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356972"/>
            <a:ext cx="1939800" cy="644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0B63A-F71F-49CD-932C-F8DB392708B3}"/>
              </a:ext>
            </a:extLst>
          </p:cNvPr>
          <p:cNvSpPr txBox="1"/>
          <p:nvPr/>
        </p:nvSpPr>
        <p:spPr>
          <a:xfrm>
            <a:off x="0" y="550911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Оберігаємо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те,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що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 Ви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цінуєте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!</a:t>
            </a:r>
            <a:r>
              <a:rPr lang="ru-RU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®</a:t>
            </a:r>
            <a:endParaRPr lang="uk-UA" sz="3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5096-594B-4017-BFAE-9686E1B90D5D}"/>
              </a:ext>
            </a:extLst>
          </p:cNvPr>
          <p:cNvSpPr txBox="1"/>
          <p:nvPr/>
        </p:nvSpPr>
        <p:spPr>
          <a:xfrm>
            <a:off x="446073" y="1192876"/>
            <a:ext cx="618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Страхова компанія "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BBS INSURANCE"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DD4F1-D4A1-40DD-9865-468A2D1BD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5" y="3828195"/>
            <a:ext cx="307431" cy="3074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7D660D-BBED-45B1-ADFE-B1E9CB7C2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3" y="3228349"/>
            <a:ext cx="338174" cy="3381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EC17BF-DB8B-4215-8CC0-34C0FFF1E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0" y="2014885"/>
            <a:ext cx="338174" cy="3381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2107EF-086C-4763-A222-A7CB19B28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4" y="2614800"/>
            <a:ext cx="338174" cy="3381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07A58E-8D95-41E2-B88A-005B239EF6B6}"/>
              </a:ext>
            </a:extLst>
          </p:cNvPr>
          <p:cNvSpPr txBox="1"/>
          <p:nvPr/>
        </p:nvSpPr>
        <p:spPr>
          <a:xfrm>
            <a:off x="969900" y="205088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Ubuntu" panose="020B0504030602030204" pitchFamily="34" charset="0"/>
              </a:rPr>
              <a:t>04050, </a:t>
            </a:r>
            <a:r>
              <a:rPr lang="ru-RU" sz="1400" dirty="0" err="1">
                <a:latin typeface="Ubuntu" panose="020B0504030602030204" pitchFamily="34" charset="0"/>
              </a:rPr>
              <a:t>м.Київ</a:t>
            </a:r>
            <a:r>
              <a:rPr lang="ru-RU" sz="1400" dirty="0">
                <a:latin typeface="Ubuntu" panose="020B0504030602030204" pitchFamily="34" charset="0"/>
              </a:rPr>
              <a:t>, </a:t>
            </a:r>
            <a:r>
              <a:rPr lang="ru-RU" sz="1400" dirty="0" err="1">
                <a:latin typeface="Ubuntu" panose="020B0504030602030204" pitchFamily="34" charset="0"/>
              </a:rPr>
              <a:t>вул</a:t>
            </a:r>
            <a:r>
              <a:rPr lang="ru-RU" sz="1400" dirty="0">
                <a:latin typeface="Ubuntu" panose="020B0504030602030204" pitchFamily="34" charset="0"/>
              </a:rPr>
              <a:t>. </a:t>
            </a:r>
            <a:r>
              <a:rPr lang="ru-RU" sz="1400" dirty="0" err="1">
                <a:latin typeface="Ubuntu" panose="020B0504030602030204" pitchFamily="34" charset="0"/>
              </a:rPr>
              <a:t>Білоруська</a:t>
            </a:r>
            <a:r>
              <a:rPr lang="ru-RU" sz="1400" dirty="0">
                <a:latin typeface="Ubuntu" panose="020B0504030602030204" pitchFamily="34" charset="0"/>
              </a:rPr>
              <a:t>, 3</a:t>
            </a:r>
            <a:endParaRPr lang="uk-UA" sz="1400" dirty="0">
              <a:latin typeface="Ubuntu" panose="020B05040306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1D0385-7846-4171-B3A8-6358F391AAF2}"/>
              </a:ext>
            </a:extLst>
          </p:cNvPr>
          <p:cNvSpPr txBox="1"/>
          <p:nvPr/>
        </p:nvSpPr>
        <p:spPr>
          <a:xfrm>
            <a:off x="969900" y="25411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Ubuntu" panose="020B0504030602030204" pitchFamily="34" charset="0"/>
              </a:rPr>
              <a:t>0 800 500 123 </a:t>
            </a:r>
            <a:r>
              <a:rPr lang="ru-RU" sz="1200" dirty="0">
                <a:latin typeface="Ubuntu" panose="020B0504030602030204" pitchFamily="34" charset="0"/>
              </a:rPr>
              <a:t>(Контакт-центр)</a:t>
            </a:r>
          </a:p>
          <a:p>
            <a:r>
              <a:rPr lang="ru-RU" sz="1400" dirty="0">
                <a:latin typeface="Ubuntu" panose="020B0504030602030204" pitchFamily="34" charset="0"/>
              </a:rPr>
              <a:t>044 246 67 22 </a:t>
            </a:r>
            <a:r>
              <a:rPr lang="ru-RU" sz="1200" dirty="0">
                <a:latin typeface="Ubuntu" panose="020B0504030602030204" pitchFamily="34" charset="0"/>
              </a:rPr>
              <a:t>(</a:t>
            </a:r>
            <a:r>
              <a:rPr lang="ru-RU" sz="1200" dirty="0" err="1">
                <a:latin typeface="Ubuntu" panose="020B0504030602030204" pitchFamily="34" charset="0"/>
              </a:rPr>
              <a:t>Багатоканальний</a:t>
            </a:r>
            <a:r>
              <a:rPr lang="ru-RU" sz="1200" dirty="0">
                <a:latin typeface="Ubuntu" panose="020B0504030602030204" pitchFamily="34" charset="0"/>
              </a:rPr>
              <a:t> номер телефону)</a:t>
            </a:r>
            <a:endParaRPr lang="uk-UA" sz="1200" dirty="0">
              <a:latin typeface="Ubuntu" panose="020B05040306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CD91B-12CD-47D1-A733-C12564F579A6}"/>
              </a:ext>
            </a:extLst>
          </p:cNvPr>
          <p:cNvSpPr txBox="1"/>
          <p:nvPr/>
        </p:nvSpPr>
        <p:spPr>
          <a:xfrm>
            <a:off x="969900" y="3236719"/>
            <a:ext cx="1663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Ubuntu" panose="020B0504030602030204" pitchFamily="34" charset="0"/>
              </a:rPr>
              <a:t>info@bbs.com.ua</a:t>
            </a:r>
            <a:endParaRPr lang="uk-UA" sz="1400" dirty="0">
              <a:latin typeface="Ubuntu" panose="020B05040306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53AF62-002C-4407-ADBC-CEC2DB5CD788}"/>
              </a:ext>
            </a:extLst>
          </p:cNvPr>
          <p:cNvSpPr txBox="1"/>
          <p:nvPr/>
        </p:nvSpPr>
        <p:spPr>
          <a:xfrm>
            <a:off x="969900" y="3828195"/>
            <a:ext cx="1663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Ubuntu" panose="020B0504030602030204" pitchFamily="34" charset="0"/>
              </a:rPr>
              <a:t>https://bbs.ua</a:t>
            </a:r>
            <a:endParaRPr lang="uk-UA" sz="14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8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4FDAD7-0621-4E20-B752-771F8AF6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r="16459"/>
          <a:stretch/>
        </p:blipFill>
        <p:spPr>
          <a:xfrm>
            <a:off x="6855228" y="0"/>
            <a:ext cx="53367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C68FB-56A5-4582-B775-0AE3B2357782}"/>
              </a:ext>
            </a:extLst>
          </p:cNvPr>
          <p:cNvSpPr txBox="1"/>
          <p:nvPr/>
        </p:nvSpPr>
        <p:spPr>
          <a:xfrm>
            <a:off x="504480" y="2337017"/>
            <a:ext cx="6256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>
                <a:solidFill>
                  <a:srgbClr val="4D4F53"/>
                </a:solidFill>
                <a:cs typeface="Times New Roman" pitchFamily="18" charset="0"/>
              </a:rPr>
              <a:t>1. Методологічна база</a:t>
            </a:r>
          </a:p>
          <a:p>
            <a:r>
              <a:rPr lang="uk-UA" sz="1800" b="1" dirty="0">
                <a:solidFill>
                  <a:srgbClr val="4D4F53"/>
                </a:solidFill>
                <a:cs typeface="Times New Roman" pitchFamily="18" charset="0"/>
              </a:rPr>
              <a:t>2. Предмет Договору страхування/об'єкт страхування</a:t>
            </a:r>
          </a:p>
          <a:p>
            <a:r>
              <a:rPr lang="uk-UA" sz="1800" b="1" dirty="0">
                <a:solidFill>
                  <a:srgbClr val="4D4F53"/>
                </a:solidFill>
                <a:cs typeface="Times New Roman" pitchFamily="18" charset="0"/>
              </a:rPr>
              <a:t>3. Страхувальник/</a:t>
            </a:r>
            <a:r>
              <a:rPr lang="uk-UA" sz="1800" b="1" dirty="0" err="1">
                <a:solidFill>
                  <a:srgbClr val="4D4F53"/>
                </a:solidFill>
                <a:cs typeface="Times New Roman" pitchFamily="18" charset="0"/>
              </a:rPr>
              <a:t>Вигодонабувач</a:t>
            </a:r>
            <a:endParaRPr lang="uk-UA" sz="1800" b="1" dirty="0">
              <a:solidFill>
                <a:srgbClr val="4D4F53"/>
              </a:solidFill>
              <a:cs typeface="Times New Roman" pitchFamily="18" charset="0"/>
            </a:endParaRPr>
          </a:p>
          <a:p>
            <a:r>
              <a:rPr lang="uk-UA" sz="1800" b="1" dirty="0">
                <a:solidFill>
                  <a:srgbClr val="4D4F53"/>
                </a:solidFill>
                <a:cs typeface="Times New Roman" pitchFamily="18" charset="0"/>
              </a:rPr>
              <a:t>4. </a:t>
            </a:r>
            <a:r>
              <a:rPr lang="ru-RU" sz="1800" b="1" dirty="0" err="1">
                <a:solidFill>
                  <a:srgbClr val="4D4F53"/>
                </a:solidFill>
                <a:cs typeface="Times New Roman" pitchFamily="18" charset="0"/>
              </a:rPr>
              <a:t>Страхові</a:t>
            </a:r>
            <a:r>
              <a:rPr lang="ru-RU" sz="1800" b="1" dirty="0">
                <a:solidFill>
                  <a:srgbClr val="4D4F53"/>
                </a:solidFill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4D4F53"/>
                </a:solidFill>
                <a:cs typeface="Times New Roman" pitchFamily="18" charset="0"/>
              </a:rPr>
              <a:t>ризики</a:t>
            </a:r>
            <a:r>
              <a:rPr lang="ru-RU" sz="1800" b="1" dirty="0">
                <a:solidFill>
                  <a:srgbClr val="4D4F53"/>
                </a:solidFill>
                <a:cs typeface="Times New Roman" pitchFamily="18" charset="0"/>
              </a:rPr>
              <a:t>/</a:t>
            </a:r>
            <a:r>
              <a:rPr lang="ru-RU" sz="1800" b="1" dirty="0" err="1">
                <a:solidFill>
                  <a:srgbClr val="4D4F53"/>
                </a:solidFill>
                <a:cs typeface="Times New Roman" pitchFamily="18" charset="0"/>
              </a:rPr>
              <a:t>Страхові</a:t>
            </a:r>
            <a:r>
              <a:rPr lang="ru-RU" sz="1800" b="1" dirty="0">
                <a:solidFill>
                  <a:srgbClr val="4D4F53"/>
                </a:solidFill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4D4F53"/>
                </a:solidFill>
                <a:cs typeface="Times New Roman" pitchFamily="18" charset="0"/>
              </a:rPr>
              <a:t>випадки</a:t>
            </a:r>
            <a:endParaRPr lang="uk-UA" sz="1800" b="1" dirty="0">
              <a:solidFill>
                <a:srgbClr val="4D4F53"/>
              </a:solidFill>
              <a:cs typeface="Times New Roman" pitchFamily="18" charset="0"/>
            </a:endParaRPr>
          </a:p>
          <a:p>
            <a:r>
              <a:rPr lang="uk-UA" sz="1800" b="1" dirty="0">
                <a:solidFill>
                  <a:srgbClr val="4D4F53"/>
                </a:solidFill>
                <a:cs typeface="Times New Roman" pitchFamily="18" charset="0"/>
              </a:rPr>
              <a:t>5. </a:t>
            </a:r>
            <a:r>
              <a:rPr lang="ru-RU" sz="1800" b="1" dirty="0">
                <a:solidFill>
                  <a:srgbClr val="4D4F53"/>
                </a:solidFill>
                <a:cs typeface="Times New Roman" pitchFamily="18" charset="0"/>
              </a:rPr>
              <a:t>Страхова сума/Страхова </a:t>
            </a:r>
            <a:r>
              <a:rPr lang="ru-RU" sz="1800" b="1" dirty="0" err="1">
                <a:solidFill>
                  <a:srgbClr val="4D4F53"/>
                </a:solidFill>
                <a:cs typeface="Times New Roman" pitchFamily="18" charset="0"/>
              </a:rPr>
              <a:t>премія</a:t>
            </a:r>
            <a:endParaRPr lang="ru-RU" sz="1800" b="1" dirty="0">
              <a:solidFill>
                <a:srgbClr val="4D4F53"/>
              </a:solidFill>
              <a:cs typeface="Times New Roman" pitchFamily="18" charset="0"/>
            </a:endParaRPr>
          </a:p>
          <a:p>
            <a:r>
              <a:rPr lang="uk-UA" sz="1800" b="1" dirty="0">
                <a:solidFill>
                  <a:srgbClr val="4D4F53"/>
                </a:solidFill>
                <a:cs typeface="Times New Roman" pitchFamily="18" charset="0"/>
              </a:rPr>
              <a:t>6</a:t>
            </a:r>
            <a:r>
              <a:rPr lang="ru-RU" sz="1800" b="1" dirty="0">
                <a:solidFill>
                  <a:srgbClr val="4D4F53"/>
                </a:solidFill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srgbClr val="4D4F53"/>
                </a:solidFill>
                <a:cs typeface="Times New Roman" pitchFamily="18" charset="0"/>
              </a:rPr>
              <a:t>Територія</a:t>
            </a:r>
            <a:r>
              <a:rPr lang="ru-RU" sz="1800" b="1" dirty="0">
                <a:solidFill>
                  <a:srgbClr val="4D4F53"/>
                </a:solidFill>
                <a:cs typeface="Times New Roman" pitchFamily="18" charset="0"/>
              </a:rPr>
              <a:t> та строк дії Договору</a:t>
            </a:r>
          </a:p>
          <a:p>
            <a:r>
              <a:rPr lang="ru-RU" b="1" dirty="0">
                <a:solidFill>
                  <a:srgbClr val="4D4F53"/>
                </a:solidFill>
                <a:cs typeface="Times New Roman" pitchFamily="18" charset="0"/>
              </a:rPr>
              <a:t>7. Порядок та </a:t>
            </a:r>
            <a:r>
              <a:rPr lang="ru-RU" b="1" dirty="0" err="1">
                <a:solidFill>
                  <a:srgbClr val="4D4F53"/>
                </a:solidFill>
                <a:cs typeface="Times New Roman" pitchFamily="18" charset="0"/>
              </a:rPr>
              <a:t>умови</a:t>
            </a:r>
            <a:r>
              <a:rPr lang="ru-RU" b="1" dirty="0">
                <a:solidFill>
                  <a:srgbClr val="4D4F53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4D4F53"/>
                </a:solidFill>
                <a:cs typeface="Times New Roman" pitchFamily="18" charset="0"/>
              </a:rPr>
              <a:t>розрахунку</a:t>
            </a:r>
            <a:r>
              <a:rPr lang="ru-RU" b="1" dirty="0">
                <a:solidFill>
                  <a:srgbClr val="4D4F53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4D4F53"/>
                </a:solidFill>
                <a:cs typeface="Times New Roman" pitchFamily="18" charset="0"/>
              </a:rPr>
              <a:t>відшкодування</a:t>
            </a:r>
            <a:endParaRPr lang="ru-RU" sz="1800" b="1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D331D2-A91E-4D1E-94E8-24C54B17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0" y="316878"/>
            <a:ext cx="1650794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EF1E5-99A1-432B-8D50-964E62252B31}"/>
              </a:ext>
            </a:extLst>
          </p:cNvPr>
          <p:cNvSpPr/>
          <p:nvPr/>
        </p:nvSpPr>
        <p:spPr>
          <a:xfrm>
            <a:off x="122" y="0"/>
            <a:ext cx="341376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3000">
                <a:schemeClr val="bg1">
                  <a:lumMod val="95000"/>
                  <a:shade val="67500"/>
                  <a:satMod val="115000"/>
                </a:schemeClr>
              </a:gs>
              <a:gs pos="67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05863FA-128F-41CC-90E8-4AD51F64BC3E}"/>
              </a:ext>
            </a:extLst>
          </p:cNvPr>
          <p:cNvGrpSpPr/>
          <p:nvPr/>
        </p:nvGrpSpPr>
        <p:grpSpPr>
          <a:xfrm>
            <a:off x="1792871" y="1395423"/>
            <a:ext cx="8606258" cy="493791"/>
            <a:chOff x="756087" y="847047"/>
            <a:chExt cx="8606258" cy="49379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1FD1EE22-A172-4694-BBDF-0E34FD8E6101}"/>
                </a:ext>
              </a:extLst>
            </p:cNvPr>
            <p:cNvSpPr/>
            <p:nvPr/>
          </p:nvSpPr>
          <p:spPr>
            <a:xfrm>
              <a:off x="756087" y="847047"/>
              <a:ext cx="8606258" cy="49379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:a16="http://schemas.microsoft.com/office/drawing/2014/main" id="{CC887AC9-033B-45E1-BB6C-001B77C2510B}"/>
                </a:ext>
              </a:extLst>
            </p:cNvPr>
            <p:cNvSpPr txBox="1"/>
            <p:nvPr/>
          </p:nvSpPr>
          <p:spPr>
            <a:xfrm>
              <a:off x="770550" y="861510"/>
              <a:ext cx="8577332" cy="46486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000" b="1" kern="1200" dirty="0">
                  <a:cs typeface="Times New Roman" panose="02020603050405020304" pitchFamily="18" charset="0"/>
                </a:rPr>
                <a:t>Закон України «Про страхування»</a:t>
              </a:r>
              <a:endParaRPr lang="ru-UA" sz="2000" kern="12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7895314-2471-459D-9D16-5F4D03469E7B}"/>
              </a:ext>
            </a:extLst>
          </p:cNvPr>
          <p:cNvGrpSpPr/>
          <p:nvPr/>
        </p:nvGrpSpPr>
        <p:grpSpPr>
          <a:xfrm>
            <a:off x="1780575" y="2007089"/>
            <a:ext cx="8604091" cy="533401"/>
            <a:chOff x="756087" y="1495119"/>
            <a:chExt cx="8604091" cy="53340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11F7F7C7-43DA-4C68-AA10-76AB747A85B5}"/>
                </a:ext>
              </a:extLst>
            </p:cNvPr>
            <p:cNvSpPr/>
            <p:nvPr/>
          </p:nvSpPr>
          <p:spPr>
            <a:xfrm>
              <a:off x="756087" y="1495119"/>
              <a:ext cx="8604091" cy="53340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: скругленные углы 4">
              <a:extLst>
                <a:ext uri="{FF2B5EF4-FFF2-40B4-BE49-F238E27FC236}">
                  <a16:creationId xmlns:a16="http://schemas.microsoft.com/office/drawing/2014/main" id="{19D02782-B3B4-40DE-B0C1-0D785EB33684}"/>
                </a:ext>
              </a:extLst>
            </p:cNvPr>
            <p:cNvSpPr txBox="1"/>
            <p:nvPr/>
          </p:nvSpPr>
          <p:spPr>
            <a:xfrm>
              <a:off x="771710" y="1510742"/>
              <a:ext cx="8572845" cy="50215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Нормативно-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правові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акти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Національного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банку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України</a:t>
              </a:r>
              <a:endParaRPr lang="ru-RU" sz="2000" b="1" kern="1200" dirty="0"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87FEB64-C291-4E83-8E8F-A86F98DE4D34}"/>
              </a:ext>
            </a:extLst>
          </p:cNvPr>
          <p:cNvGrpSpPr/>
          <p:nvPr/>
        </p:nvGrpSpPr>
        <p:grpSpPr>
          <a:xfrm>
            <a:off x="1780180" y="2834288"/>
            <a:ext cx="8631640" cy="874686"/>
            <a:chOff x="756087" y="2111648"/>
            <a:chExt cx="8631640" cy="114777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53AE6BEB-B9F3-4AB1-8773-B11E81EFE7E2}"/>
                </a:ext>
              </a:extLst>
            </p:cNvPr>
            <p:cNvSpPr/>
            <p:nvPr/>
          </p:nvSpPr>
          <p:spPr>
            <a:xfrm>
              <a:off x="756087" y="2111648"/>
              <a:ext cx="8631640" cy="1147778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: скругленные углы 4">
              <a:extLst>
                <a:ext uri="{FF2B5EF4-FFF2-40B4-BE49-F238E27FC236}">
                  <a16:creationId xmlns:a16="http://schemas.microsoft.com/office/drawing/2014/main" id="{B1A48192-B0C9-456B-A006-495A009F768B}"/>
                </a:ext>
              </a:extLst>
            </p:cNvPr>
            <p:cNvSpPr txBox="1"/>
            <p:nvPr/>
          </p:nvSpPr>
          <p:spPr>
            <a:xfrm>
              <a:off x="789704" y="2159550"/>
              <a:ext cx="8564406" cy="10805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Загальні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умови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страхового продукту  «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Страхування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відповідальності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перед </a:t>
              </a:r>
              <a:r>
                <a:rPr lang="ru-RU" sz="2000" b="1" kern="1200" dirty="0" err="1">
                  <a:ea typeface="+mn-ea"/>
                  <a:cs typeface="Times New Roman" panose="02020603050405020304" pitchFamily="18" charset="0"/>
                </a:rPr>
                <a:t>третіми</a:t>
              </a:r>
              <a:r>
                <a:rPr lang="ru-RU" sz="2000" b="1" kern="1200" dirty="0">
                  <a:ea typeface="+mn-ea"/>
                  <a:cs typeface="Times New Roman" panose="02020603050405020304" pitchFamily="18" charset="0"/>
                </a:rPr>
                <a:t> особами»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5BFCD1E-0551-4838-9282-1546411FC0D8}"/>
              </a:ext>
            </a:extLst>
          </p:cNvPr>
          <p:cNvGrpSpPr/>
          <p:nvPr/>
        </p:nvGrpSpPr>
        <p:grpSpPr>
          <a:xfrm>
            <a:off x="1775535" y="3907851"/>
            <a:ext cx="8602409" cy="952848"/>
            <a:chOff x="756087" y="3511345"/>
            <a:chExt cx="8602409" cy="1132971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23CA9539-DB08-4DB2-97DD-BE9E5D8695EC}"/>
                </a:ext>
              </a:extLst>
            </p:cNvPr>
            <p:cNvSpPr/>
            <p:nvPr/>
          </p:nvSpPr>
          <p:spPr>
            <a:xfrm>
              <a:off x="756087" y="3511345"/>
              <a:ext cx="8602409" cy="1132971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882E94B0-37D5-4882-B1BD-D84D4F0CEDD2}"/>
                </a:ext>
              </a:extLst>
            </p:cNvPr>
            <p:cNvSpPr txBox="1"/>
            <p:nvPr/>
          </p:nvSpPr>
          <p:spPr>
            <a:xfrm>
              <a:off x="789271" y="3544529"/>
              <a:ext cx="8536041" cy="106660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Інформаційний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документ про 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стандартний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страховий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продукт «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Страхування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відповідальності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власників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зброї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перед </a:t>
              </a:r>
              <a:r>
                <a:rPr lang="ru-RU" sz="2000" b="1" kern="1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третіми</a:t>
              </a:r>
              <a:r>
                <a:rPr lang="ru-RU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Times New Roman" panose="02020603050405020304" pitchFamily="18" charset="0"/>
                </a:rPr>
                <a:t> особами»</a:t>
              </a: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BE434D0-80E2-42EE-8598-83E141D65D99}"/>
              </a:ext>
            </a:extLst>
          </p:cNvPr>
          <p:cNvCxnSpPr>
            <a:cxnSpLocks/>
          </p:cNvCxnSpPr>
          <p:nvPr/>
        </p:nvCxnSpPr>
        <p:spPr>
          <a:xfrm flipH="1">
            <a:off x="1066317" y="1095628"/>
            <a:ext cx="11369" cy="33348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B2F4EF1-F034-4BC1-8501-E6E14FCD653B}"/>
              </a:ext>
            </a:extLst>
          </p:cNvPr>
          <p:cNvCxnSpPr>
            <a:cxnSpLocks/>
          </p:cNvCxnSpPr>
          <p:nvPr/>
        </p:nvCxnSpPr>
        <p:spPr>
          <a:xfrm>
            <a:off x="1066317" y="4430486"/>
            <a:ext cx="69416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43C50297-7B2B-4526-B10D-86ADC8AF6931}"/>
              </a:ext>
            </a:extLst>
          </p:cNvPr>
          <p:cNvCxnSpPr>
            <a:cxnSpLocks/>
          </p:cNvCxnSpPr>
          <p:nvPr/>
        </p:nvCxnSpPr>
        <p:spPr>
          <a:xfrm>
            <a:off x="1066317" y="3211286"/>
            <a:ext cx="70504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364F20B8-136C-4E9C-87CE-09447F3EED11}"/>
              </a:ext>
            </a:extLst>
          </p:cNvPr>
          <p:cNvCxnSpPr/>
          <p:nvPr/>
        </p:nvCxnSpPr>
        <p:spPr>
          <a:xfrm>
            <a:off x="1077686" y="2296886"/>
            <a:ext cx="6981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FE73427-9CBC-4CE6-92A9-0179E6273F38}"/>
              </a:ext>
            </a:extLst>
          </p:cNvPr>
          <p:cNvCxnSpPr/>
          <p:nvPr/>
        </p:nvCxnSpPr>
        <p:spPr>
          <a:xfrm>
            <a:off x="1088568" y="1621976"/>
            <a:ext cx="6981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4">
            <a:extLst>
              <a:ext uri="{FF2B5EF4-FFF2-40B4-BE49-F238E27FC236}">
                <a16:creationId xmlns:a16="http://schemas.microsoft.com/office/drawing/2014/main" id="{924F7A0B-7369-43A1-8CAB-08637F3988AF}"/>
              </a:ext>
            </a:extLst>
          </p:cNvPr>
          <p:cNvSpPr txBox="1"/>
          <p:nvPr/>
        </p:nvSpPr>
        <p:spPr>
          <a:xfrm>
            <a:off x="0" y="1"/>
            <a:ext cx="12191142" cy="11083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uk-UA" sz="3200" dirty="0"/>
              <a:t>МЕТОДОЛОГІЧНА БАЗА</a:t>
            </a:r>
            <a:endParaRPr lang="ru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11D10-1BA5-4AAA-8F06-80F4279B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70" y="303091"/>
            <a:ext cx="1650794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7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80EF1-EE55-4351-8985-F4042822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64" t="-120" r="12174"/>
          <a:stretch/>
        </p:blipFill>
        <p:spPr>
          <a:xfrm flipH="1">
            <a:off x="-3" y="-10633"/>
            <a:ext cx="3264197" cy="6867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25E236-AD42-4E8C-BBC0-A1420AB58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68D6A9-425C-4521-BEA7-32850B9081BD}"/>
              </a:ext>
            </a:extLst>
          </p:cNvPr>
          <p:cNvSpPr/>
          <p:nvPr/>
        </p:nvSpPr>
        <p:spPr>
          <a:xfrm>
            <a:off x="3264194" y="-10633"/>
            <a:ext cx="8927806" cy="69334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</a:rPr>
              <a:t>ПРЕДМЕТ ДОГОВОРУ СТРАХУВАННЯ/ОБ'ЄКТ СТРАХУВАННЯ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BB78C-85CA-4636-BCCA-917F276AC53B}"/>
              </a:ext>
            </a:extLst>
          </p:cNvPr>
          <p:cNvSpPr txBox="1"/>
          <p:nvPr/>
        </p:nvSpPr>
        <p:spPr>
          <a:xfrm>
            <a:off x="3646713" y="886470"/>
            <a:ext cx="8218715" cy="92333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Договори </a:t>
            </a:r>
            <a:r>
              <a:rPr lang="ru-RU" dirty="0" err="1"/>
              <a:t>страхування</a:t>
            </a:r>
            <a:r>
              <a:rPr lang="ru-RU" dirty="0"/>
              <a:t> за </a:t>
            </a:r>
            <a:r>
              <a:rPr lang="ru-RU" dirty="0" err="1"/>
              <a:t>страховим</a:t>
            </a:r>
            <a:r>
              <a:rPr lang="ru-RU" dirty="0"/>
              <a:t> продуктом  «»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характеристик та </a:t>
            </a:r>
            <a:r>
              <a:rPr lang="ru-RU" dirty="0" err="1"/>
              <a:t>класифікаційних</a:t>
            </a:r>
            <a:r>
              <a:rPr lang="ru-RU" dirty="0"/>
              <a:t> </a:t>
            </a:r>
            <a:r>
              <a:rPr lang="ru-RU" dirty="0" err="1"/>
              <a:t>ознСТРАХУВАННЯ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перед </a:t>
            </a:r>
            <a:r>
              <a:rPr lang="ru-RU" dirty="0" err="1"/>
              <a:t>стретіми</a:t>
            </a:r>
            <a:r>
              <a:rPr lang="ru-RU" dirty="0"/>
              <a:t> </a:t>
            </a:r>
            <a:r>
              <a:rPr lang="ru-RU" dirty="0" err="1"/>
              <a:t>особамиак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7AC3A-0CA5-4C90-A792-41C5FAA7A336}"/>
              </a:ext>
            </a:extLst>
          </p:cNvPr>
          <p:cNvSpPr txBox="1"/>
          <p:nvPr/>
        </p:nvSpPr>
        <p:spPr>
          <a:xfrm>
            <a:off x="3646713" y="1809800"/>
            <a:ext cx="82187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cs typeface="Times New Roman" pitchFamily="18" charset="0"/>
              </a:rPr>
              <a:t>Предметом Договору </a:t>
            </a:r>
            <a:r>
              <a:rPr lang="ru-RU" dirty="0" err="1">
                <a:cs typeface="Times New Roman" pitchFamily="18" charset="0"/>
              </a:rPr>
              <a:t>страхування</a:t>
            </a:r>
            <a:r>
              <a:rPr lang="ru-RU" dirty="0">
                <a:cs typeface="Times New Roman" pitchFamily="18" charset="0"/>
              </a:rPr>
              <a:t> є передача </a:t>
            </a:r>
            <a:r>
              <a:rPr lang="ru-RU" dirty="0" err="1">
                <a:cs typeface="Times New Roman" pitchFamily="18" charset="0"/>
              </a:rPr>
              <a:t>Страхувальником</a:t>
            </a:r>
            <a:r>
              <a:rPr lang="ru-RU" dirty="0">
                <a:cs typeface="Times New Roman" pitchFamily="18" charset="0"/>
              </a:rPr>
              <a:t> за плату </a:t>
            </a:r>
            <a:r>
              <a:rPr lang="ru-RU" dirty="0" err="1">
                <a:cs typeface="Times New Roman" pitchFamily="18" charset="0"/>
              </a:rPr>
              <a:t>ризику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>
                <a:cs typeface="Times New Roman" pitchFamily="18" charset="0"/>
              </a:rPr>
              <a:t>пов’язаного</a:t>
            </a:r>
            <a:r>
              <a:rPr lang="ru-RU" dirty="0">
                <a:cs typeface="Times New Roman" pitchFamily="18" charset="0"/>
              </a:rPr>
              <a:t> з </a:t>
            </a:r>
            <a:r>
              <a:rPr lang="ru-RU" dirty="0" err="1">
                <a:cs typeface="Times New Roman" pitchFamily="18" charset="0"/>
              </a:rPr>
              <a:t>об’єктом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страхування</a:t>
            </a:r>
            <a:r>
              <a:rPr lang="ru-RU" dirty="0">
                <a:cs typeface="Times New Roman" pitchFamily="18" charset="0"/>
              </a:rPr>
              <a:t>, Страховику на </a:t>
            </a:r>
            <a:r>
              <a:rPr lang="ru-RU" dirty="0" err="1">
                <a:cs typeface="Times New Roman" pitchFamily="18" charset="0"/>
              </a:rPr>
              <a:t>умовах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>
                <a:cs typeface="Times New Roman" pitchFamily="18" charset="0"/>
              </a:rPr>
              <a:t>визначених</a:t>
            </a:r>
            <a:r>
              <a:rPr lang="ru-RU" dirty="0">
                <a:cs typeface="Times New Roman" pitchFamily="18" charset="0"/>
              </a:rPr>
              <a:t> Договором </a:t>
            </a:r>
            <a:r>
              <a:rPr lang="ru-RU" dirty="0" err="1">
                <a:cs typeface="Times New Roman" pitchFamily="18" charset="0"/>
              </a:rPr>
              <a:t>Страхування</a:t>
            </a:r>
            <a:endParaRPr lang="en-US" dirty="0"/>
          </a:p>
          <a:p>
            <a:pPr algn="just">
              <a:spcBef>
                <a:spcPts val="600"/>
              </a:spcBef>
            </a:pPr>
            <a:r>
              <a:rPr lang="ru-RU" b="1" dirty="0" err="1">
                <a:cs typeface="Times New Roman" pitchFamily="18" charset="0"/>
              </a:rPr>
              <a:t>Об’єктом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err="1">
                <a:cs typeface="Times New Roman" pitchFamily="18" charset="0"/>
              </a:rPr>
              <a:t>страхування</a:t>
            </a:r>
            <a:r>
              <a:rPr lang="ru-RU" b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є  </a:t>
            </a:r>
            <a:r>
              <a:rPr lang="ru-RU" dirty="0" err="1">
                <a:cs typeface="Times New Roman" pitchFamily="18" charset="0"/>
              </a:rPr>
              <a:t>цивільна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відповідальність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Страхувальника</a:t>
            </a:r>
            <a:r>
              <a:rPr lang="ru-RU" dirty="0">
                <a:cs typeface="Times New Roman" pitchFamily="18" charset="0"/>
              </a:rPr>
              <a:t> за </a:t>
            </a:r>
            <a:r>
              <a:rPr lang="ru-RU" dirty="0" err="1">
                <a:cs typeface="Times New Roman" pitchFamily="18" charset="0"/>
              </a:rPr>
              <a:t>заподіяну</a:t>
            </a:r>
            <a:r>
              <a:rPr lang="ru-RU" dirty="0">
                <a:cs typeface="Times New Roman" pitchFamily="18" charset="0"/>
              </a:rPr>
              <a:t> шкоду </a:t>
            </a:r>
            <a:r>
              <a:rPr lang="ru-RU" dirty="0" err="1">
                <a:cs typeface="Times New Roman" pitchFamily="18" charset="0"/>
              </a:rPr>
              <a:t>Третій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особі</a:t>
            </a:r>
            <a:r>
              <a:rPr lang="ru-RU" dirty="0">
                <a:cs typeface="Times New Roman" pitchFamily="18" charset="0"/>
              </a:rPr>
              <a:t> та/</a:t>
            </a:r>
            <a:r>
              <a:rPr lang="ru-RU" dirty="0" err="1">
                <a:cs typeface="Times New Roman" pitchFamily="18" charset="0"/>
              </a:rPr>
              <a:t>або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її</a:t>
            </a:r>
            <a:r>
              <a:rPr lang="ru-RU" dirty="0">
                <a:cs typeface="Times New Roman" pitchFamily="18" charset="0"/>
              </a:rPr>
              <a:t> майну </a:t>
            </a:r>
            <a:r>
              <a:rPr lang="ru-RU" dirty="0" err="1">
                <a:cs typeface="Times New Roman" pitchFamily="18" charset="0"/>
              </a:rPr>
              <a:t>внаслідок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володіння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>
                <a:cs typeface="Times New Roman" pitchFamily="18" charset="0"/>
              </a:rPr>
              <a:t>зберігання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чи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використання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зброї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4B1C0E-F4EB-4407-A74C-9A38347A3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74" y="4034755"/>
            <a:ext cx="2876550" cy="15811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4E825C-E288-4505-A7F2-E53129AD0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718" y="4965725"/>
            <a:ext cx="2838450" cy="15811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77B7BE-484B-4798-B987-FFEF0B498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2161" y="4109183"/>
            <a:ext cx="3143267" cy="22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0415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B75BABB-698C-4800-A09E-2A7AD445B842}"/>
              </a:ext>
            </a:extLst>
          </p:cNvPr>
          <p:cNvSpPr/>
          <p:nvPr/>
        </p:nvSpPr>
        <p:spPr>
          <a:xfrm>
            <a:off x="2712514" y="427247"/>
            <a:ext cx="8467115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ru-RU" sz="3200" b="1" kern="0" dirty="0">
                <a:solidFill>
                  <a:schemeClr val="tx1"/>
                </a:solidFill>
                <a:cs typeface="Times New Roman" pitchFamily="18" charset="0"/>
              </a:rPr>
              <a:t>СТРАХУВАЛЬНИК/ВИГОДОНАБУВАЧ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9C8CE6D-37ED-43D3-B899-D858A09622BB}"/>
              </a:ext>
            </a:extLst>
          </p:cNvPr>
          <p:cNvGrpSpPr/>
          <p:nvPr/>
        </p:nvGrpSpPr>
        <p:grpSpPr>
          <a:xfrm>
            <a:off x="530861" y="1961890"/>
            <a:ext cx="4908930" cy="1754326"/>
            <a:chOff x="-207018" y="582274"/>
            <a:chExt cx="4462451" cy="2150448"/>
          </a:xfrm>
          <a:solidFill>
            <a:schemeClr val="bg1">
              <a:lumMod val="9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6D56DC40-3B36-456E-A13C-882225019350}"/>
                </a:ext>
              </a:extLst>
            </p:cNvPr>
            <p:cNvSpPr/>
            <p:nvPr/>
          </p:nvSpPr>
          <p:spPr>
            <a:xfrm>
              <a:off x="4570" y="582274"/>
              <a:ext cx="4250862" cy="2150448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0187B1E-052D-4640-941C-DD65B38904A0}"/>
                </a:ext>
              </a:extLst>
            </p:cNvPr>
            <p:cNvSpPr txBox="1"/>
            <p:nvPr/>
          </p:nvSpPr>
          <p:spPr>
            <a:xfrm>
              <a:off x="-207018" y="582274"/>
              <a:ext cx="4462451" cy="215044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 err="1">
                  <a:solidFill>
                    <a:schemeClr val="tx1"/>
                  </a:solidFill>
                </a:rPr>
                <a:t>Страхувальник</a:t>
              </a:r>
              <a:r>
                <a:rPr lang="ru-RU" b="1" kern="1200" dirty="0">
                  <a:solidFill>
                    <a:schemeClr val="tx1"/>
                  </a:solidFill>
                </a:rPr>
                <a:t> – </a:t>
              </a:r>
              <a:r>
                <a:rPr lang="ru-RU" kern="1200" dirty="0" err="1">
                  <a:solidFill>
                    <a:schemeClr val="tx1"/>
                  </a:solidFill>
                </a:rPr>
                <a:t>дієздатна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фізична</a:t>
              </a:r>
              <a:r>
                <a:rPr lang="ru-RU" kern="1200" dirty="0">
                  <a:solidFill>
                    <a:schemeClr val="tx1"/>
                  </a:solidFill>
                </a:rPr>
                <a:t> особа/ </a:t>
              </a:r>
              <a:r>
                <a:rPr lang="ru-RU" kern="1200" dirty="0" err="1">
                  <a:solidFill>
                    <a:schemeClr val="tx1"/>
                  </a:solidFill>
                </a:rPr>
                <a:t>юридична</a:t>
              </a:r>
              <a:r>
                <a:rPr lang="ru-RU" kern="1200" dirty="0">
                  <a:solidFill>
                    <a:schemeClr val="tx1"/>
                  </a:solidFill>
                </a:rPr>
                <a:t> особа, </a:t>
              </a:r>
              <a:r>
                <a:rPr lang="ru-RU" kern="1200" dirty="0" err="1">
                  <a:solidFill>
                    <a:schemeClr val="tx1"/>
                  </a:solidFill>
                </a:rPr>
                <a:t>що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має</a:t>
              </a:r>
              <a:r>
                <a:rPr lang="ru-RU" kern="1200" dirty="0">
                  <a:solidFill>
                    <a:schemeClr val="tx1"/>
                  </a:solidFill>
                </a:rPr>
                <a:t> у </a:t>
              </a:r>
              <a:r>
                <a:rPr lang="ru-RU" kern="1200" dirty="0" err="1">
                  <a:solidFill>
                    <a:schemeClr val="tx1"/>
                  </a:solidFill>
                </a:rPr>
                <a:t>власності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чи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іншому</a:t>
              </a:r>
              <a:r>
                <a:rPr lang="ru-RU" kern="1200" dirty="0">
                  <a:solidFill>
                    <a:schemeClr val="tx1"/>
                  </a:solidFill>
                </a:rPr>
                <a:t> законному </a:t>
              </a:r>
              <a:r>
                <a:rPr lang="ru-RU" kern="1200" dirty="0" err="1">
                  <a:solidFill>
                    <a:schemeClr val="tx1"/>
                  </a:solidFill>
                </a:rPr>
                <a:t>володінні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зброю</a:t>
              </a:r>
              <a:r>
                <a:rPr lang="ru-RU" kern="1200" dirty="0">
                  <a:solidFill>
                    <a:schemeClr val="tx1"/>
                  </a:solidFill>
                </a:rPr>
                <a:t> та </a:t>
              </a:r>
              <a:r>
                <a:rPr lang="ru-RU" kern="1200" dirty="0" err="1">
                  <a:solidFill>
                    <a:schemeClr val="tx1"/>
                  </a:solidFill>
                </a:rPr>
                <a:t>уклала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зі</a:t>
              </a:r>
              <a:r>
                <a:rPr lang="ru-RU" kern="1200" dirty="0">
                  <a:solidFill>
                    <a:schemeClr val="tx1"/>
                  </a:solidFill>
                </a:rPr>
                <a:t> Страховиком </a:t>
              </a:r>
              <a:r>
                <a:rPr lang="ru-RU" kern="1200" dirty="0" err="1">
                  <a:solidFill>
                    <a:schemeClr val="tx1"/>
                  </a:solidFill>
                </a:rPr>
                <a:t>договір</a:t>
              </a:r>
              <a:r>
                <a:rPr lang="ru-RU" kern="1200" dirty="0">
                  <a:solidFill>
                    <a:schemeClr val="tx1"/>
                  </a:solidFill>
                </a:rPr>
                <a:t> </a:t>
              </a:r>
              <a:r>
                <a:rPr lang="ru-RU" kern="1200" dirty="0" err="1">
                  <a:solidFill>
                    <a:schemeClr val="tx1"/>
                  </a:solidFill>
                </a:rPr>
                <a:t>страхування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D918096-46E2-4F93-8EEA-7C7310C43AF6}"/>
              </a:ext>
            </a:extLst>
          </p:cNvPr>
          <p:cNvSpPr txBox="1"/>
          <p:nvPr/>
        </p:nvSpPr>
        <p:spPr>
          <a:xfrm>
            <a:off x="6415926" y="1961890"/>
            <a:ext cx="501245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 err="1"/>
              <a:t>Вигодонабувач</a:t>
            </a:r>
            <a:r>
              <a:rPr lang="ru-RU" b="1" kern="1200" dirty="0"/>
              <a:t> </a:t>
            </a:r>
            <a:r>
              <a:rPr lang="ru-RU" kern="1200" dirty="0"/>
              <a:t>- </a:t>
            </a:r>
            <a:r>
              <a:rPr lang="ru-RU" kern="1200" dirty="0" err="1"/>
              <a:t>Треті</a:t>
            </a:r>
            <a:r>
              <a:rPr lang="ru-RU" kern="1200" dirty="0"/>
              <a:t> особи,  </a:t>
            </a:r>
            <a:r>
              <a:rPr lang="ru-RU" kern="1200" dirty="0" err="1"/>
              <a:t>яким</a:t>
            </a:r>
            <a:r>
              <a:rPr lang="ru-RU" kern="1200" dirty="0"/>
              <a:t> </a:t>
            </a:r>
            <a:r>
              <a:rPr lang="ru-RU" kern="1200" dirty="0" err="1"/>
              <a:t>було</a:t>
            </a:r>
            <a:r>
              <a:rPr lang="ru-RU" kern="1200" dirty="0"/>
              <a:t> </a:t>
            </a:r>
            <a:r>
              <a:rPr lang="ru-RU" kern="1200" dirty="0" err="1"/>
              <a:t>заподіяно</a:t>
            </a:r>
            <a:r>
              <a:rPr lang="ru-RU" kern="1200" dirty="0"/>
              <a:t> шкоду </a:t>
            </a:r>
            <a:r>
              <a:rPr lang="ru-RU" kern="1200" dirty="0" err="1"/>
              <a:t>життю</a:t>
            </a:r>
            <a:r>
              <a:rPr lang="ru-RU" kern="1200" dirty="0"/>
              <a:t>/</a:t>
            </a:r>
            <a:r>
              <a:rPr lang="ru-RU" kern="1200" dirty="0" err="1"/>
              <a:t>здоровю</a:t>
            </a:r>
            <a:r>
              <a:rPr lang="ru-RU" kern="1200" dirty="0"/>
              <a:t> та </a:t>
            </a:r>
            <a:r>
              <a:rPr lang="ru-RU" kern="1200" dirty="0" err="1"/>
              <a:t>або</a:t>
            </a:r>
            <a:r>
              <a:rPr lang="ru-RU" kern="1200" dirty="0"/>
              <a:t> майну </a:t>
            </a:r>
            <a:r>
              <a:rPr lang="ru-RU" kern="1200" dirty="0" err="1"/>
              <a:t>внаслідок</a:t>
            </a:r>
            <a:r>
              <a:rPr lang="ru-RU" kern="1200" dirty="0"/>
              <a:t> </a:t>
            </a:r>
            <a:r>
              <a:rPr lang="ru-RU" kern="1200" dirty="0" err="1"/>
              <a:t>володіння</a:t>
            </a:r>
            <a:r>
              <a:rPr lang="ru-RU" kern="1200" dirty="0"/>
              <a:t>, </a:t>
            </a:r>
            <a:r>
              <a:rPr lang="ru-RU" kern="1200" dirty="0" err="1"/>
              <a:t>зберігання</a:t>
            </a:r>
            <a:r>
              <a:rPr lang="ru-RU" kern="1200" dirty="0"/>
              <a:t> </a:t>
            </a:r>
            <a:r>
              <a:rPr lang="ru-RU" kern="1200" dirty="0" err="1"/>
              <a:t>чи</a:t>
            </a:r>
            <a:r>
              <a:rPr lang="ru-RU" kern="1200" dirty="0"/>
              <a:t> </a:t>
            </a:r>
            <a:r>
              <a:rPr lang="ru-RU" kern="1200" dirty="0" err="1"/>
              <a:t>використання</a:t>
            </a:r>
            <a:r>
              <a:rPr lang="ru-RU" kern="1200" dirty="0"/>
              <a:t> </a:t>
            </a:r>
            <a:r>
              <a:rPr lang="ru-RU" kern="1200" dirty="0" err="1"/>
              <a:t>зброї</a:t>
            </a:r>
            <a:r>
              <a:rPr lang="ru-RU" kern="1200" dirty="0"/>
              <a:t>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4481EB-7BD9-41ED-8C0A-5AC6CCF60AEA}"/>
              </a:ext>
            </a:extLst>
          </p:cNvPr>
          <p:cNvSpPr txBox="1"/>
          <p:nvPr/>
        </p:nvSpPr>
        <p:spPr>
          <a:xfrm>
            <a:off x="532338" y="4094889"/>
            <a:ext cx="64137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C00000"/>
                </a:solidFill>
              </a:rPr>
              <a:t>Обмеження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страхування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страховим</a:t>
            </a:r>
            <a:r>
              <a:rPr lang="ru-RU" dirty="0"/>
              <a:t> продуктом не може бути застрахована</a:t>
            </a:r>
          </a:p>
          <a:p>
            <a:pPr algn="just"/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цивільної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endParaRPr lang="ru-RU" dirty="0"/>
          </a:p>
          <a:p>
            <a:pPr algn="just"/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законному</a:t>
            </a:r>
          </a:p>
          <a:p>
            <a:pPr algn="just"/>
            <a:r>
              <a:rPr lang="ru-RU" dirty="0" err="1"/>
              <a:t>володінні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, за шкоду, яка може бути </a:t>
            </a:r>
            <a:r>
              <a:rPr lang="ru-RU" dirty="0" err="1"/>
              <a:t>заподіяна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endParaRPr lang="ru-RU" dirty="0"/>
          </a:p>
          <a:p>
            <a:pPr algn="just"/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майну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endParaRPr lang="ru-RU" dirty="0"/>
          </a:p>
          <a:p>
            <a:pPr algn="just"/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25982C-4445-42E4-8B7B-A8568421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81" y="4094889"/>
            <a:ext cx="2900095" cy="20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60F834-2FB9-412B-BE0E-1175D3199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85" y="1230918"/>
            <a:ext cx="867663" cy="11228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9FD2A2-4DBD-4236-8084-F79BE5F01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708" y="2972031"/>
            <a:ext cx="867663" cy="112285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37D816D-F39C-47BA-8629-5A227663429B}"/>
              </a:ext>
            </a:extLst>
          </p:cNvPr>
          <p:cNvSpPr/>
          <p:nvPr/>
        </p:nvSpPr>
        <p:spPr>
          <a:xfrm>
            <a:off x="3069771" y="425183"/>
            <a:ext cx="7674429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СТРАХОВІ РИЗИКИ. СТРАХОВІ ВИПАДКИ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8EAFA-E20C-4920-8C89-AC44953270AC}"/>
              </a:ext>
            </a:extLst>
          </p:cNvPr>
          <p:cNvSpPr txBox="1"/>
          <p:nvPr/>
        </p:nvSpPr>
        <p:spPr>
          <a:xfrm>
            <a:off x="734006" y="1416506"/>
            <a:ext cx="1088738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b="1" dirty="0">
                <a:solidFill>
                  <a:srgbClr val="C00000"/>
                </a:solidFill>
                <a:cs typeface="Times New Roman" pitchFamily="18" charset="0"/>
              </a:rPr>
              <a:t>Страховими ризиками за цим Договором є: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cs typeface="Times New Roman" pitchFamily="18" charset="0"/>
              </a:rPr>
              <a:t>Шкода нанесена життю та/або здоров’ю, працездатності Потерпілих Третіх осіб:</a:t>
            </a:r>
          </a:p>
          <a:p>
            <a:pPr algn="just"/>
            <a:r>
              <a:rPr lang="uk-UA" sz="2000" b="1" dirty="0">
                <a:cs typeface="Times New Roman" pitchFamily="18" charset="0"/>
              </a:rPr>
              <a:t>- </a:t>
            </a:r>
            <a:r>
              <a:rPr lang="uk-UA" dirty="0">
                <a:cs typeface="Times New Roman" pitchFamily="18" charset="0"/>
              </a:rPr>
              <a:t>Травма /тимчасова втрата працездатності Потерпілих Третіх осіб внаслідок дій Страхувальника (</a:t>
            </a:r>
            <a:r>
              <a:rPr lang="uk-UA" dirty="0" err="1">
                <a:cs typeface="Times New Roman" pitchFamily="18" charset="0"/>
              </a:rPr>
              <a:t>особи,відповідальність</a:t>
            </a:r>
            <a:r>
              <a:rPr lang="uk-UA" dirty="0">
                <a:cs typeface="Times New Roman" pitchFamily="18" charset="0"/>
              </a:rPr>
              <a:t> якої застрахована).</a:t>
            </a:r>
          </a:p>
          <a:p>
            <a:pPr algn="just"/>
            <a:r>
              <a:rPr lang="uk-UA" dirty="0">
                <a:cs typeface="Times New Roman" pitchFamily="18" charset="0"/>
              </a:rPr>
              <a:t>- Встановлення групи інвалідності Потерпілих Третіх осіб внаслідок дій Страхувальника (особи, відповідальність якої застрахована).</a:t>
            </a:r>
          </a:p>
          <a:p>
            <a:pPr algn="just">
              <a:spcAft>
                <a:spcPts val="600"/>
              </a:spcAft>
            </a:pPr>
            <a:r>
              <a:rPr lang="uk-UA" dirty="0">
                <a:cs typeface="Times New Roman" pitchFamily="18" charset="0"/>
              </a:rPr>
              <a:t>- Смерть Потерпілих Третіх осіб внаслідок дій Страхувальника (особи, відповідальність якої застрахована).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2000" b="1" dirty="0">
                <a:cs typeface="Times New Roman" pitchFamily="18" charset="0"/>
              </a:rPr>
              <a:t>Шкода нанесена майну Потерпілих Третіх осіб: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uk-UA" dirty="0">
                <a:cs typeface="Times New Roman" pitchFamily="18" charset="0"/>
              </a:rPr>
              <a:t>Знищення або пошкодження майна інших осіб, втрата ним споживчих чи експлуатаційних якостей тощо.</a:t>
            </a:r>
          </a:p>
          <a:p>
            <a:pPr algn="just"/>
            <a:r>
              <a:rPr lang="uk-UA" sz="2000" b="1" dirty="0">
                <a:solidFill>
                  <a:srgbClr val="C00000"/>
                </a:solidFill>
                <a:cs typeface="Times New Roman" pitchFamily="18" charset="0"/>
              </a:rPr>
              <a:t>Страховим випадком є:</a:t>
            </a:r>
          </a:p>
          <a:p>
            <a:pPr algn="just"/>
            <a:r>
              <a:rPr lang="uk-UA" sz="2000" b="1" dirty="0">
                <a:cs typeface="Times New Roman" pitchFamily="18" charset="0"/>
              </a:rPr>
              <a:t>подія, передбачена Договором страхування, ризик виникнення якої застрахований, з настанням якої виникає обов’язок Страховика здійснити страхову виплату Страхувальнику/</a:t>
            </a:r>
            <a:r>
              <a:rPr lang="uk-UA" sz="2000" b="1" dirty="0" err="1">
                <a:cs typeface="Times New Roman" pitchFamily="18" charset="0"/>
              </a:rPr>
              <a:t>Вигодонабувачу</a:t>
            </a:r>
            <a:r>
              <a:rPr lang="uk-UA" sz="2000" b="1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5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EEF1E5-99A1-432B-8D50-964E62252B31}"/>
              </a:ext>
            </a:extLst>
          </p:cNvPr>
          <p:cNvSpPr>
            <a:spLocks/>
          </p:cNvSpPr>
          <p:nvPr/>
        </p:nvSpPr>
        <p:spPr>
          <a:xfrm>
            <a:off x="0" y="0"/>
            <a:ext cx="3666585" cy="6858000"/>
          </a:xfrm>
          <a:prstGeom prst="rect">
            <a:avLst/>
          </a:prstGeom>
          <a:blipFill>
            <a:blip r:embed="rId2"/>
            <a:stretch>
              <a:fillRect l="-57861" r="-118341"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11D10-1BA5-4AAA-8F06-80F4279B1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7" y="364772"/>
            <a:ext cx="1650794" cy="55873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9BA30E8-EA12-4336-9905-002606E67257}"/>
              </a:ext>
            </a:extLst>
          </p:cNvPr>
          <p:cNvSpPr/>
          <p:nvPr/>
        </p:nvSpPr>
        <p:spPr>
          <a:xfrm>
            <a:off x="3677218" y="-10633"/>
            <a:ext cx="8525415" cy="9235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СТРАХОВА СУМА. СТРАХОВА ПРЕМІЯ</a:t>
            </a:r>
          </a:p>
        </p:txBody>
      </p:sp>
      <p:sp>
        <p:nvSpPr>
          <p:cNvPr id="11" name="Прямоугольник 107">
            <a:extLst>
              <a:ext uri="{FF2B5EF4-FFF2-40B4-BE49-F238E27FC236}">
                <a16:creationId xmlns:a16="http://schemas.microsoft.com/office/drawing/2014/main" id="{3FB8E4FD-682E-4A87-80B7-76F4223C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021" y="1557758"/>
            <a:ext cx="7331146" cy="209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spc="-80" dirty="0" err="1"/>
              <a:t>Розмір</a:t>
            </a:r>
            <a:r>
              <a:rPr lang="ru-RU" b="1" spc="-80" dirty="0"/>
              <a:t> </a:t>
            </a:r>
            <a:r>
              <a:rPr lang="ru-RU" b="1" spc="-80" dirty="0" err="1"/>
              <a:t>загальної</a:t>
            </a:r>
            <a:r>
              <a:rPr lang="ru-RU" b="1" spc="-80" dirty="0"/>
              <a:t> </a:t>
            </a:r>
            <a:r>
              <a:rPr lang="ru-RU" b="1" spc="-80" dirty="0" err="1"/>
              <a:t>Страхової</a:t>
            </a:r>
            <a:r>
              <a:rPr lang="ru-RU" b="1" spc="-80" dirty="0"/>
              <a:t> </a:t>
            </a:r>
            <a:r>
              <a:rPr lang="ru-RU" b="1" spc="-80" dirty="0" err="1"/>
              <a:t>суми</a:t>
            </a:r>
            <a:r>
              <a:rPr lang="ru-RU" b="1" spc="-80" dirty="0"/>
              <a:t> за Договором </a:t>
            </a:r>
            <a:r>
              <a:rPr lang="ru-RU" b="1" spc="-80" dirty="0" err="1"/>
              <a:t>страхування</a:t>
            </a:r>
            <a:r>
              <a:rPr lang="ru-RU" b="1" spc="-80" dirty="0"/>
              <a:t> становить </a:t>
            </a:r>
          </a:p>
          <a:p>
            <a:pPr algn="just">
              <a:lnSpc>
                <a:spcPct val="85000"/>
              </a:lnSpc>
            </a:pPr>
            <a:r>
              <a:rPr lang="ru-RU" spc="-80" dirty="0">
                <a:solidFill>
                  <a:srgbClr val="C00000"/>
                </a:solidFill>
              </a:rPr>
              <a:t>41 000,00 грн.</a:t>
            </a:r>
          </a:p>
          <a:p>
            <a:pPr algn="just">
              <a:lnSpc>
                <a:spcPct val="85000"/>
              </a:lnSpc>
            </a:pPr>
            <a:endParaRPr lang="ru-RU" spc="-8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pc="-80" dirty="0"/>
              <a:t>Страхова сума за шкоду </a:t>
            </a:r>
            <a:r>
              <a:rPr lang="ru-RU" spc="-80" dirty="0" err="1"/>
              <a:t>заподіяну</a:t>
            </a:r>
            <a:r>
              <a:rPr lang="ru-RU" spc="-80" dirty="0"/>
              <a:t> </a:t>
            </a:r>
            <a:r>
              <a:rPr lang="ru-RU" spc="-80" dirty="0" err="1"/>
              <a:t>життю</a:t>
            </a:r>
            <a:r>
              <a:rPr lang="ru-RU" spc="-80" dirty="0"/>
              <a:t> та </a:t>
            </a:r>
            <a:r>
              <a:rPr lang="ru-RU" spc="-80" dirty="0" err="1"/>
              <a:t>здоров'ю</a:t>
            </a:r>
            <a:r>
              <a:rPr lang="ru-RU" spc="-80" dirty="0"/>
              <a:t> </a:t>
            </a:r>
            <a:r>
              <a:rPr lang="ru-RU" spc="-80" dirty="0" err="1"/>
              <a:t>Третіх</a:t>
            </a:r>
            <a:r>
              <a:rPr lang="ru-RU" spc="-80" dirty="0"/>
              <a:t> </a:t>
            </a:r>
            <a:r>
              <a:rPr lang="ru-RU" spc="-80" dirty="0" err="1"/>
              <a:t>осіб</a:t>
            </a:r>
            <a:r>
              <a:rPr lang="ru-RU" spc="-80" dirty="0"/>
              <a:t>, становить </a:t>
            </a:r>
            <a:r>
              <a:rPr lang="ru-RU" spc="-80" dirty="0">
                <a:solidFill>
                  <a:srgbClr val="C00000"/>
                </a:solidFill>
              </a:rPr>
              <a:t>11 000,00 грн.</a:t>
            </a:r>
          </a:p>
          <a:p>
            <a:pPr algn="just">
              <a:lnSpc>
                <a:spcPct val="85000"/>
              </a:lnSpc>
            </a:pPr>
            <a:endParaRPr lang="ru-RU" spc="-80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ru-RU" spc="-80" dirty="0"/>
              <a:t>Страхова сума за шкоду </a:t>
            </a:r>
            <a:r>
              <a:rPr lang="ru-RU" spc="-80" dirty="0" err="1"/>
              <a:t>заподіяну</a:t>
            </a:r>
            <a:r>
              <a:rPr lang="ru-RU" spc="-80" dirty="0"/>
              <a:t> майну </a:t>
            </a:r>
            <a:r>
              <a:rPr lang="ru-RU" spc="-80" dirty="0" err="1"/>
              <a:t>Третіх</a:t>
            </a:r>
            <a:r>
              <a:rPr lang="ru-RU" spc="-80" dirty="0"/>
              <a:t> </a:t>
            </a:r>
            <a:r>
              <a:rPr lang="ru-RU" spc="-80" dirty="0" err="1"/>
              <a:t>осіб</a:t>
            </a:r>
            <a:r>
              <a:rPr lang="ru-RU" spc="-80" dirty="0"/>
              <a:t>, становить </a:t>
            </a:r>
          </a:p>
          <a:p>
            <a:pPr algn="just">
              <a:lnSpc>
                <a:spcPct val="85000"/>
              </a:lnSpc>
            </a:pPr>
            <a:r>
              <a:rPr lang="ru-RU" spc="-80" dirty="0">
                <a:solidFill>
                  <a:srgbClr val="C00000"/>
                </a:solidFill>
              </a:rPr>
              <a:t>        30 000,00 грн.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C9229-2197-4ACE-9F57-D66E7E235D96}"/>
              </a:ext>
            </a:extLst>
          </p:cNvPr>
          <p:cNvSpPr txBox="1"/>
          <p:nvPr/>
        </p:nvSpPr>
        <p:spPr>
          <a:xfrm>
            <a:off x="3979021" y="3899045"/>
            <a:ext cx="7544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80" dirty="0">
                <a:solidFill>
                  <a:srgbClr val="C00000"/>
                </a:solidFill>
              </a:rPr>
              <a:t>Страхова </a:t>
            </a:r>
            <a:r>
              <a:rPr lang="ru-RU" b="1" spc="-80" dirty="0" err="1">
                <a:solidFill>
                  <a:srgbClr val="C00000"/>
                </a:solidFill>
              </a:rPr>
              <a:t>премія</a:t>
            </a:r>
            <a:r>
              <a:rPr lang="ru-RU" b="1" spc="-80" dirty="0">
                <a:solidFill>
                  <a:srgbClr val="C00000"/>
                </a:solidFill>
              </a:rPr>
              <a:t> </a:t>
            </a:r>
            <a:r>
              <a:rPr lang="ru-RU" dirty="0" err="1"/>
              <a:t>встановлюється</a:t>
            </a:r>
            <a:r>
              <a:rPr lang="ru-RU" dirty="0"/>
              <a:t> від 100,00 грн. до 900,00 грн. в </a:t>
            </a:r>
            <a:r>
              <a:rPr lang="ru-RU" dirty="0" err="1"/>
              <a:t>залежності</a:t>
            </a:r>
            <a:r>
              <a:rPr lang="ru-RU" dirty="0"/>
              <a:t> від строку страхування.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40C0E-F9E3-4E0D-A3B8-8D82274DDCF1}"/>
              </a:ext>
            </a:extLst>
          </p:cNvPr>
          <p:cNvSpPr txBox="1"/>
          <p:nvPr/>
        </p:nvSpPr>
        <p:spPr>
          <a:xfrm>
            <a:off x="3978008" y="4737133"/>
            <a:ext cx="7331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80" dirty="0"/>
              <a:t>Франшиза по Договору </a:t>
            </a:r>
            <a:r>
              <a:rPr lang="ru-RU" spc="-80" dirty="0" err="1"/>
              <a:t>страхування</a:t>
            </a:r>
            <a:r>
              <a:rPr lang="ru-RU" spc="-80" dirty="0"/>
              <a:t> не </a:t>
            </a:r>
            <a:r>
              <a:rPr lang="ru-RU" spc="-80" dirty="0" err="1"/>
              <a:t>застосовується</a:t>
            </a:r>
            <a:r>
              <a:rPr lang="ru-RU" spc="-8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8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404152" y="-5418732"/>
            <a:ext cx="1383697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13" name="Прямоугольник 19">
            <a:extLst>
              <a:ext uri="{FF2B5EF4-FFF2-40B4-BE49-F238E27FC236}">
                <a16:creationId xmlns:a16="http://schemas.microsoft.com/office/drawing/2014/main" id="{84C5AB47-BDF1-419B-B903-31B38E9FDC67}"/>
              </a:ext>
            </a:extLst>
          </p:cNvPr>
          <p:cNvSpPr/>
          <p:nvPr/>
        </p:nvSpPr>
        <p:spPr>
          <a:xfrm>
            <a:off x="3128542" y="374067"/>
            <a:ext cx="811657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ru-RU" sz="3200" b="1" kern="0" dirty="0">
                <a:solidFill>
                  <a:schemeClr val="tx1"/>
                </a:solidFill>
                <a:cs typeface="Times New Roman" pitchFamily="18" charset="0"/>
              </a:rPr>
              <a:t>ТЕРИТОРІЯ ТА СТРОК ДІЇ ДОГОВОРУ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4E1A68-6CA8-4E6B-A40A-1DD5801747F7}"/>
              </a:ext>
            </a:extLst>
          </p:cNvPr>
          <p:cNvSpPr txBox="1"/>
          <p:nvPr/>
        </p:nvSpPr>
        <p:spPr>
          <a:xfrm>
            <a:off x="530860" y="1587036"/>
            <a:ext cx="56886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80" dirty="0" err="1">
                <a:solidFill>
                  <a:srgbClr val="C00000"/>
                </a:solidFill>
              </a:rPr>
              <a:t>Територія</a:t>
            </a:r>
            <a:r>
              <a:rPr lang="ru-RU" b="1" spc="-80" dirty="0">
                <a:solidFill>
                  <a:srgbClr val="C00000"/>
                </a:solidFill>
              </a:rPr>
              <a:t> дії Договору  </a:t>
            </a:r>
            <a:r>
              <a:rPr lang="ru-RU" dirty="0"/>
              <a:t>–  Україна, </a:t>
            </a:r>
            <a:r>
              <a:rPr lang="uk-UA" dirty="0"/>
              <a:t>за виключенням тимчасово окупованої російською федерацією території України; території, що знаходиться в районі проведення воєнних (бойових) дій, а також на території ближче 100 км від лінії зіткнення (зтикання).</a:t>
            </a:r>
            <a:endParaRPr lang="ru-RU" dirty="0"/>
          </a:p>
          <a:p>
            <a:endParaRPr lang="ru-RU" dirty="0"/>
          </a:p>
          <a:p>
            <a:r>
              <a:rPr lang="ru-RU" b="1" spc="-80" dirty="0">
                <a:solidFill>
                  <a:srgbClr val="C00000"/>
                </a:solidFill>
              </a:rPr>
              <a:t>Строк дії Договору </a:t>
            </a:r>
            <a:r>
              <a:rPr lang="ru-RU" spc="-80" dirty="0"/>
              <a:t>може бути </a:t>
            </a:r>
            <a:r>
              <a:rPr lang="uk-UA" spc="-80" dirty="0"/>
              <a:t>від</a:t>
            </a:r>
            <a:r>
              <a:rPr lang="ru-RU" spc="-80" dirty="0"/>
              <a:t> 1 дня до 10 років.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F9DE1-4F86-4FE7-ACA8-B2C821CBA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92" y="1411884"/>
            <a:ext cx="5793036" cy="3859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88CE62-AB62-4F9B-AAEF-AADFFAD9FD48}"/>
              </a:ext>
            </a:extLst>
          </p:cNvPr>
          <p:cNvSpPr txBox="1"/>
          <p:nvPr/>
        </p:nvSpPr>
        <p:spPr>
          <a:xfrm>
            <a:off x="324093" y="3996642"/>
            <a:ext cx="6615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i="1" dirty="0"/>
              <a:t>Строк дії Договору може бути подовжено за згодою сторін. </a:t>
            </a:r>
          </a:p>
          <a:p>
            <a:pPr algn="just"/>
            <a:r>
              <a:rPr lang="uk-UA" i="1" dirty="0"/>
              <a:t>Для продовження строку дії Договору страхування Страхувальник повинен надати Страховику письмову заяву, за 3 дні до закінчення строку дії Договору страхування, з зазначеним строком подовження дії Договору страхування та сплатити додаткову страхову премію згідно з додатковою угодою до Договору страхування.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47194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45ED71-BBD6-4585-BBFB-FD8C1A93EF66}"/>
              </a:ext>
            </a:extLst>
          </p:cNvPr>
          <p:cNvSpPr/>
          <p:nvPr/>
        </p:nvSpPr>
        <p:spPr>
          <a:xfrm rot="5400000">
            <a:off x="5578346" y="-5592927"/>
            <a:ext cx="1035306" cy="121920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0">
                <a:srgbClr val="AAAAAA"/>
              </a:gs>
              <a:gs pos="21000">
                <a:schemeClr val="bg1">
                  <a:lumMod val="95000"/>
                  <a:shade val="67500"/>
                  <a:satMod val="115000"/>
                </a:schemeClr>
              </a:gs>
              <a:gs pos="56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F05CA0-5EB5-48DF-84AB-4BF8B00EF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" y="363181"/>
            <a:ext cx="1650794" cy="558730"/>
          </a:xfrm>
          <a:prstGeom prst="rect">
            <a:avLst/>
          </a:prstGeom>
        </p:spPr>
      </p:pic>
      <p:sp>
        <p:nvSpPr>
          <p:cNvPr id="24" name="Прямоугольник 19">
            <a:extLst>
              <a:ext uri="{FF2B5EF4-FFF2-40B4-BE49-F238E27FC236}">
                <a16:creationId xmlns:a16="http://schemas.microsoft.com/office/drawing/2014/main" id="{CE1A9B04-87DF-4A6C-8324-D55DBD566A2F}"/>
              </a:ext>
            </a:extLst>
          </p:cNvPr>
          <p:cNvSpPr/>
          <p:nvPr/>
        </p:nvSpPr>
        <p:spPr>
          <a:xfrm>
            <a:off x="2301166" y="112452"/>
            <a:ext cx="9771321" cy="99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8138" algn="ctr">
              <a:spcBef>
                <a:spcPct val="20000"/>
              </a:spcBef>
              <a:buClr>
                <a:srgbClr val="DF8300"/>
              </a:buClr>
              <a:buSzPct val="150000"/>
              <a:defRPr/>
            </a:pPr>
            <a:r>
              <a:rPr lang="ru-RU" sz="3200" b="1" dirty="0">
                <a:solidFill>
                  <a:sysClr val="windowText" lastClr="000000"/>
                </a:solidFill>
                <a:effectLst/>
                <a:ea typeface="Times New Roman" panose="02020603050405020304" pitchFamily="18" charset="0"/>
              </a:rPr>
              <a:t>ПОРЯДОК </a:t>
            </a:r>
            <a:r>
              <a:rPr lang="ru-RU" sz="32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ТА УМОВИ РОЗРАХУНКУ ВІДШКОДУВАННЯ </a:t>
            </a:r>
            <a:endParaRPr lang="ru-RU" sz="3200" b="1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32CF-382D-4A03-9EFC-1F245185EE87}"/>
              </a:ext>
            </a:extLst>
          </p:cNvPr>
          <p:cNvSpPr txBox="1"/>
          <p:nvPr/>
        </p:nvSpPr>
        <p:spPr>
          <a:xfrm>
            <a:off x="530860" y="1147759"/>
            <a:ext cx="11451266" cy="5516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/>
              <a:t>Страховик </a:t>
            </a:r>
            <a:r>
              <a:rPr lang="ru-RU" sz="1600" dirty="0" err="1"/>
              <a:t>несе</a:t>
            </a:r>
            <a:r>
              <a:rPr lang="ru-RU" sz="1600" dirty="0"/>
              <a:t> </a:t>
            </a:r>
            <a:r>
              <a:rPr lang="ru-RU" sz="1600" dirty="0" err="1"/>
              <a:t>відповідальність</a:t>
            </a:r>
            <a:r>
              <a:rPr lang="ru-RU" sz="1600" dirty="0"/>
              <a:t> в </a:t>
            </a:r>
            <a:r>
              <a:rPr lang="ru-RU" sz="1600" dirty="0" err="1"/>
              <a:t>розмірі</a:t>
            </a:r>
            <a:r>
              <a:rPr lang="ru-RU" sz="1600" dirty="0"/>
              <a:t> прямого </a:t>
            </a:r>
            <a:r>
              <a:rPr lang="ru-RU" sz="1600" dirty="0" err="1"/>
              <a:t>збитку</a:t>
            </a:r>
            <a:r>
              <a:rPr lang="ru-RU" sz="1600" dirty="0"/>
              <a:t>, та в межах </a:t>
            </a:r>
            <a:r>
              <a:rPr lang="ru-RU" sz="1600" dirty="0" err="1"/>
              <a:t>страхових</a:t>
            </a:r>
            <a:r>
              <a:rPr lang="ru-RU" sz="1600" dirty="0"/>
              <a:t> сум (</a:t>
            </a:r>
            <a:r>
              <a:rPr lang="ru-RU" sz="1600" dirty="0" err="1"/>
              <a:t>лімітів</a:t>
            </a:r>
            <a:r>
              <a:rPr lang="ru-RU" sz="1600" dirty="0"/>
              <a:t> </a:t>
            </a:r>
            <a:r>
              <a:rPr lang="ru-RU" sz="1600" dirty="0" err="1"/>
              <a:t>відповідальності</a:t>
            </a:r>
            <a:r>
              <a:rPr lang="ru-RU" sz="1600" dirty="0"/>
              <a:t> Страховика), </a:t>
            </a:r>
            <a:r>
              <a:rPr lang="ru-RU" sz="1600" dirty="0" err="1"/>
              <a:t>визначених</a:t>
            </a:r>
            <a:r>
              <a:rPr lang="ru-RU" sz="1600" dirty="0"/>
              <a:t> Договором </a:t>
            </a:r>
            <a:r>
              <a:rPr lang="ru-RU" sz="1600" dirty="0" err="1"/>
              <a:t>страхування</a:t>
            </a:r>
            <a:r>
              <a:rPr lang="ru-RU" sz="1600" dirty="0"/>
              <a:t>. </a:t>
            </a:r>
          </a:p>
          <a:p>
            <a:pPr algn="just">
              <a:spcAft>
                <a:spcPts val="800"/>
              </a:spcAft>
            </a:pPr>
            <a:r>
              <a:rPr lang="ru-RU" sz="1600" dirty="0" err="1"/>
              <a:t>Розмір</a:t>
            </a:r>
            <a:r>
              <a:rPr lang="ru-RU" sz="1600" dirty="0"/>
              <a:t> страхового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: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600" dirty="0" err="1"/>
              <a:t>згідно</a:t>
            </a:r>
            <a:r>
              <a:rPr lang="ru-RU" sz="1600" dirty="0"/>
              <a:t> з </a:t>
            </a:r>
            <a:r>
              <a:rPr lang="ru-RU" sz="1600" dirty="0" err="1"/>
              <a:t>чинним</a:t>
            </a:r>
            <a:r>
              <a:rPr lang="ru-RU" sz="1600" dirty="0"/>
              <a:t> </a:t>
            </a:r>
            <a:r>
              <a:rPr lang="ru-RU" sz="1600" dirty="0" err="1"/>
              <a:t>законодавством</a:t>
            </a:r>
            <a:r>
              <a:rPr lang="ru-RU" sz="1600" dirty="0"/>
              <a:t> на </a:t>
            </a:r>
            <a:r>
              <a:rPr lang="ru-RU" sz="1600" dirty="0" err="1"/>
              <a:t>підставі</a:t>
            </a:r>
            <a:r>
              <a:rPr lang="ru-RU" sz="1600" dirty="0"/>
              <a:t> </a:t>
            </a:r>
            <a:r>
              <a:rPr lang="ru-RU" sz="1600" dirty="0" err="1"/>
              <a:t>звіту</a:t>
            </a:r>
            <a:r>
              <a:rPr lang="ru-RU" sz="1600" dirty="0"/>
              <a:t> / </a:t>
            </a:r>
            <a:r>
              <a:rPr lang="ru-RU" sz="1600" dirty="0" err="1"/>
              <a:t>висновку</a:t>
            </a:r>
            <a:r>
              <a:rPr lang="ru-RU" sz="1600" dirty="0"/>
              <a:t> </a:t>
            </a:r>
            <a:r>
              <a:rPr lang="ru-RU" sz="1600" dirty="0" err="1"/>
              <a:t>незалежних</a:t>
            </a:r>
            <a:r>
              <a:rPr lang="ru-RU" sz="1600" dirty="0"/>
              <a:t> </a:t>
            </a:r>
            <a:r>
              <a:rPr lang="ru-RU" sz="1600" dirty="0" err="1"/>
              <a:t>експертів</a:t>
            </a:r>
            <a:r>
              <a:rPr lang="ru-RU" sz="1600" dirty="0"/>
              <a:t> (</a:t>
            </a:r>
            <a:r>
              <a:rPr lang="ru-RU" sz="1600" dirty="0" err="1"/>
              <a:t>суб’єктів</a:t>
            </a:r>
            <a:r>
              <a:rPr lang="ru-RU" sz="1600" dirty="0"/>
              <a:t> </a:t>
            </a:r>
            <a:r>
              <a:rPr lang="ru-RU" sz="1600" dirty="0" err="1"/>
              <a:t>оціночної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); </a:t>
            </a:r>
          </a:p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ru-RU" sz="1600" dirty="0" err="1"/>
              <a:t>страхове</a:t>
            </a:r>
            <a:r>
              <a:rPr lang="ru-RU" sz="1600" dirty="0"/>
              <a:t>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підлягає</a:t>
            </a:r>
            <a:r>
              <a:rPr lang="ru-RU" sz="1600" dirty="0"/>
              <a:t> </a:t>
            </a:r>
            <a:r>
              <a:rPr lang="ru-RU" sz="1600" dirty="0" err="1"/>
              <a:t>виплаті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повного</a:t>
            </a:r>
            <a:r>
              <a:rPr lang="ru-RU" sz="1600" dirty="0"/>
              <a:t> </a:t>
            </a:r>
            <a:r>
              <a:rPr lang="ru-RU" sz="1600" dirty="0" err="1"/>
              <a:t>встановлення</a:t>
            </a:r>
            <a:r>
              <a:rPr lang="ru-RU" sz="1600" dirty="0"/>
              <a:t> </a:t>
            </a:r>
            <a:r>
              <a:rPr lang="ru-RU" sz="1600" dirty="0" err="1"/>
              <a:t>обставин</a:t>
            </a:r>
            <a:r>
              <a:rPr lang="ru-RU" sz="1600" dirty="0"/>
              <a:t>, причин і </a:t>
            </a:r>
            <a:r>
              <a:rPr lang="ru-RU" sz="1600" dirty="0" err="1"/>
              <a:t>розмірів</a:t>
            </a:r>
            <a:r>
              <a:rPr lang="ru-RU" sz="1600" dirty="0"/>
              <a:t> </a:t>
            </a:r>
            <a:r>
              <a:rPr lang="ru-RU" sz="1600" dirty="0" err="1"/>
              <a:t>заподіяної</a:t>
            </a:r>
            <a:r>
              <a:rPr lang="ru-RU" sz="1600" dirty="0"/>
              <a:t> </a:t>
            </a:r>
            <a:r>
              <a:rPr lang="ru-RU" sz="1600" dirty="0" err="1"/>
              <a:t>шкоди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сталися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настання</a:t>
            </a:r>
            <a:r>
              <a:rPr lang="ru-RU" sz="1600" dirty="0"/>
              <a:t> страхового </a:t>
            </a:r>
            <a:r>
              <a:rPr lang="ru-RU" sz="1600" dirty="0" err="1"/>
              <a:t>випадку</a:t>
            </a:r>
            <a:r>
              <a:rPr lang="ru-RU" sz="1600" dirty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/>
              <a:t>Страховик </a:t>
            </a:r>
            <a:r>
              <a:rPr lang="ru-RU" sz="1600" b="1" dirty="0" err="1"/>
              <a:t>виплачує</a:t>
            </a:r>
            <a:r>
              <a:rPr lang="ru-RU" sz="1600" b="1" dirty="0"/>
              <a:t> </a:t>
            </a:r>
            <a:r>
              <a:rPr lang="ru-RU" sz="1600" b="1" dirty="0" err="1"/>
              <a:t>страхове</a:t>
            </a:r>
            <a:r>
              <a:rPr lang="ru-RU" sz="1600" b="1" dirty="0"/>
              <a:t> </a:t>
            </a:r>
            <a:r>
              <a:rPr lang="ru-RU" sz="1600" b="1" dirty="0" err="1"/>
              <a:t>відшкодування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/>
              <a:t>За шкоду майну </a:t>
            </a:r>
            <a:r>
              <a:rPr lang="ru-RU" sz="1600" u="sng" dirty="0" err="1"/>
              <a:t>Третіх</a:t>
            </a:r>
            <a:r>
              <a:rPr lang="ru-RU" sz="1600" u="sng" dirty="0"/>
              <a:t> </a:t>
            </a:r>
            <a:r>
              <a:rPr lang="ru-RU" sz="1600" u="sng" dirty="0" err="1"/>
              <a:t>осіб</a:t>
            </a:r>
            <a:r>
              <a:rPr lang="ru-RU" sz="1600" u="sng" dirty="0"/>
              <a:t>: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/>
              <a:t>у </a:t>
            </a:r>
            <a:r>
              <a:rPr lang="ru-RU" sz="1600" dirty="0" err="1"/>
              <a:t>розмірі</a:t>
            </a:r>
            <a:r>
              <a:rPr lang="ru-RU" sz="1600" dirty="0"/>
              <a:t> прямого (реального) </a:t>
            </a:r>
            <a:r>
              <a:rPr lang="ru-RU" sz="1600" dirty="0" err="1"/>
              <a:t>збитку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в </a:t>
            </a:r>
            <a:r>
              <a:rPr lang="ru-RU" sz="1600" dirty="0" err="1"/>
              <a:t>розмірі</a:t>
            </a:r>
            <a:r>
              <a:rPr lang="ru-RU" sz="1600" dirty="0"/>
              <a:t> </a:t>
            </a:r>
            <a:r>
              <a:rPr lang="ru-RU" sz="1600" dirty="0" err="1"/>
              <a:t>ринкової</a:t>
            </a:r>
            <a:r>
              <a:rPr lang="ru-RU" sz="1600" dirty="0"/>
              <a:t> </a:t>
            </a:r>
            <a:r>
              <a:rPr lang="ru-RU" sz="1600" dirty="0" err="1"/>
              <a:t>вартості</a:t>
            </a:r>
            <a:r>
              <a:rPr lang="ru-RU" sz="1600" dirty="0"/>
              <a:t> </a:t>
            </a:r>
            <a:r>
              <a:rPr lang="ru-RU" sz="1600" dirty="0" err="1"/>
              <a:t>пошкодженого</a:t>
            </a:r>
            <a:r>
              <a:rPr lang="ru-RU" sz="1600" dirty="0"/>
              <a:t> (</a:t>
            </a:r>
            <a:r>
              <a:rPr lang="ru-RU" sz="1600" dirty="0" err="1"/>
              <a:t>знищеного</a:t>
            </a:r>
            <a:r>
              <a:rPr lang="ru-RU" sz="1600" dirty="0"/>
              <a:t>) майна, але не </a:t>
            </a:r>
            <a:r>
              <a:rPr lang="ru-RU" sz="1600" dirty="0" err="1"/>
              <a:t>більше</a:t>
            </a:r>
            <a:r>
              <a:rPr lang="ru-RU" sz="1600" dirty="0"/>
              <a:t> 30 000,00 грн. 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часткового</a:t>
            </a:r>
            <a:r>
              <a:rPr lang="ru-RU" sz="1600" dirty="0"/>
              <a:t> </a:t>
            </a:r>
            <a:r>
              <a:rPr lang="ru-RU" sz="1600" dirty="0" err="1"/>
              <a:t>пошкодження</a:t>
            </a:r>
            <a:r>
              <a:rPr lang="ru-RU" sz="1600" dirty="0"/>
              <a:t> майна </a:t>
            </a:r>
            <a:r>
              <a:rPr lang="ru-RU" sz="1600" dirty="0" err="1"/>
              <a:t>оцінюється</a:t>
            </a:r>
            <a:r>
              <a:rPr lang="ru-RU" sz="1600" dirty="0"/>
              <a:t> </a:t>
            </a:r>
            <a:r>
              <a:rPr lang="ru-RU" sz="1600" dirty="0" err="1"/>
              <a:t>вартість</a:t>
            </a:r>
            <a:r>
              <a:rPr lang="ru-RU" sz="1600" dirty="0"/>
              <a:t> майна,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підлягає</a:t>
            </a:r>
            <a:r>
              <a:rPr lang="ru-RU" sz="1600" dirty="0"/>
              <a:t> </a:t>
            </a:r>
            <a:r>
              <a:rPr lang="ru-RU" sz="1600" dirty="0" err="1"/>
              <a:t>заміні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відновленню</a:t>
            </a:r>
            <a:r>
              <a:rPr lang="ru-RU" sz="1600" dirty="0"/>
              <a:t> (</a:t>
            </a:r>
            <a:r>
              <a:rPr lang="ru-RU" sz="1600" dirty="0" err="1"/>
              <a:t>вартість</a:t>
            </a:r>
            <a:r>
              <a:rPr lang="ru-RU" sz="1600" dirty="0"/>
              <a:t> </a:t>
            </a:r>
            <a:r>
              <a:rPr lang="ru-RU" sz="1600" dirty="0" err="1"/>
              <a:t>відновлення</a:t>
            </a:r>
            <a:r>
              <a:rPr lang="ru-RU" sz="1600" dirty="0"/>
              <a:t>), у </a:t>
            </a:r>
            <a:r>
              <a:rPr lang="ru-RU" sz="1600" dirty="0" err="1"/>
              <a:t>визначеному</a:t>
            </a:r>
            <a:r>
              <a:rPr lang="ru-RU" sz="1600" dirty="0"/>
              <a:t> </a:t>
            </a:r>
            <a:r>
              <a:rPr lang="ru-RU" sz="1600" dirty="0" err="1"/>
              <a:t>законодавством</a:t>
            </a:r>
            <a:r>
              <a:rPr lang="ru-RU" sz="1600" dirty="0"/>
              <a:t> порядку на </a:t>
            </a:r>
            <a:r>
              <a:rPr lang="ru-RU" sz="1600" dirty="0" err="1"/>
              <a:t>підставі</a:t>
            </a:r>
            <a:r>
              <a:rPr lang="ru-RU" sz="1600" dirty="0"/>
              <a:t> </a:t>
            </a:r>
            <a:r>
              <a:rPr lang="ru-RU" sz="1600" dirty="0" err="1"/>
              <a:t>звіту</a:t>
            </a:r>
            <a:r>
              <a:rPr lang="ru-RU" sz="1600" dirty="0"/>
              <a:t>/</a:t>
            </a:r>
            <a:r>
              <a:rPr lang="ru-RU" sz="1600" dirty="0" err="1"/>
              <a:t>висновку</a:t>
            </a:r>
            <a:r>
              <a:rPr lang="ru-RU" sz="1600" dirty="0"/>
              <a:t> </a:t>
            </a:r>
            <a:r>
              <a:rPr lang="ru-RU" sz="1600" dirty="0" err="1"/>
              <a:t>незалежних</a:t>
            </a:r>
            <a:r>
              <a:rPr lang="ru-RU" sz="1600" dirty="0"/>
              <a:t> </a:t>
            </a:r>
            <a:r>
              <a:rPr lang="ru-RU" sz="1600" dirty="0" err="1"/>
              <a:t>експертів</a:t>
            </a:r>
            <a:r>
              <a:rPr lang="ru-RU" sz="1600" dirty="0"/>
              <a:t> (</a:t>
            </a:r>
            <a:r>
              <a:rPr lang="ru-RU" sz="1600" dirty="0" err="1"/>
              <a:t>суб’єктів</a:t>
            </a:r>
            <a:r>
              <a:rPr lang="ru-RU" sz="1600" dirty="0"/>
              <a:t> </a:t>
            </a:r>
            <a:r>
              <a:rPr lang="ru-RU" sz="1600" dirty="0" err="1"/>
              <a:t>оціночної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), але не </a:t>
            </a:r>
            <a:r>
              <a:rPr lang="ru-RU" sz="1600" dirty="0" err="1"/>
              <a:t>більше</a:t>
            </a:r>
            <a:r>
              <a:rPr lang="ru-RU" sz="1600" dirty="0"/>
              <a:t> 30 000,00 грн.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/>
              <a:t>За шкоду </a:t>
            </a:r>
            <a:r>
              <a:rPr lang="ru-RU" sz="1600" u="sng" dirty="0" err="1"/>
              <a:t>життю</a:t>
            </a:r>
            <a:r>
              <a:rPr lang="ru-RU" sz="1600" u="sng" dirty="0"/>
              <a:t> та </a:t>
            </a:r>
            <a:r>
              <a:rPr lang="ru-RU" sz="1600" u="sng" dirty="0" err="1"/>
              <a:t>здоров’ю</a:t>
            </a:r>
            <a:r>
              <a:rPr lang="ru-RU" sz="1600" u="sng" dirty="0"/>
              <a:t> </a:t>
            </a:r>
            <a:r>
              <a:rPr lang="ru-RU" sz="1600" u="sng" dirty="0" err="1"/>
              <a:t>Третіх</a:t>
            </a:r>
            <a:r>
              <a:rPr lang="ru-RU" sz="1600" u="sng" dirty="0"/>
              <a:t> </a:t>
            </a:r>
            <a:r>
              <a:rPr lang="ru-RU" sz="1600" u="sng" dirty="0" err="1"/>
              <a:t>осіб</a:t>
            </a:r>
            <a:r>
              <a:rPr lang="ru-RU" sz="1600" u="sng" dirty="0"/>
              <a:t>:</a:t>
            </a:r>
            <a:r>
              <a:rPr lang="ru-RU" sz="1600" dirty="0"/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/>
              <a:t>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відшкодування</a:t>
            </a:r>
            <a:r>
              <a:rPr lang="ru-RU" sz="1600" dirty="0"/>
              <a:t> </a:t>
            </a:r>
            <a:r>
              <a:rPr lang="ru-RU" sz="1600" dirty="0" err="1"/>
              <a:t>спадкоємцям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особи, яка </a:t>
            </a:r>
            <a:r>
              <a:rPr lang="ru-RU" sz="1600" dirty="0" err="1"/>
              <a:t>загинула</a:t>
            </a:r>
            <a:r>
              <a:rPr lang="ru-RU" sz="1600" dirty="0"/>
              <a:t> (померла) </a:t>
            </a:r>
            <a:r>
              <a:rPr lang="ru-RU" sz="1600" dirty="0" err="1"/>
              <a:t>внаслідок</a:t>
            </a:r>
            <a:r>
              <a:rPr lang="ru-RU" sz="1600" dirty="0"/>
              <a:t> страхового </a:t>
            </a:r>
            <a:r>
              <a:rPr lang="ru-RU" sz="1600" dirty="0" err="1"/>
              <a:t>випадку</a:t>
            </a:r>
            <a:r>
              <a:rPr lang="ru-RU" sz="1600" dirty="0"/>
              <a:t> - 11 000,00 </a:t>
            </a:r>
            <a:r>
              <a:rPr lang="ru-RU" sz="1600" dirty="0" err="1"/>
              <a:t>грн</a:t>
            </a:r>
            <a:r>
              <a:rPr lang="ru-RU" sz="1600" dirty="0"/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/>
              <a:t>у </a:t>
            </a:r>
            <a:r>
              <a:rPr lang="ru-RU" sz="1600" dirty="0" err="1"/>
              <a:t>разі</a:t>
            </a:r>
            <a:r>
              <a:rPr lang="ru-RU" sz="1600" dirty="0"/>
              <a:t> </a:t>
            </a:r>
            <a:r>
              <a:rPr lang="ru-RU" sz="1600" dirty="0" err="1"/>
              <a:t>призначення</a:t>
            </a:r>
            <a:r>
              <a:rPr lang="ru-RU" sz="1600" dirty="0"/>
              <a:t> </a:t>
            </a:r>
            <a:r>
              <a:rPr lang="ru-RU" sz="1600" dirty="0" err="1"/>
              <a:t>потерпілій</a:t>
            </a:r>
            <a:r>
              <a:rPr lang="ru-RU" sz="1600" dirty="0"/>
              <a:t> </a:t>
            </a:r>
            <a:r>
              <a:rPr lang="ru-RU" sz="1600" dirty="0" err="1"/>
              <a:t>Третій</a:t>
            </a:r>
            <a:r>
              <a:rPr lang="ru-RU" sz="1600" dirty="0"/>
              <a:t> </a:t>
            </a:r>
            <a:r>
              <a:rPr lang="ru-RU" sz="1600" dirty="0" err="1"/>
              <a:t>особі</a:t>
            </a:r>
            <a:r>
              <a:rPr lang="ru-RU" sz="1600" dirty="0"/>
              <a:t> </a:t>
            </a:r>
            <a:r>
              <a:rPr lang="en-US" sz="1600" dirty="0"/>
              <a:t>I, II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en-US" sz="1600" dirty="0"/>
              <a:t>III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інвалідності</a:t>
            </a:r>
            <a:r>
              <a:rPr lang="ru-RU" sz="1600" dirty="0"/>
              <a:t> - </a:t>
            </a:r>
            <a:r>
              <a:rPr lang="ru-RU" sz="1600" dirty="0" err="1"/>
              <a:t>відповідно</a:t>
            </a:r>
            <a:r>
              <a:rPr lang="ru-RU" sz="1600" dirty="0"/>
              <a:t> 8 250,00 </a:t>
            </a:r>
            <a:r>
              <a:rPr lang="ru-RU" sz="1600" dirty="0" err="1"/>
              <a:t>грн</a:t>
            </a:r>
            <a:r>
              <a:rPr lang="ru-RU" sz="1600" dirty="0"/>
              <a:t>; 5 500,00 </a:t>
            </a:r>
            <a:r>
              <a:rPr lang="ru-RU" sz="1600" dirty="0" err="1"/>
              <a:t>грн</a:t>
            </a:r>
            <a:r>
              <a:rPr lang="ru-RU" sz="1600" dirty="0"/>
              <a:t>; 2 750,00 </a:t>
            </a:r>
            <a:r>
              <a:rPr lang="ru-RU" sz="1600" dirty="0" err="1"/>
              <a:t>грн</a:t>
            </a:r>
            <a:r>
              <a:rPr lang="ru-RU" sz="1600" dirty="0"/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600" dirty="0"/>
              <a:t>за </a:t>
            </a:r>
            <a:r>
              <a:rPr lang="ru-RU" sz="1600" dirty="0" err="1"/>
              <a:t>кожний</a:t>
            </a:r>
            <a:r>
              <a:rPr lang="ru-RU" sz="1600" dirty="0"/>
              <a:t> день </a:t>
            </a:r>
            <a:r>
              <a:rPr lang="ru-RU" sz="1600" dirty="0" err="1"/>
              <a:t>непрацездатності</a:t>
            </a:r>
            <a:r>
              <a:rPr lang="ru-RU" sz="1600" dirty="0"/>
              <a:t> </a:t>
            </a:r>
            <a:r>
              <a:rPr lang="ru-RU" sz="1600" dirty="0" err="1"/>
              <a:t>потерпілої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особи - 20 </a:t>
            </a:r>
            <a:r>
              <a:rPr lang="ru-RU" sz="1600" dirty="0" err="1"/>
              <a:t>гривень</a:t>
            </a:r>
            <a:r>
              <a:rPr lang="ru-RU" sz="1600" dirty="0"/>
              <a:t>, але не </a:t>
            </a:r>
            <a:r>
              <a:rPr lang="ru-RU" sz="1600" dirty="0" err="1"/>
              <a:t>більш</a:t>
            </a:r>
            <a:r>
              <a:rPr lang="ru-RU" sz="1600" dirty="0"/>
              <a:t> як 2 500,00 грн. на один </a:t>
            </a:r>
            <a:r>
              <a:rPr lang="ru-RU" sz="1600" dirty="0" err="1"/>
              <a:t>страховий</a:t>
            </a:r>
            <a:r>
              <a:rPr lang="ru-RU" sz="1600" dirty="0"/>
              <a:t> </a:t>
            </a:r>
            <a:r>
              <a:rPr lang="ru-RU" sz="1600" dirty="0" err="1"/>
              <a:t>випадок</a:t>
            </a:r>
            <a:r>
              <a:rPr lang="ru-RU" sz="1600" dirty="0"/>
              <a:t>.</a:t>
            </a:r>
            <a:endParaRPr lang="ru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38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858</Words>
  <Application>Microsoft Office PowerPoint</Application>
  <PresentationFormat>Широкий екран</PresentationFormat>
  <Paragraphs>73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Ubuntu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Marharyta Lepenko</dc:creator>
  <cp:lastModifiedBy>HP</cp:lastModifiedBy>
  <cp:revision>59</cp:revision>
  <dcterms:created xsi:type="dcterms:W3CDTF">2024-01-09T17:54:35Z</dcterms:created>
  <dcterms:modified xsi:type="dcterms:W3CDTF">2026-03-26T09:33:30Z</dcterms:modified>
</cp:coreProperties>
</file>