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8" r:id="rId9"/>
    <p:sldId id="261" r:id="rId10"/>
    <p:sldId id="272" r:id="rId11"/>
    <p:sldId id="273" r:id="rId12"/>
    <p:sldId id="270" r:id="rId13"/>
    <p:sldId id="271" r:id="rId14"/>
    <p:sldId id="26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2" r:id="rId23"/>
    <p:sldId id="26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C12E11"/>
    <a:srgbClr val="767171"/>
    <a:srgbClr val="BFBFBF"/>
    <a:srgbClr val="91151E"/>
    <a:srgbClr val="FF3B3B"/>
    <a:srgbClr val="A6A6A6"/>
    <a:srgbClr val="E91D26"/>
    <a:srgbClr val="3B383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39" d="100"/>
          <a:sy n="39" d="100"/>
        </p:scale>
        <p:origin x="848" y="44"/>
      </p:cViewPr>
      <p:guideLst>
        <p:guide orient="horz" pos="1729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ya Shevchenko" userId="645e64e557320abc" providerId="LiveId" clId="{B2BC8016-0071-4660-B193-78D70FD08051}"/>
    <pc:docChg chg="modSld">
      <pc:chgData name="Yuliya Shevchenko" userId="645e64e557320abc" providerId="LiveId" clId="{B2BC8016-0071-4660-B193-78D70FD08051}" dt="2026-03-27T10:34:27.377" v="0" actId="1076"/>
      <pc:docMkLst>
        <pc:docMk/>
      </pc:docMkLst>
      <pc:sldChg chg="modSp mod">
        <pc:chgData name="Yuliya Shevchenko" userId="645e64e557320abc" providerId="LiveId" clId="{B2BC8016-0071-4660-B193-78D70FD08051}" dt="2026-03-27T10:34:27.377" v="0" actId="1076"/>
        <pc:sldMkLst>
          <pc:docMk/>
          <pc:sldMk cId="1814218816" sldId="256"/>
        </pc:sldMkLst>
        <pc:spChg chg="mod">
          <ac:chgData name="Yuliya Shevchenko" userId="645e64e557320abc" providerId="LiveId" clId="{B2BC8016-0071-4660-B193-78D70FD08051}" dt="2026-03-27T10:34:27.377" v="0" actId="1076"/>
          <ac:spMkLst>
            <pc:docMk/>
            <pc:sldMk cId="1814218816" sldId="256"/>
            <ac:spMk id="10" creationId="{1010B63A-F71F-49CD-932C-F8DB392708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19DC3-1CA5-4113-A8A4-ADC5251D3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984725-71D0-46FA-B895-E39B45973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103A9-AA54-4C79-AAA2-8C9011DC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A0DBAC-BF80-4733-84B3-FD5EF78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826592-FF68-4269-9372-1E525B0D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99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7C358-9F9F-4DBC-A917-FF7CF359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5A39A6-20E6-4F32-8BB2-476165959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501CD4-D810-4E21-98B8-1CF2B96B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0628F-4E99-405D-8525-7A6B6020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FEFC39-9839-4F6F-BA35-74A21A0E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909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69782C-6B9A-476F-A33E-6EF2B9C2A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73F9D2-ECD1-4FCE-A7C1-273577717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1AAF1-FD42-41B2-AC98-1B7FAB4A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637A70-C24A-4FA0-9444-1C885E1F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B8B30-52C8-4060-BBAE-1DDDCA15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49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88CEC-E498-4D1B-8F2D-94933447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7EA96-8154-4642-B50E-0540010C0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68F11-B0EA-4139-9868-BA0A0FE9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3076C-0CE3-428B-A553-98ECBD87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2F9EDD-06E0-49C8-8594-D58121CB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612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21B1C-9E33-4636-BADB-4B447771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BD295F-04B5-44A7-9515-D6B10166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A7ECB-D20A-4C4A-B09B-65371DC0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E05A3-CA38-4108-BA11-8A68024D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9C07E5-2767-449A-97EA-ED542B3B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40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B49C0-CE52-4A6D-B190-6BABD9FA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543E38-1E5F-429E-99BB-104D9F6A7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BC9C80-4F62-4AF3-B757-8BD24C3E0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925228-3452-44E3-A57F-00D34E30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3DD57-A3AA-42D7-BAD5-D45B3453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74DB4-6396-43C2-923F-29030306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5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CAF84-413C-4B5B-A16D-1CA62FE3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6CE26D-38B7-4F1F-B820-2D0CE7061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F95219-5351-4834-8F97-A1EBB6C55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B80E45-3B22-4258-98C3-DF364FE64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26C56B-188D-43B7-B0D3-E5C98B467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C08D2-9418-4538-8FC0-DFF941DA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8C3C50-C7D3-4078-B0C7-37131A77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F9D761-4459-45A9-8B31-F399CD85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057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F8ED8-BDC4-4F9F-91EB-9AF6B333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7F8747-8F6A-4465-ACDF-34824665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3237C7-17C4-416F-A74B-18F96A7F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75344C-A01C-45B4-B351-69143F20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53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D958A7-0FFB-484E-84C2-DE4425D6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BF653B-F5E7-4517-9C42-E654C9FC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E94F0D-0A24-493F-835A-A67D31AC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8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3376B-91CC-4832-BDA8-590C8EBC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5EDD7-6D94-44C1-8EB5-F7FFD5863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AAAC19-742E-44C1-8607-F225BBF24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9EE23D-7EC1-4FA0-9DAD-F9EF852A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E29342-454D-4A80-966A-39148E90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4DDFFE-2688-4E2B-A578-9923AF03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9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8D40C-D23F-4F9D-8A05-ABD246E6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A8BD11-5ADD-442F-BE32-BF5C22A80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F82A29-5D52-4FCE-AF37-02DA19219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CC1A1E-8F30-42CF-AF97-58BC35C0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789B20-ABAD-4BC4-950E-32B86F9A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F3E89E-5B52-4C37-BEA4-1FB6D986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6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6FF73-D5A1-41EA-B103-FFB0E8DD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23A244-78F2-448E-869F-D072731BC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875BEE-E513-4247-8B61-EE4F95AC2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B1F66-42E4-46CE-BAFD-DC48F819451E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ADD3F-6144-45E8-A99B-4B7669A14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614DCE-FA14-4BB3-A5FB-6562C221E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7965-BCCF-415B-B2FF-37B56389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17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F88E68-6284-4FD9-A29D-B0933868F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DD41F3-A984-42E4-9701-9C3E2AF31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-3810"/>
            <a:ext cx="5382228" cy="48681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9EE8D6-997B-49AC-9655-42FA88BF4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57" y="435717"/>
            <a:ext cx="1939800" cy="644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10B63A-F71F-49CD-932C-F8DB392708B3}"/>
              </a:ext>
            </a:extLst>
          </p:cNvPr>
          <p:cNvSpPr txBox="1"/>
          <p:nvPr/>
        </p:nvSpPr>
        <p:spPr>
          <a:xfrm>
            <a:off x="462643" y="5037288"/>
            <a:ext cx="11266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Страхування</a:t>
            </a:r>
            <a:r>
              <a:rPr lang="ru-RU" sz="2800" b="1" dirty="0"/>
              <a:t> </a:t>
            </a:r>
            <a:r>
              <a:rPr lang="ru-RU" sz="2800" b="1" dirty="0" err="1"/>
              <a:t>витрат</a:t>
            </a:r>
            <a:r>
              <a:rPr lang="ru-RU" sz="2800" b="1" dirty="0"/>
              <a:t>, </a:t>
            </a:r>
            <a:r>
              <a:rPr lang="ru-RU" sz="2800" b="1" dirty="0" err="1"/>
              <a:t>пов’язаних</a:t>
            </a:r>
            <a:r>
              <a:rPr lang="ru-RU" sz="2800" b="1" dirty="0"/>
              <a:t>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/>
              <a:t>наданням</a:t>
            </a:r>
            <a:r>
              <a:rPr lang="ru-RU" sz="2800" b="1" dirty="0"/>
              <a:t> </a:t>
            </a:r>
            <a:r>
              <a:rPr lang="ru-RU" sz="2800" b="1" dirty="0" err="1"/>
              <a:t>допомоги</a:t>
            </a:r>
            <a:r>
              <a:rPr lang="ru-RU" sz="2800" b="1" dirty="0"/>
              <a:t> (</a:t>
            </a:r>
            <a:r>
              <a:rPr lang="ru-RU" sz="2800" b="1" dirty="0" err="1"/>
              <a:t>асистанс</a:t>
            </a:r>
            <a:r>
              <a:rPr lang="ru-RU" sz="2800" b="1" dirty="0"/>
              <a:t>) особам,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потрапили</a:t>
            </a:r>
            <a:r>
              <a:rPr lang="ru-RU" sz="2800" b="1" dirty="0"/>
              <a:t> у </a:t>
            </a:r>
            <a:r>
              <a:rPr lang="ru-RU" sz="2800" b="1" dirty="0" err="1"/>
              <a:t>скрутне</a:t>
            </a:r>
            <a:r>
              <a:rPr lang="ru-RU" sz="2800" b="1" dirty="0"/>
              <a:t> становище </a:t>
            </a: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здійснення</a:t>
            </a:r>
            <a:r>
              <a:rPr lang="ru-RU" sz="2800" b="1" dirty="0"/>
              <a:t> </a:t>
            </a:r>
            <a:r>
              <a:rPr lang="ru-RU" sz="2800" b="1" dirty="0" err="1"/>
              <a:t>подорожі</a:t>
            </a:r>
            <a:r>
              <a:rPr lang="ru-RU" sz="2800" b="1" dirty="0"/>
              <a:t> (Туризм)</a:t>
            </a:r>
            <a:endParaRPr lang="uk-UA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1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8" descr="srahovanie_kompleksnie.jpg">
            <a:extLst>
              <a:ext uri="{FF2B5EF4-FFF2-40B4-BE49-F238E27FC236}">
                <a16:creationId xmlns:a16="http://schemas.microsoft.com/office/drawing/2014/main" id="{53E02E86-07B5-4D35-9372-F62133532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109" y="2778066"/>
            <a:ext cx="1981189" cy="139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46E69B7-E81B-427D-B12E-9DAEC1D321BA}"/>
              </a:ext>
            </a:extLst>
          </p:cNvPr>
          <p:cNvSpPr/>
          <p:nvPr/>
        </p:nvSpPr>
        <p:spPr>
          <a:xfrm>
            <a:off x="-19051" y="-10102"/>
            <a:ext cx="327351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lumMod val="95000"/>
                  <a:shade val="67500"/>
                  <a:satMod val="115000"/>
                </a:schemeClr>
              </a:gs>
              <a:gs pos="68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B34624-CD47-4574-B4B6-A821B04D3BCB}"/>
              </a:ext>
            </a:extLst>
          </p:cNvPr>
          <p:cNvSpPr/>
          <p:nvPr/>
        </p:nvSpPr>
        <p:spPr>
          <a:xfrm rot="5400000">
            <a:off x="5662325" y="-5691476"/>
            <a:ext cx="848302" cy="122110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                              СТРАХОВІ РИЗИКИ. СТРАХОВІ ВИПАДКИ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10557C-B027-42CC-9086-127E591A1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5" y="139741"/>
            <a:ext cx="1650794" cy="5587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B577C4-556A-4D2F-9410-0DB29A72959E}"/>
              </a:ext>
            </a:extLst>
          </p:cNvPr>
          <p:cNvSpPr txBox="1"/>
          <p:nvPr/>
        </p:nvSpPr>
        <p:spPr>
          <a:xfrm>
            <a:off x="1070394" y="850673"/>
            <a:ext cx="10851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За страховим продуктом «Страхування від нещасного випадку» (Код:001) </a:t>
            </a:r>
            <a:r>
              <a:rPr lang="uk-UA" b="1" u="sng" dirty="0"/>
              <a:t>Страховими ризиками є:</a:t>
            </a:r>
          </a:p>
          <a:p>
            <a:pPr algn="just"/>
            <a:r>
              <a:rPr lang="uk-UA" dirty="0"/>
              <a:t>Тимчасова втрата Страхувальником (Застрахованою особою) загальної працездатності внаслідок нещасного випадку (для непрацюючих – під тимчасовою втратою загальної працездатності розуміється перебування на амбулаторному або стаціонарному лікуванні внаслідок нещасного випадку) під час здійснення подорожі.</a:t>
            </a:r>
          </a:p>
        </p:txBody>
      </p:sp>
      <p:sp>
        <p:nvSpPr>
          <p:cNvPr id="8" name="Прямоугольник 9">
            <a:extLst>
              <a:ext uri="{FF2B5EF4-FFF2-40B4-BE49-F238E27FC236}">
                <a16:creationId xmlns:a16="http://schemas.microsoft.com/office/drawing/2014/main" id="{314F0B05-0DCA-4B64-8FD1-4C2E55839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394" y="2275612"/>
            <a:ext cx="9020112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uk-UA" altLang="ru-UA" b="1" dirty="0">
                <a:latin typeface="+mn-lt"/>
              </a:rPr>
              <a:t>Страхові випадки та порядок розрахунку страхової виплати:</a:t>
            </a:r>
          </a:p>
          <a:p>
            <a:pPr marL="342900" indent="-342900" algn="just" eaLnBrk="1" hangingPunct="1">
              <a:buAutoNum type="arabicPeriod"/>
            </a:pPr>
            <a:r>
              <a:rPr lang="ru-RU" altLang="ru-UA" dirty="0">
                <a:latin typeface="+mn-lt"/>
              </a:rPr>
              <a:t>Травма </a:t>
            </a:r>
            <a:r>
              <a:rPr lang="ru-RU" altLang="ru-UA" dirty="0" err="1">
                <a:latin typeface="+mn-lt"/>
              </a:rPr>
              <a:t>застрахованого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внаслідок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нещасного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випадку</a:t>
            </a:r>
            <a:r>
              <a:rPr lang="ru-RU" altLang="ru-UA" dirty="0">
                <a:latin typeface="+mn-lt"/>
              </a:rPr>
              <a:t> - </a:t>
            </a:r>
            <a:r>
              <a:rPr lang="ru-RU" altLang="ru-UA" dirty="0" err="1">
                <a:latin typeface="+mn-lt"/>
              </a:rPr>
              <a:t>згідно</a:t>
            </a:r>
            <a:r>
              <a:rPr lang="ru-RU" altLang="ru-UA" dirty="0">
                <a:latin typeface="+mn-lt"/>
              </a:rPr>
              <a:t>  з Таблицею «</a:t>
            </a:r>
            <a:r>
              <a:rPr lang="ru-RU" altLang="ru-UA" dirty="0" err="1">
                <a:latin typeface="+mn-lt"/>
              </a:rPr>
              <a:t>Страхові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виплати</a:t>
            </a:r>
            <a:r>
              <a:rPr lang="ru-RU" altLang="ru-UA" dirty="0">
                <a:latin typeface="+mn-lt"/>
              </a:rPr>
              <a:t> в </a:t>
            </a:r>
            <a:r>
              <a:rPr lang="ru-RU" altLang="ru-UA" dirty="0" err="1">
                <a:latin typeface="+mn-lt"/>
              </a:rPr>
              <a:t>разі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травми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або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ушкоджень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внутрішніх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органів</a:t>
            </a:r>
            <a:r>
              <a:rPr lang="ru-RU" altLang="ru-UA" dirty="0">
                <a:latin typeface="+mn-lt"/>
              </a:rPr>
              <a:t> та </a:t>
            </a:r>
            <a:r>
              <a:rPr lang="ru-RU" altLang="ru-UA" dirty="0" err="1">
                <a:latin typeface="+mn-lt"/>
              </a:rPr>
              <a:t>частин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тіла</a:t>
            </a:r>
            <a:r>
              <a:rPr lang="ru-RU" altLang="ru-UA" dirty="0">
                <a:latin typeface="+mn-lt"/>
              </a:rPr>
              <a:t>» (</a:t>
            </a:r>
            <a:r>
              <a:rPr lang="ru-RU" altLang="ru-UA" dirty="0" err="1">
                <a:latin typeface="+mn-lt"/>
              </a:rPr>
              <a:t>Додаток</a:t>
            </a:r>
            <a:r>
              <a:rPr lang="ru-RU" altLang="ru-UA" dirty="0">
                <a:latin typeface="+mn-lt"/>
              </a:rPr>
              <a:t> 3 до Правил </a:t>
            </a:r>
            <a:r>
              <a:rPr lang="ru-RU" altLang="ru-UA" dirty="0" err="1">
                <a:latin typeface="+mn-lt"/>
              </a:rPr>
              <a:t>страхування</a:t>
            </a:r>
            <a:r>
              <a:rPr lang="ru-RU" altLang="ru-UA" dirty="0">
                <a:latin typeface="+mn-lt"/>
              </a:rPr>
              <a:t>)</a:t>
            </a:r>
          </a:p>
          <a:p>
            <a:pPr marL="342900" indent="-342900" algn="just" eaLnBrk="1" hangingPunct="1">
              <a:buAutoNum type="arabicPeriod"/>
            </a:pPr>
            <a:r>
              <a:rPr lang="ru-RU" altLang="ru-UA" dirty="0" err="1">
                <a:latin typeface="+mn-lt"/>
              </a:rPr>
              <a:t>Встановлення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групи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інвалідності</a:t>
            </a:r>
            <a:r>
              <a:rPr lang="ru-RU" altLang="ru-UA" dirty="0">
                <a:latin typeface="+mn-lt"/>
              </a:rPr>
              <a:t> - I   </a:t>
            </a:r>
            <a:r>
              <a:rPr lang="ru-RU" altLang="ru-UA" dirty="0" err="1">
                <a:latin typeface="+mn-lt"/>
              </a:rPr>
              <a:t>група</a:t>
            </a:r>
            <a:r>
              <a:rPr lang="ru-RU" altLang="ru-UA" dirty="0">
                <a:latin typeface="+mn-lt"/>
              </a:rPr>
              <a:t> - 100% </a:t>
            </a:r>
            <a:r>
              <a:rPr lang="ru-RU" altLang="ru-UA" dirty="0" err="1">
                <a:latin typeface="+mn-lt"/>
              </a:rPr>
              <a:t>страхової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суми</a:t>
            </a:r>
            <a:r>
              <a:rPr lang="ru-RU" altLang="ru-UA" dirty="0">
                <a:latin typeface="+mn-lt"/>
              </a:rPr>
              <a:t>; II  </a:t>
            </a:r>
            <a:r>
              <a:rPr lang="ru-RU" altLang="ru-UA" dirty="0" err="1">
                <a:latin typeface="+mn-lt"/>
              </a:rPr>
              <a:t>група</a:t>
            </a:r>
            <a:r>
              <a:rPr lang="ru-RU" altLang="ru-UA" dirty="0">
                <a:latin typeface="+mn-lt"/>
              </a:rPr>
              <a:t> - 75% </a:t>
            </a:r>
            <a:r>
              <a:rPr lang="ru-RU" altLang="ru-UA" dirty="0" err="1">
                <a:latin typeface="+mn-lt"/>
              </a:rPr>
              <a:t>страхової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суми</a:t>
            </a:r>
            <a:r>
              <a:rPr lang="ru-RU" altLang="ru-UA" dirty="0">
                <a:latin typeface="+mn-lt"/>
              </a:rPr>
              <a:t>; III </a:t>
            </a:r>
            <a:r>
              <a:rPr lang="ru-RU" altLang="ru-UA" dirty="0" err="1">
                <a:latin typeface="+mn-lt"/>
              </a:rPr>
              <a:t>група</a:t>
            </a:r>
            <a:r>
              <a:rPr lang="ru-RU" altLang="ru-UA" dirty="0">
                <a:latin typeface="+mn-lt"/>
              </a:rPr>
              <a:t> - 50% </a:t>
            </a:r>
            <a:r>
              <a:rPr lang="ru-RU" altLang="ru-UA" dirty="0" err="1">
                <a:latin typeface="+mn-lt"/>
              </a:rPr>
              <a:t>страхової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суми</a:t>
            </a:r>
            <a:r>
              <a:rPr lang="ru-RU" altLang="ru-UA" dirty="0">
                <a:latin typeface="+mn-lt"/>
              </a:rPr>
              <a:t>.</a:t>
            </a:r>
          </a:p>
          <a:p>
            <a:pPr marL="342900" indent="-342900" algn="just" eaLnBrk="1" hangingPunct="1">
              <a:buAutoNum type="arabicPeriod"/>
            </a:pPr>
            <a:r>
              <a:rPr lang="ru-RU" altLang="ru-UA" dirty="0" err="1">
                <a:latin typeface="+mn-lt"/>
              </a:rPr>
              <a:t>Загибель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або</a:t>
            </a:r>
            <a:r>
              <a:rPr lang="ru-RU" altLang="ru-UA" dirty="0">
                <a:latin typeface="+mn-lt"/>
              </a:rPr>
              <a:t> смерть - 100% </a:t>
            </a:r>
            <a:r>
              <a:rPr lang="ru-RU" altLang="ru-UA" dirty="0" err="1">
                <a:latin typeface="+mn-lt"/>
              </a:rPr>
              <a:t>страхової</a:t>
            </a:r>
            <a:r>
              <a:rPr lang="ru-RU" altLang="ru-UA" dirty="0">
                <a:latin typeface="+mn-lt"/>
              </a:rPr>
              <a:t> </a:t>
            </a:r>
            <a:r>
              <a:rPr lang="ru-RU" altLang="ru-UA" dirty="0" err="1">
                <a:latin typeface="+mn-lt"/>
              </a:rPr>
              <a:t>суми</a:t>
            </a:r>
            <a:r>
              <a:rPr lang="ru-RU" altLang="ru-UA" dirty="0">
                <a:latin typeface="+mn-lt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1E7449-F9D0-4FAE-8CF7-4CFE86EBD307}"/>
              </a:ext>
            </a:extLst>
          </p:cNvPr>
          <p:cNvSpPr txBox="1"/>
          <p:nvPr/>
        </p:nvSpPr>
        <p:spPr>
          <a:xfrm>
            <a:off x="982980" y="4599082"/>
            <a:ext cx="109393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В рамках даного страхового продукту під нещасним випадком слід вважати раптову, випадкову, короткочасну подію, незалежну від волі Застрахованої особи (Страхувальника), що фактично відбулась і внаслідок якої настав розлад здоров'я (травматичне пошкодження; випадкове гостре отруєння отруйними рослинами, хімічними речовинами (промисловими або побутовими), недоброякісними харчовими продуктами, ліками; ураження електричним струмом, відмороження, опіки; розриви (поранення) органів або їх вилучення внаслідок невірних медичних маніпуляцій) Застрахованої особи (Страхувальника) або її смерть.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336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46E69B7-E81B-427D-B12E-9DAEC1D321BA}"/>
              </a:ext>
            </a:extLst>
          </p:cNvPr>
          <p:cNvSpPr/>
          <p:nvPr/>
        </p:nvSpPr>
        <p:spPr>
          <a:xfrm>
            <a:off x="-19051" y="-10102"/>
            <a:ext cx="327351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lumMod val="95000"/>
                  <a:shade val="67500"/>
                  <a:satMod val="115000"/>
                </a:schemeClr>
              </a:gs>
              <a:gs pos="68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B34624-CD47-4574-B4B6-A821B04D3BCB}"/>
              </a:ext>
            </a:extLst>
          </p:cNvPr>
          <p:cNvSpPr/>
          <p:nvPr/>
        </p:nvSpPr>
        <p:spPr>
          <a:xfrm rot="5400000">
            <a:off x="5662325" y="-5691476"/>
            <a:ext cx="848302" cy="122110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                              СТРАХОВІ РИЗИКИ. СТРАХОВІ ВИПАДКИ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10557C-B027-42CC-9086-127E591A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5" y="139741"/>
            <a:ext cx="1650794" cy="5587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D27D6C-9716-4C23-8C7B-B9875E22E96C}"/>
              </a:ext>
            </a:extLst>
          </p:cNvPr>
          <p:cNvSpPr txBox="1"/>
          <p:nvPr/>
        </p:nvSpPr>
        <p:spPr>
          <a:xfrm>
            <a:off x="1617706" y="1125890"/>
            <a:ext cx="1023520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За страховим продуктом «Страхування іншої відповідальності (крім визначеної у класах 10, 11, 12) (Код: 002) страховими ризиками є:</a:t>
            </a:r>
          </a:p>
          <a:p>
            <a:endParaRPr lang="uk-UA" b="1" dirty="0"/>
          </a:p>
          <a:p>
            <a:r>
              <a:rPr lang="uk-UA" dirty="0"/>
              <a:t>- Шкода нанесена життю та/або здоров’ю, працездатності Потерпілих Третіх осіб внаслідок дій Страхувальника (Застрахованої особи) під час здійснення подорожі, а саме:</a:t>
            </a:r>
          </a:p>
          <a:p>
            <a:r>
              <a:rPr lang="uk-UA" dirty="0"/>
              <a:t>- Травма/тимчасова втрата працездатності Потерпілих Третіх осіб внаслідок дій Страхувальника (особи, відповідальність якої застрахована).</a:t>
            </a:r>
          </a:p>
          <a:p>
            <a:r>
              <a:rPr lang="uk-UA" dirty="0"/>
              <a:t>- Встановлення групи інвалідності Потерпілих Третіх осіб внаслідок дій Страхувальника (особи, відповідальність якої застрахована).</a:t>
            </a:r>
          </a:p>
          <a:p>
            <a:r>
              <a:rPr lang="uk-UA" dirty="0"/>
              <a:t>- Смерть Потерпілих Третіх осіб внаслідок дій Страхувальника (особи, відповідальність якої застрахована).</a:t>
            </a:r>
          </a:p>
          <a:p>
            <a:r>
              <a:rPr lang="uk-UA" dirty="0"/>
              <a:t>- Шкода нанесена майну (майновим правам, інтересам) Потерпілих Третіх осіб внаслідок дій Страхувальника (Застрахованої особи) під час здійснення подорожі, а саме:</a:t>
            </a:r>
          </a:p>
          <a:p>
            <a:r>
              <a:rPr lang="uk-UA" dirty="0"/>
              <a:t>- Знищення або пошкодження майна Третіх осіб, втрата ним споживчих чи експлуатаційних якостей тощо.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73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404152" y="-5418732"/>
            <a:ext cx="1383697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24" name="Прямоугольник 19">
            <a:extLst>
              <a:ext uri="{FF2B5EF4-FFF2-40B4-BE49-F238E27FC236}">
                <a16:creationId xmlns:a16="http://schemas.microsoft.com/office/drawing/2014/main" id="{CE1A9B04-87DF-4A6C-8324-D55DBD566A2F}"/>
              </a:ext>
            </a:extLst>
          </p:cNvPr>
          <p:cNvSpPr/>
          <p:nvPr/>
        </p:nvSpPr>
        <p:spPr>
          <a:xfrm>
            <a:off x="3616076" y="239486"/>
            <a:ext cx="7141503" cy="99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38138" algn="ctr">
              <a:spcBef>
                <a:spcPct val="20000"/>
              </a:spcBef>
              <a:buClr>
                <a:srgbClr val="DF8300"/>
              </a:buClr>
              <a:buSzPct val="150000"/>
              <a:defRPr/>
            </a:pPr>
            <a:r>
              <a:rPr lang="ru-RU" sz="3200" b="1" dirty="0">
                <a:solidFill>
                  <a:sysClr val="windowText" lastClr="000000"/>
                </a:solidFill>
                <a:effectLst/>
                <a:ea typeface="Times New Roman" panose="02020603050405020304" pitchFamily="18" charset="0"/>
              </a:rPr>
              <a:t>ПРОГРАМИ СТРАХУВАННЯ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DB78BB1-EB0F-4321-9BCE-E1A500154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45427"/>
              </p:ext>
            </p:extLst>
          </p:nvPr>
        </p:nvGraphicFramePr>
        <p:xfrm>
          <a:off x="241176" y="1369117"/>
          <a:ext cx="11709647" cy="527772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488697">
                  <a:extLst>
                    <a:ext uri="{9D8B030D-6E8A-4147-A177-3AD203B41FA5}">
                      <a16:colId xmlns:a16="http://schemas.microsoft.com/office/drawing/2014/main" val="2907830700"/>
                    </a:ext>
                  </a:extLst>
                </a:gridCol>
                <a:gridCol w="1207557">
                  <a:extLst>
                    <a:ext uri="{9D8B030D-6E8A-4147-A177-3AD203B41FA5}">
                      <a16:colId xmlns:a16="http://schemas.microsoft.com/office/drawing/2014/main" val="2185868279"/>
                    </a:ext>
                  </a:extLst>
                </a:gridCol>
                <a:gridCol w="1390520">
                  <a:extLst>
                    <a:ext uri="{9D8B030D-6E8A-4147-A177-3AD203B41FA5}">
                      <a16:colId xmlns:a16="http://schemas.microsoft.com/office/drawing/2014/main" val="708612861"/>
                    </a:ext>
                  </a:extLst>
                </a:gridCol>
                <a:gridCol w="1219755">
                  <a:extLst>
                    <a:ext uri="{9D8B030D-6E8A-4147-A177-3AD203B41FA5}">
                      <a16:colId xmlns:a16="http://schemas.microsoft.com/office/drawing/2014/main" val="2745397824"/>
                    </a:ext>
                  </a:extLst>
                </a:gridCol>
                <a:gridCol w="1275731">
                  <a:extLst>
                    <a:ext uri="{9D8B030D-6E8A-4147-A177-3AD203B41FA5}">
                      <a16:colId xmlns:a16="http://schemas.microsoft.com/office/drawing/2014/main" val="3514725259"/>
                    </a:ext>
                  </a:extLst>
                </a:gridCol>
                <a:gridCol w="883235">
                  <a:extLst>
                    <a:ext uri="{9D8B030D-6E8A-4147-A177-3AD203B41FA5}">
                      <a16:colId xmlns:a16="http://schemas.microsoft.com/office/drawing/2014/main" val="29666525"/>
                    </a:ext>
                  </a:extLst>
                </a:gridCol>
                <a:gridCol w="1244152">
                  <a:extLst>
                    <a:ext uri="{9D8B030D-6E8A-4147-A177-3AD203B41FA5}">
                      <a16:colId xmlns:a16="http://schemas.microsoft.com/office/drawing/2014/main" val="3716986993"/>
                    </a:ext>
                  </a:extLst>
                </a:gridCol>
              </a:tblGrid>
              <a:tr h="236938">
                <a:tc gridSpan="7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ПРОГРАМИ СТРАХУВАННЯ ПОДОРОЖУЮЧИХ ЗАКОРДОН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151820"/>
                  </a:ext>
                </a:extLst>
              </a:tr>
              <a:tr h="183368">
                <a:tc rowSpan="5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Витрати, що відшкодовуються Страховиком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gridSpan="6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>
                          <a:effectLst/>
                        </a:rPr>
                        <a:t>Назва програми страхування</a:t>
                      </a:r>
                      <a:endParaRPr lang="uk-UA" sz="1200">
                        <a:effectLst/>
                      </a:endParaRPr>
                    </a:p>
                  </a:txBody>
                  <a:tcPr marL="1068" marR="1068" marT="1068" marB="106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14377"/>
                  </a:ext>
                </a:extLst>
              </a:tr>
              <a:tr h="36461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А1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А1 + </a:t>
                      </a:r>
                      <a:r>
                        <a:rPr lang="en-US" sz="1200" b="1" dirty="0">
                          <a:effectLst/>
                        </a:rPr>
                        <a:t>“</a:t>
                      </a:r>
                      <a:r>
                        <a:rPr lang="cs-CZ" sz="1200" b="1" dirty="0">
                          <a:effectLst/>
                        </a:rPr>
                        <a:t>COVID19</a:t>
                      </a:r>
                      <a:r>
                        <a:rPr lang="en-US" sz="1200" b="1" dirty="0">
                          <a:effectLst/>
                        </a:rPr>
                        <a:t>”</a:t>
                      </a:r>
                      <a:r>
                        <a:rPr lang="ru-RU" sz="1200" b="1" dirty="0">
                          <a:effectLst/>
                        </a:rPr>
                        <a:t> (</a:t>
                      </a:r>
                      <a:r>
                        <a:rPr lang="ru-RU" sz="1200" b="1" dirty="0" err="1">
                          <a:effectLst/>
                        </a:rPr>
                        <a:t>Економ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В1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В1 + </a:t>
                      </a:r>
                      <a:r>
                        <a:rPr lang="en-US" sz="1200" b="1" dirty="0">
                          <a:effectLst/>
                        </a:rPr>
                        <a:t>“</a:t>
                      </a:r>
                      <a:r>
                        <a:rPr lang="cs-CZ" sz="1200" b="1" dirty="0">
                          <a:effectLst/>
                        </a:rPr>
                        <a:t>COVID 19</a:t>
                      </a:r>
                      <a:r>
                        <a:rPr lang="en-US" sz="1200" b="1" dirty="0">
                          <a:effectLst/>
                        </a:rPr>
                        <a:t>”</a:t>
                      </a:r>
                      <a:r>
                        <a:rPr lang="ru-RU" sz="1200" b="1" dirty="0">
                          <a:effectLst/>
                        </a:rPr>
                        <a:t> (Стандарт)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effectLst/>
                        </a:rPr>
                        <a:t>С1</a:t>
                      </a:r>
                      <a:endParaRPr lang="ru-UA" sz="1200" dirty="0"/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effectLst/>
                        </a:rPr>
                        <a:t>С1 + </a:t>
                      </a:r>
                      <a:r>
                        <a:rPr lang="en-US" sz="1200" b="1" dirty="0">
                          <a:effectLst/>
                        </a:rPr>
                        <a:t>“</a:t>
                      </a:r>
                      <a:r>
                        <a:rPr lang="cs-CZ" sz="1200" b="1" dirty="0">
                          <a:effectLst/>
                        </a:rPr>
                        <a:t>COVID 19</a:t>
                      </a:r>
                      <a:r>
                        <a:rPr lang="en-US" sz="1200" b="1" dirty="0">
                          <a:effectLst/>
                        </a:rPr>
                        <a:t>”</a:t>
                      </a:r>
                      <a:r>
                        <a:rPr lang="ru-RU" sz="1200" b="1" dirty="0">
                          <a:effectLst/>
                        </a:rPr>
                        <a:t> (</a:t>
                      </a:r>
                      <a:r>
                        <a:rPr lang="ru-RU" sz="1200" b="1" dirty="0" err="1">
                          <a:effectLst/>
                        </a:rPr>
                        <a:t>Еліт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ru-UA" sz="1200" dirty="0"/>
                    </a:p>
                  </a:txBody>
                  <a:tcPr marL="1068" marR="1068" marT="1068" marB="1068" anchor="ctr"/>
                </a:tc>
                <a:extLst>
                  <a:ext uri="{0D108BD9-81ED-4DB2-BD59-A6C34878D82A}">
                    <a16:rowId xmlns:a16="http://schemas.microsoft.com/office/drawing/2014/main" val="24641054"/>
                  </a:ext>
                </a:extLst>
              </a:tr>
              <a:tr h="183368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ru-RU" sz="1200" b="1" dirty="0">
                          <a:effectLst/>
                        </a:rPr>
                        <a:t>Страхова сума </a:t>
                      </a:r>
                      <a:r>
                        <a:rPr lang="ru-RU" sz="1200" b="1" dirty="0" err="1">
                          <a:effectLst/>
                        </a:rPr>
                        <a:t>обирається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Страхувальником</a:t>
                      </a:r>
                      <a:r>
                        <a:rPr lang="ru-RU" sz="1200" b="1" dirty="0">
                          <a:effectLst/>
                        </a:rPr>
                        <a:t> та </a:t>
                      </a:r>
                      <a:r>
                        <a:rPr lang="ru-RU" sz="1200" b="1" dirty="0" err="1">
                          <a:effectLst/>
                        </a:rPr>
                        <a:t>може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складати</a:t>
                      </a:r>
                      <a:r>
                        <a:rPr lang="ru-RU" sz="1200" b="1" dirty="0">
                          <a:effectLst/>
                        </a:rPr>
                        <a:t>:</a:t>
                      </a:r>
                      <a:endParaRPr lang="ru-RU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40997"/>
                  </a:ext>
                </a:extLst>
              </a:tr>
              <a:tr h="445148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 dirty="0">
                          <a:effectLst/>
                        </a:rPr>
                        <a:t>10 000 EUR/USD; 30 000 EUR/USD; 50 000 EUR/USD; 60 000 EUR/USD</a:t>
                      </a:r>
                      <a:endParaRPr lang="cs-CZ" sz="1200" dirty="0">
                        <a:effectLst/>
                      </a:endParaRPr>
                    </a:p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dirty="0">
                          <a:effectLst/>
                        </a:rPr>
                        <a:t>(</a:t>
                      </a:r>
                      <a:r>
                        <a:rPr lang="uk-UA" sz="1200" dirty="0">
                          <a:effectLst/>
                        </a:rPr>
                        <a:t>по курсу НБУ на дату укладання Договору)</a:t>
                      </a:r>
                    </a:p>
                  </a:txBody>
                  <a:tcPr marL="1068" marR="1068" marT="1068" marB="106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57555"/>
                  </a:ext>
                </a:extLst>
              </a:tr>
              <a:tr h="183368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ru-RU" sz="1200" b="1" dirty="0" err="1">
                          <a:effectLst/>
                        </a:rPr>
                        <a:t>Покриття</a:t>
                      </a:r>
                      <a:r>
                        <a:rPr lang="ru-RU" sz="1200" b="1" dirty="0">
                          <a:effectLst/>
                        </a:rPr>
                        <a:t> та </a:t>
                      </a:r>
                      <a:r>
                        <a:rPr lang="ru-RU" sz="1200" b="1" dirty="0" err="1">
                          <a:effectLst/>
                        </a:rPr>
                        <a:t>Ліміти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відповідальності</a:t>
                      </a:r>
                      <a:r>
                        <a:rPr lang="ru-RU" sz="1200" b="1" dirty="0">
                          <a:effectLst/>
                        </a:rPr>
                        <a:t> за </a:t>
                      </a:r>
                      <a:r>
                        <a:rPr lang="ru-RU" sz="1200" b="1" dirty="0" err="1">
                          <a:effectLst/>
                        </a:rPr>
                        <a:t>програмами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страхування</a:t>
                      </a:r>
                      <a:endParaRPr lang="ru-RU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271333"/>
                  </a:ext>
                </a:extLst>
              </a:tr>
              <a:tr h="183368"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Медична допомога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так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>
                          <a:effectLst/>
                        </a:rPr>
                        <a:t>так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>
                          <a:effectLst/>
                        </a:rPr>
                        <a:t>так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>
                          <a:effectLst/>
                        </a:rPr>
                        <a:t>так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так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>
                          <a:effectLst/>
                        </a:rPr>
                        <a:t>так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extLst>
                  <a:ext uri="{0D108BD9-81ED-4DB2-BD59-A6C34878D82A}">
                    <a16:rowId xmlns:a16="http://schemas.microsoft.com/office/drawing/2014/main" val="1395688466"/>
                  </a:ext>
                </a:extLst>
              </a:tr>
              <a:tr h="440140"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>
                          <a:effectLst/>
                        </a:rPr>
                        <a:t>Медичні перевезення</a:t>
                      </a:r>
                      <a:endParaRPr lang="uk-UA" sz="120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 dirty="0">
                          <a:effectLst/>
                        </a:rPr>
                        <a:t>1 000 </a:t>
                      </a:r>
                      <a:r>
                        <a:rPr lang="cs-CZ" sz="1200" dirty="0">
                          <a:effectLst/>
                        </a:rPr>
                        <a:t>EUR/USD</a:t>
                      </a:r>
                    </a:p>
                  </a:txBody>
                  <a:tcPr marL="1068" marR="1068" marT="1068" marB="1068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>
                          <a:effectLst/>
                        </a:rPr>
                        <a:t>1 000 </a:t>
                      </a:r>
                      <a:r>
                        <a:rPr lang="cs-CZ" sz="1200">
                          <a:effectLst/>
                        </a:rPr>
                        <a:t>EUR/USD</a:t>
                      </a:r>
                      <a:endParaRPr lang="cs-CZ" sz="1200" dirty="0">
                        <a:effectLst/>
                      </a:endParaRPr>
                    </a:p>
                  </a:txBody>
                  <a:tcPr marL="1068" marR="1068" marT="1068" marB="1068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>
                          <a:effectLst/>
                        </a:rPr>
                        <a:t>1 000 </a:t>
                      </a:r>
                      <a:r>
                        <a:rPr lang="cs-CZ" sz="1200">
                          <a:effectLst/>
                        </a:rPr>
                        <a:t>EUR/USD</a:t>
                      </a:r>
                      <a:endParaRPr lang="cs-CZ" sz="1200" dirty="0">
                        <a:effectLst/>
                      </a:endParaRPr>
                    </a:p>
                  </a:txBody>
                  <a:tcPr marL="1068" marR="1068" marT="1068" marB="1068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>
                          <a:effectLst/>
                        </a:rPr>
                        <a:t>1 000 </a:t>
                      </a:r>
                      <a:r>
                        <a:rPr lang="cs-CZ" sz="1200">
                          <a:effectLst/>
                        </a:rPr>
                        <a:t>EUR/USD</a:t>
                      </a:r>
                      <a:endParaRPr lang="cs-CZ" sz="1200" dirty="0">
                        <a:effectLst/>
                      </a:endParaRPr>
                    </a:p>
                  </a:txBody>
                  <a:tcPr marL="1068" marR="1068" marT="1068" marB="1068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 dirty="0">
                          <a:effectLst/>
                        </a:rPr>
                        <a:t>1 000 </a:t>
                      </a:r>
                      <a:r>
                        <a:rPr lang="cs-CZ" sz="1200" dirty="0">
                          <a:effectLst/>
                        </a:rPr>
                        <a:t>EUR/USD</a:t>
                      </a:r>
                    </a:p>
                  </a:txBody>
                  <a:tcPr marL="1068" marR="1068" marT="1068" marB="1068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>
                          <a:effectLst/>
                        </a:rPr>
                        <a:t>1 000</a:t>
                      </a:r>
                      <a:endParaRPr lang="cs-CZ" sz="1200">
                        <a:effectLst/>
                      </a:endParaRPr>
                    </a:p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>
                          <a:effectLst/>
                        </a:rPr>
                        <a:t>EUR/USD</a:t>
                      </a:r>
                      <a:endParaRPr lang="cs-CZ" sz="1200" dirty="0">
                        <a:effectLst/>
                      </a:endParaRPr>
                    </a:p>
                  </a:txBody>
                  <a:tcPr marL="1068" marR="1068" marT="1068" marB="1068"/>
                </a:tc>
                <a:extLst>
                  <a:ext uri="{0D108BD9-81ED-4DB2-BD59-A6C34878D82A}">
                    <a16:rowId xmlns:a16="http://schemas.microsoft.com/office/drawing/2014/main" val="1254176877"/>
                  </a:ext>
                </a:extLst>
              </a:tr>
              <a:tr h="445148"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>
                          <a:effectLst/>
                        </a:rPr>
                        <a:t>Невідкладна стомато-логічна допомога</a:t>
                      </a:r>
                      <a:endParaRPr lang="uk-UA" sz="120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 dirty="0">
                          <a:effectLst/>
                        </a:rPr>
                        <a:t>150 </a:t>
                      </a:r>
                      <a:r>
                        <a:rPr lang="cs-CZ" sz="1200" dirty="0">
                          <a:effectLst/>
                        </a:rPr>
                        <a:t>EUR/USD</a:t>
                      </a: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 dirty="0">
                          <a:effectLst/>
                        </a:rPr>
                        <a:t>150 </a:t>
                      </a:r>
                      <a:r>
                        <a:rPr lang="cs-CZ" sz="1200" dirty="0">
                          <a:effectLst/>
                        </a:rPr>
                        <a:t>EUR/USD</a:t>
                      </a: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>
                          <a:effectLst/>
                        </a:rPr>
                        <a:t>150 </a:t>
                      </a:r>
                      <a:r>
                        <a:rPr lang="cs-CZ" sz="1200">
                          <a:effectLst/>
                        </a:rPr>
                        <a:t>EUR/USD</a:t>
                      </a:r>
                      <a:endParaRPr lang="cs-CZ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 dirty="0">
                          <a:effectLst/>
                        </a:rPr>
                        <a:t>150 </a:t>
                      </a:r>
                      <a:r>
                        <a:rPr lang="cs-CZ" sz="1200" dirty="0">
                          <a:effectLst/>
                        </a:rPr>
                        <a:t>EUR/USD</a:t>
                      </a: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 dirty="0">
                          <a:effectLst/>
                        </a:rPr>
                        <a:t>150 </a:t>
                      </a:r>
                      <a:r>
                        <a:rPr lang="cs-CZ" sz="1200" dirty="0">
                          <a:effectLst/>
                        </a:rPr>
                        <a:t>EUR/USD</a:t>
                      </a: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 dirty="0">
                          <a:effectLst/>
                        </a:rPr>
                        <a:t>150 </a:t>
                      </a:r>
                      <a:endParaRPr lang="cs-CZ" sz="1200" dirty="0">
                        <a:effectLst/>
                      </a:endParaRPr>
                    </a:p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dirty="0">
                          <a:effectLst/>
                        </a:rPr>
                        <a:t>EUR/USD</a:t>
                      </a:r>
                    </a:p>
                  </a:txBody>
                  <a:tcPr marL="1068" marR="1068" marT="1068" marB="1068" anchor="ctr"/>
                </a:tc>
                <a:extLst>
                  <a:ext uri="{0D108BD9-81ED-4DB2-BD59-A6C34878D82A}">
                    <a16:rowId xmlns:a16="http://schemas.microsoft.com/office/drawing/2014/main" val="2445813993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>
                          <a:effectLst/>
                        </a:rPr>
                        <a:t>Медична репатріація /посмертна репатріація</a:t>
                      </a:r>
                      <a:endParaRPr lang="uk-UA" sz="120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ні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>
                          <a:effectLst/>
                        </a:rPr>
                        <a:t>1 000 </a:t>
                      </a:r>
                      <a:r>
                        <a:rPr lang="cs-CZ" sz="1200">
                          <a:effectLst/>
                        </a:rPr>
                        <a:t>EUR/USD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gridSpan="4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>
                          <a:effectLst/>
                        </a:rPr>
                        <a:t>10 000 EUR/USD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221202"/>
                  </a:ext>
                </a:extLst>
              </a:tr>
              <a:tr h="1370570"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ru-RU" sz="1200" b="1" dirty="0" err="1">
                          <a:effectLst/>
                        </a:rPr>
                        <a:t>Витрати</a:t>
                      </a:r>
                      <a:r>
                        <a:rPr lang="ru-RU" sz="1200" b="1" dirty="0">
                          <a:effectLst/>
                        </a:rPr>
                        <a:t> на </a:t>
                      </a:r>
                      <a:r>
                        <a:rPr lang="ru-RU" sz="1200" b="1" dirty="0" err="1">
                          <a:effectLst/>
                        </a:rPr>
                        <a:t>візит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близького</a:t>
                      </a:r>
                      <a:r>
                        <a:rPr lang="ru-RU" sz="1200" b="1" dirty="0">
                          <a:effectLst/>
                        </a:rPr>
                        <a:t> родича (у </a:t>
                      </a:r>
                      <a:r>
                        <a:rPr lang="ru-RU" sz="1200" b="1" dirty="0" err="1">
                          <a:effectLst/>
                        </a:rPr>
                        <a:t>випадку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перебування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Застрахованої</a:t>
                      </a:r>
                      <a:r>
                        <a:rPr lang="ru-RU" sz="1200" b="1" dirty="0">
                          <a:effectLst/>
                        </a:rPr>
                        <a:t> особи в </a:t>
                      </a:r>
                      <a:r>
                        <a:rPr lang="ru-RU" sz="1200" b="1" dirty="0" err="1">
                          <a:effectLst/>
                        </a:rPr>
                        <a:t>умовах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стаціонару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понад</a:t>
                      </a:r>
                      <a:r>
                        <a:rPr lang="ru-RU" sz="1200" b="1" dirty="0">
                          <a:effectLst/>
                        </a:rPr>
                        <a:t> 10 </a:t>
                      </a:r>
                      <a:r>
                        <a:rPr lang="ru-RU" sz="1200" b="1" dirty="0" err="1">
                          <a:effectLst/>
                        </a:rPr>
                        <a:t>діб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ні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ні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>
                          <a:effectLst/>
                        </a:rPr>
                        <a:t>ні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>
                          <a:effectLst/>
                        </a:rPr>
                        <a:t>ні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effectLst/>
                        </a:rPr>
                        <a:t>Проїзд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однієї</a:t>
                      </a:r>
                      <a:r>
                        <a:rPr lang="ru-RU" sz="1200" b="1" dirty="0">
                          <a:effectLst/>
                        </a:rPr>
                        <a:t> особи в </a:t>
                      </a:r>
                      <a:r>
                        <a:rPr lang="ru-RU" sz="1200" b="1" dirty="0" err="1">
                          <a:effectLst/>
                        </a:rPr>
                        <a:t>економічному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класі</a:t>
                      </a:r>
                      <a:r>
                        <a:rPr lang="ru-RU" sz="1200" b="1" dirty="0">
                          <a:effectLst/>
                        </a:rPr>
                        <a:t>. </a:t>
                      </a:r>
                      <a:r>
                        <a:rPr lang="ru-RU" sz="1200" b="1" dirty="0" err="1">
                          <a:effectLst/>
                        </a:rPr>
                        <a:t>Загалом</a:t>
                      </a:r>
                      <a:r>
                        <a:rPr lang="ru-RU" sz="1200" b="1" dirty="0">
                          <a:effectLst/>
                        </a:rPr>
                        <a:t> до 400 EUR/USD; </a:t>
                      </a:r>
                      <a:r>
                        <a:rPr lang="ru-RU" sz="1200" b="1" dirty="0" err="1">
                          <a:effectLst/>
                        </a:rPr>
                        <a:t>Проживання</a:t>
                      </a:r>
                      <a:r>
                        <a:rPr lang="ru-RU" sz="1200" b="1" dirty="0">
                          <a:effectLst/>
                        </a:rPr>
                        <a:t> в </a:t>
                      </a:r>
                      <a:r>
                        <a:rPr lang="ru-RU" sz="1200" b="1" dirty="0" err="1">
                          <a:effectLst/>
                        </a:rPr>
                        <a:t>готелі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терміном</a:t>
                      </a:r>
                      <a:r>
                        <a:rPr lang="ru-RU" sz="1200" b="1" dirty="0">
                          <a:effectLst/>
                        </a:rPr>
                        <a:t> до 5 (</a:t>
                      </a:r>
                      <a:r>
                        <a:rPr lang="ru-RU" sz="1200" b="1" dirty="0" err="1">
                          <a:effectLst/>
                        </a:rPr>
                        <a:t>п’яти</a:t>
                      </a:r>
                      <a:r>
                        <a:rPr lang="ru-RU" sz="1200" b="1" dirty="0">
                          <a:effectLst/>
                        </a:rPr>
                        <a:t>) </a:t>
                      </a:r>
                      <a:r>
                        <a:rPr lang="ru-RU" sz="1200" b="1" dirty="0" err="1">
                          <a:effectLst/>
                        </a:rPr>
                        <a:t>діб</a:t>
                      </a:r>
                      <a:r>
                        <a:rPr lang="ru-RU" sz="1200" b="1" dirty="0">
                          <a:effectLst/>
                        </a:rPr>
                        <a:t> з оплатою не </a:t>
                      </a:r>
                      <a:r>
                        <a:rPr lang="ru-RU" sz="1200" b="1" dirty="0" err="1">
                          <a:effectLst/>
                        </a:rPr>
                        <a:t>більше</a:t>
                      </a:r>
                      <a:r>
                        <a:rPr lang="ru-RU" sz="1200" b="1" dirty="0">
                          <a:effectLst/>
                        </a:rPr>
                        <a:t> 50 EUR/USD за одну добу </a:t>
                      </a:r>
                      <a:r>
                        <a:rPr lang="ru-RU" sz="1200" b="1" dirty="0" err="1">
                          <a:effectLst/>
                        </a:rPr>
                        <a:t>проживання</a:t>
                      </a:r>
                      <a:endParaRPr lang="ru-UA" sz="1200" dirty="0"/>
                    </a:p>
                  </a:txBody>
                  <a:tcPr marL="1068" marR="1068" marT="1068" marB="106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49438"/>
                  </a:ext>
                </a:extLst>
              </a:tr>
              <a:tr h="475228"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ru-RU" sz="1200" b="1">
                          <a:effectLst/>
                        </a:rPr>
                        <a:t>Дострокове повернення у випадку смерті найближчих родичів Застрахованої особи</a:t>
                      </a:r>
                      <a:endParaRPr lang="ru-RU" sz="120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ні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>
                          <a:effectLst/>
                        </a:rPr>
                        <a:t>ні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>
                          <a:effectLst/>
                        </a:rPr>
                        <a:t>ні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>
                          <a:effectLst/>
                        </a:rPr>
                        <a:t>ні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effectLst/>
                        </a:rPr>
                        <a:t>Проїзд</a:t>
                      </a:r>
                      <a:r>
                        <a:rPr lang="ru-RU" sz="1200" b="1" dirty="0">
                          <a:effectLst/>
                        </a:rPr>
                        <a:t> в </a:t>
                      </a:r>
                      <a:r>
                        <a:rPr lang="ru-RU" sz="1200" b="1" dirty="0" err="1">
                          <a:effectLst/>
                        </a:rPr>
                        <a:t>економічному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класі</a:t>
                      </a:r>
                      <a:r>
                        <a:rPr lang="ru-RU" sz="1200" b="1" dirty="0">
                          <a:effectLst/>
                        </a:rPr>
                        <a:t> 400 EUR/USD</a:t>
                      </a:r>
                      <a:endParaRPr lang="ru-UA" sz="1200" dirty="0"/>
                    </a:p>
                  </a:txBody>
                  <a:tcPr marL="1068" marR="1068" marT="1068" marB="106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36535"/>
                  </a:ext>
                </a:extLst>
              </a:tr>
              <a:tr h="396024"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ru-RU" sz="1200" b="1">
                          <a:effectLst/>
                        </a:rPr>
                        <a:t>Дострокове повернення дітей Застрахованої особи віком до 16 років</a:t>
                      </a:r>
                      <a:endParaRPr lang="ru-RU" sz="120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ні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ні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ні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ні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effectLst/>
                        </a:rPr>
                        <a:t>Проїзд</a:t>
                      </a:r>
                      <a:r>
                        <a:rPr lang="ru-RU" sz="1200" b="1" dirty="0">
                          <a:effectLst/>
                        </a:rPr>
                        <a:t> в </a:t>
                      </a:r>
                      <a:r>
                        <a:rPr lang="ru-RU" sz="1200" b="1" dirty="0" err="1">
                          <a:effectLst/>
                        </a:rPr>
                        <a:t>економічному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класі</a:t>
                      </a:r>
                      <a:r>
                        <a:rPr lang="ru-RU" sz="1200" b="1" dirty="0">
                          <a:effectLst/>
                        </a:rPr>
                        <a:t> 400 EUR/USD</a:t>
                      </a:r>
                      <a:endParaRPr lang="ru-UA" sz="1200" dirty="0"/>
                    </a:p>
                  </a:txBody>
                  <a:tcPr marL="1068" marR="1068" marT="1068" marB="106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96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93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404152" y="-5404152"/>
            <a:ext cx="1383697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24" name="Прямоугольник 19">
            <a:extLst>
              <a:ext uri="{FF2B5EF4-FFF2-40B4-BE49-F238E27FC236}">
                <a16:creationId xmlns:a16="http://schemas.microsoft.com/office/drawing/2014/main" id="{CE1A9B04-87DF-4A6C-8324-D55DBD566A2F}"/>
              </a:ext>
            </a:extLst>
          </p:cNvPr>
          <p:cNvSpPr/>
          <p:nvPr/>
        </p:nvSpPr>
        <p:spPr>
          <a:xfrm>
            <a:off x="3616076" y="239486"/>
            <a:ext cx="7141503" cy="99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38138" algn="ctr">
              <a:spcBef>
                <a:spcPct val="20000"/>
              </a:spcBef>
              <a:buClr>
                <a:srgbClr val="DF8300"/>
              </a:buClr>
              <a:buSzPct val="150000"/>
              <a:defRPr/>
            </a:pPr>
            <a:r>
              <a:rPr lang="ru-RU" sz="3200" b="1" dirty="0">
                <a:solidFill>
                  <a:sysClr val="windowText" lastClr="000000"/>
                </a:solidFill>
                <a:effectLst/>
                <a:ea typeface="Times New Roman" panose="02020603050405020304" pitchFamily="18" charset="0"/>
              </a:rPr>
              <a:t>ПРОГРАМИ СТРАХУВАННЯ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1E172A6-3713-4F8E-8FCB-359F63778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03513"/>
              </p:ext>
            </p:extLst>
          </p:nvPr>
        </p:nvGraphicFramePr>
        <p:xfrm>
          <a:off x="192349" y="1383697"/>
          <a:ext cx="11807302" cy="530459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05329">
                  <a:extLst>
                    <a:ext uri="{9D8B030D-6E8A-4147-A177-3AD203B41FA5}">
                      <a16:colId xmlns:a16="http://schemas.microsoft.com/office/drawing/2014/main" val="2907830700"/>
                    </a:ext>
                  </a:extLst>
                </a:gridCol>
                <a:gridCol w="3994974">
                  <a:extLst>
                    <a:ext uri="{9D8B030D-6E8A-4147-A177-3AD203B41FA5}">
                      <a16:colId xmlns:a16="http://schemas.microsoft.com/office/drawing/2014/main" val="3585605859"/>
                    </a:ext>
                  </a:extLst>
                </a:gridCol>
                <a:gridCol w="961631">
                  <a:extLst>
                    <a:ext uri="{9D8B030D-6E8A-4147-A177-3AD203B41FA5}">
                      <a16:colId xmlns:a16="http://schemas.microsoft.com/office/drawing/2014/main" val="2185868279"/>
                    </a:ext>
                  </a:extLst>
                </a:gridCol>
                <a:gridCol w="1355110">
                  <a:extLst>
                    <a:ext uri="{9D8B030D-6E8A-4147-A177-3AD203B41FA5}">
                      <a16:colId xmlns:a16="http://schemas.microsoft.com/office/drawing/2014/main" val="4041565500"/>
                    </a:ext>
                  </a:extLst>
                </a:gridCol>
                <a:gridCol w="872354">
                  <a:extLst>
                    <a:ext uri="{9D8B030D-6E8A-4147-A177-3AD203B41FA5}">
                      <a16:colId xmlns:a16="http://schemas.microsoft.com/office/drawing/2014/main" val="4195257127"/>
                    </a:ext>
                  </a:extLst>
                </a:gridCol>
                <a:gridCol w="1272775">
                  <a:extLst>
                    <a:ext uri="{9D8B030D-6E8A-4147-A177-3AD203B41FA5}">
                      <a16:colId xmlns:a16="http://schemas.microsoft.com/office/drawing/2014/main" val="865371751"/>
                    </a:ext>
                  </a:extLst>
                </a:gridCol>
                <a:gridCol w="201842">
                  <a:extLst>
                    <a:ext uri="{9D8B030D-6E8A-4147-A177-3AD203B41FA5}">
                      <a16:colId xmlns:a16="http://schemas.microsoft.com/office/drawing/2014/main" val="29666525"/>
                    </a:ext>
                  </a:extLst>
                </a:gridCol>
                <a:gridCol w="691535">
                  <a:extLst>
                    <a:ext uri="{9D8B030D-6E8A-4147-A177-3AD203B41FA5}">
                      <a16:colId xmlns:a16="http://schemas.microsoft.com/office/drawing/2014/main" val="301609413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1562497544"/>
                    </a:ext>
                  </a:extLst>
                </a:gridCol>
              </a:tblGrid>
              <a:tr h="245193">
                <a:tc gridSpan="9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ПРОГРАМИ СТРАХУВАННЯ ПОДОРОЖУЮЧИХ ЗАКОРДОН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151820"/>
                  </a:ext>
                </a:extLst>
              </a:tr>
              <a:tr h="214810">
                <a:tc rowSpan="5" gridSpan="2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Витрати, що відшкодовуються Страховиком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rowSpan="5"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Назва програми страхування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14377"/>
                  </a:ext>
                </a:extLst>
              </a:tr>
              <a:tr h="427490">
                <a:tc gridSpan="2"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>
                          <a:effectLst/>
                        </a:rPr>
                        <a:t>А1</a:t>
                      </a:r>
                      <a:endParaRPr lang="uk-UA" sz="120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А1 + </a:t>
                      </a:r>
                      <a:r>
                        <a:rPr lang="en-US" sz="1200" b="1" dirty="0">
                          <a:effectLst/>
                        </a:rPr>
                        <a:t>“</a:t>
                      </a:r>
                      <a:r>
                        <a:rPr lang="cs-CZ" sz="1200" b="1" dirty="0">
                          <a:effectLst/>
                        </a:rPr>
                        <a:t>COVID19“</a:t>
                      </a:r>
                      <a:r>
                        <a:rPr lang="en-US" sz="1200" b="1" dirty="0">
                          <a:effectLst/>
                        </a:rPr>
                        <a:t> (</a:t>
                      </a:r>
                      <a:r>
                        <a:rPr lang="ru-RU" sz="1200" b="1" dirty="0" err="1">
                          <a:effectLst/>
                        </a:rPr>
                        <a:t>Економ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В1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В1 + </a:t>
                      </a:r>
                      <a:r>
                        <a:rPr lang="en-US" sz="1200" b="1" dirty="0">
                          <a:effectLst/>
                        </a:rPr>
                        <a:t>“</a:t>
                      </a:r>
                      <a:r>
                        <a:rPr lang="cs-CZ" sz="1200" b="1" dirty="0">
                          <a:effectLst/>
                        </a:rPr>
                        <a:t>COVID 19</a:t>
                      </a:r>
                      <a:r>
                        <a:rPr lang="en-US" sz="1200" b="1" dirty="0">
                          <a:effectLst/>
                        </a:rPr>
                        <a:t>” </a:t>
                      </a:r>
                      <a:r>
                        <a:rPr lang="uk-UA" sz="1200" b="1" dirty="0">
                          <a:effectLst/>
                        </a:rPr>
                        <a:t>(Стандарт)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С1</a:t>
                      </a:r>
                      <a:endParaRPr lang="ru-UA" sz="1400" dirty="0"/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effectLst/>
                        </a:rPr>
                        <a:t>С1</a:t>
                      </a:r>
                      <a:endParaRPr lang="ru-UA" sz="1200" dirty="0"/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effectLst/>
                        </a:rPr>
                        <a:t>С1 + </a:t>
                      </a:r>
                      <a:r>
                        <a:rPr lang="en-US" sz="1200" b="1" dirty="0">
                          <a:effectLst/>
                        </a:rPr>
                        <a:t>“</a:t>
                      </a:r>
                      <a:r>
                        <a:rPr lang="cs-CZ" sz="1200" b="1" dirty="0">
                          <a:effectLst/>
                        </a:rPr>
                        <a:t>COVID 19</a:t>
                      </a:r>
                      <a:r>
                        <a:rPr lang="en-US" sz="1200" b="1" dirty="0">
                          <a:effectLst/>
                        </a:rPr>
                        <a:t>”</a:t>
                      </a:r>
                      <a:r>
                        <a:rPr lang="uk-UA" sz="1200" b="1" dirty="0">
                          <a:effectLst/>
                        </a:rPr>
                        <a:t> (Еліт)</a:t>
                      </a:r>
                      <a:endParaRPr lang="ru-UA" sz="1200" dirty="0"/>
                    </a:p>
                  </a:txBody>
                  <a:tcPr marL="1068" marR="1068" marT="1068" marB="1068" anchor="ctr"/>
                </a:tc>
                <a:extLst>
                  <a:ext uri="{0D108BD9-81ED-4DB2-BD59-A6C34878D82A}">
                    <a16:rowId xmlns:a16="http://schemas.microsoft.com/office/drawing/2014/main" val="24641054"/>
                  </a:ext>
                </a:extLst>
              </a:tr>
              <a:tr h="214810">
                <a:tc gridSpan="2"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ru-RU" sz="1200" b="1" dirty="0">
                          <a:effectLst/>
                        </a:rPr>
                        <a:t>Страхова сума </a:t>
                      </a:r>
                      <a:r>
                        <a:rPr lang="ru-RU" sz="1200" b="1" dirty="0" err="1">
                          <a:effectLst/>
                        </a:rPr>
                        <a:t>обирається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Страхувальником</a:t>
                      </a:r>
                      <a:r>
                        <a:rPr lang="ru-RU" sz="1200" b="1" dirty="0">
                          <a:effectLst/>
                        </a:rPr>
                        <a:t> та </a:t>
                      </a:r>
                      <a:r>
                        <a:rPr lang="ru-RU" sz="1200" b="1" dirty="0" err="1">
                          <a:effectLst/>
                        </a:rPr>
                        <a:t>може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складати</a:t>
                      </a:r>
                      <a:r>
                        <a:rPr lang="ru-RU" sz="1200" b="1" dirty="0">
                          <a:effectLst/>
                        </a:rPr>
                        <a:t>:</a:t>
                      </a:r>
                      <a:endParaRPr lang="ru-RU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40997"/>
                  </a:ext>
                </a:extLst>
              </a:tr>
              <a:tr h="503448">
                <a:tc gridSpan="2"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 dirty="0">
                          <a:effectLst/>
                        </a:rPr>
                        <a:t>10 000 EUR/USD; 30 000 EUR/USD; 50 000 EUR/USD; 60 000 EUR/USD</a:t>
                      </a:r>
                      <a:endParaRPr lang="cs-CZ" sz="1200" dirty="0">
                        <a:effectLst/>
                      </a:endParaRPr>
                    </a:p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dirty="0">
                          <a:effectLst/>
                        </a:rPr>
                        <a:t>(</a:t>
                      </a:r>
                      <a:r>
                        <a:rPr lang="uk-UA" sz="1200" dirty="0">
                          <a:effectLst/>
                        </a:rPr>
                        <a:t>по курсу НБУ на дату укладання Договору)</a:t>
                      </a:r>
                    </a:p>
                  </a:txBody>
                  <a:tcPr marL="1068" marR="1068" marT="1068" marB="106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57555"/>
                  </a:ext>
                </a:extLst>
              </a:tr>
              <a:tr h="214810">
                <a:tc gridSpan="2"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ru-RU" sz="1200" b="1" dirty="0" err="1">
                          <a:effectLst/>
                        </a:rPr>
                        <a:t>Покриття</a:t>
                      </a:r>
                      <a:r>
                        <a:rPr lang="ru-RU" sz="1200" b="1" dirty="0">
                          <a:effectLst/>
                        </a:rPr>
                        <a:t> та </a:t>
                      </a:r>
                      <a:r>
                        <a:rPr lang="ru-RU" sz="1200" b="1" dirty="0" err="1">
                          <a:effectLst/>
                        </a:rPr>
                        <a:t>Ліміти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відповідальності</a:t>
                      </a:r>
                      <a:r>
                        <a:rPr lang="ru-RU" sz="1200" b="1" dirty="0">
                          <a:effectLst/>
                        </a:rPr>
                        <a:t> за </a:t>
                      </a:r>
                      <a:r>
                        <a:rPr lang="ru-RU" sz="1200" b="1" dirty="0" err="1">
                          <a:effectLst/>
                        </a:rPr>
                        <a:t>програмами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страхування</a:t>
                      </a:r>
                      <a:endParaRPr lang="ru-RU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271333"/>
                  </a:ext>
                </a:extLst>
              </a:tr>
              <a:tr h="662390">
                <a:tc rowSpan="4">
                  <a:txBody>
                    <a:bodyPr/>
                    <a:lstStyle/>
                    <a:p>
                      <a:pPr marL="73152" marR="73152"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Покриття</a:t>
                      </a:r>
                      <a:endParaRPr lang="uk-UA" sz="1200" dirty="0">
                        <a:effectLst/>
                      </a:endParaRPr>
                    </a:p>
                    <a:p>
                      <a:pPr marL="73152" marR="73152"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b="1" dirty="0">
                          <a:effectLst/>
                        </a:rPr>
                        <a:t>COVID19</a:t>
                      </a:r>
                      <a:endParaRPr lang="cs-CZ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ru-RU" sz="1200" b="1" dirty="0" err="1">
                          <a:effectLst/>
                        </a:rPr>
                        <a:t>Діагностика</a:t>
                      </a:r>
                      <a:r>
                        <a:rPr lang="ru-RU" sz="1200" b="1" dirty="0">
                          <a:effectLst/>
                        </a:rPr>
                        <a:t> за </a:t>
                      </a:r>
                      <a:r>
                        <a:rPr lang="ru-RU" sz="1200" b="1" dirty="0" err="1">
                          <a:effectLst/>
                        </a:rPr>
                        <a:t>призначенням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лікаря</a:t>
                      </a:r>
                      <a:r>
                        <a:rPr lang="ru-RU" sz="1200" b="1" dirty="0">
                          <a:effectLst/>
                        </a:rPr>
                        <a:t>, у </a:t>
                      </a:r>
                      <a:r>
                        <a:rPr lang="ru-RU" sz="1200" b="1" dirty="0" err="1">
                          <a:effectLst/>
                        </a:rPr>
                        <a:t>разі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виявлення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симптомів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інфікування</a:t>
                      </a:r>
                      <a:r>
                        <a:rPr lang="ru-RU" sz="1200" b="1" dirty="0">
                          <a:effectLst/>
                        </a:rPr>
                        <a:t> COVID-19</a:t>
                      </a:r>
                      <a:endParaRPr lang="ru-RU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rowSpan="4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ні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rowSpan="4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Ліміт відповідальності</a:t>
                      </a:r>
                      <a:endParaRPr lang="uk-UA" sz="1200" dirty="0">
                        <a:effectLst/>
                      </a:endParaRPr>
                    </a:p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1 000,00 </a:t>
                      </a:r>
                      <a:endParaRPr lang="uk-UA" sz="1200" dirty="0">
                        <a:effectLst/>
                      </a:endParaRPr>
                    </a:p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dirty="0">
                          <a:effectLst/>
                        </a:rPr>
                        <a:t>EUR/USD</a:t>
                      </a: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effectLst/>
                        </a:rPr>
                        <a:t>ні</a:t>
                      </a:r>
                      <a:endParaRPr lang="ru-UA" sz="1200" dirty="0"/>
                    </a:p>
                  </a:txBody>
                  <a:tcPr marL="1068" marR="1068" marT="1068" marB="1068" anchor="ctr"/>
                </a:tc>
                <a:tc rowSpan="4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Ліміт відповідальності</a:t>
                      </a:r>
                      <a:endParaRPr lang="uk-UA" sz="1200" dirty="0">
                        <a:effectLst/>
                      </a:endParaRPr>
                    </a:p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3 000,00 </a:t>
                      </a:r>
                      <a:endParaRPr lang="uk-UA" sz="1200" dirty="0">
                        <a:effectLst/>
                      </a:endParaRPr>
                    </a:p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cs-CZ" sz="1200" dirty="0">
                          <a:effectLst/>
                        </a:rPr>
                        <a:t>EUR/USD</a:t>
                      </a: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ru-UA" sz="1200" dirty="0"/>
                    </a:p>
                  </a:txBody>
                  <a:tcPr marL="1068" marR="1068" marT="1068" marB="1068" anchor="ctr"/>
                </a:tc>
                <a:tc rowSpan="4" gridSpan="2"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effectLst/>
                        </a:rPr>
                        <a:t>ні</a:t>
                      </a:r>
                      <a:endParaRPr lang="ru-UA" sz="1200" dirty="0"/>
                    </a:p>
                  </a:txBody>
                  <a:tcPr marL="1068" marR="1068" marT="1068" marB="1068" anchor="ctr"/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UA" sz="1400" dirty="0"/>
                    </a:p>
                  </a:txBody>
                  <a:tcPr marL="1068" marR="1068" marT="1068" marB="1068" anchor="ctr"/>
                </a:tc>
                <a:tc rowSpan="4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Ліміт відповідальності</a:t>
                      </a:r>
                      <a:endParaRPr lang="uk-UA" sz="1200" dirty="0">
                        <a:effectLst/>
                      </a:endParaRPr>
                    </a:p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5 000,00</a:t>
                      </a:r>
                      <a:endParaRPr lang="uk-UA" sz="1200" dirty="0">
                        <a:effectLst/>
                      </a:endParaRPr>
                    </a:p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r>
                        <a:rPr lang="cs-CZ" sz="1200" dirty="0">
                          <a:effectLst/>
                        </a:rPr>
                        <a:t>EUR/USD</a:t>
                      </a: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ru-UA" sz="1200" dirty="0"/>
                    </a:p>
                  </a:txBody>
                  <a:tcPr marL="1068" marR="1068" marT="1068" marB="1068" anchor="ctr"/>
                </a:tc>
                <a:extLst>
                  <a:ext uri="{0D108BD9-81ED-4DB2-BD59-A6C34878D82A}">
                    <a16:rowId xmlns:a16="http://schemas.microsoft.com/office/drawing/2014/main" val="972176010"/>
                  </a:ext>
                </a:extLst>
              </a:tr>
              <a:tr h="99694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ru-RU" sz="1200" b="1" dirty="0" err="1">
                          <a:effectLst/>
                        </a:rPr>
                        <a:t>Виклик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швидкої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допомоги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або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дипломованого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лікаря</a:t>
                      </a:r>
                      <a:r>
                        <a:rPr lang="ru-RU" sz="1200" b="1" dirty="0">
                          <a:effectLst/>
                        </a:rPr>
                        <a:t> для </a:t>
                      </a:r>
                      <a:r>
                        <a:rPr lang="ru-RU" sz="1200" b="1" dirty="0" err="1">
                          <a:effectLst/>
                        </a:rPr>
                        <a:t>надання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екстреної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допомоги</a:t>
                      </a:r>
                      <a:r>
                        <a:rPr lang="ru-RU" sz="1200" b="1" dirty="0">
                          <a:effectLst/>
                        </a:rPr>
                        <a:t> за </a:t>
                      </a:r>
                      <a:r>
                        <a:rPr lang="ru-RU" sz="1200" b="1" dirty="0" err="1">
                          <a:effectLst/>
                        </a:rPr>
                        <a:t>медичними</a:t>
                      </a:r>
                      <a:r>
                        <a:rPr lang="ru-RU" sz="1200" b="1" dirty="0">
                          <a:effectLst/>
                        </a:rPr>
                        <a:t> показами в </a:t>
                      </a:r>
                      <a:r>
                        <a:rPr lang="ru-RU" sz="1200" b="1" dirty="0" err="1">
                          <a:effectLst/>
                        </a:rPr>
                        <a:t>разі</a:t>
                      </a:r>
                      <a:r>
                        <a:rPr lang="ru-RU" sz="1200" b="1" dirty="0">
                          <a:effectLst/>
                        </a:rPr>
                        <a:t> лабораторно </a:t>
                      </a:r>
                      <a:r>
                        <a:rPr lang="ru-RU" sz="1200" b="1" dirty="0" err="1">
                          <a:effectLst/>
                        </a:rPr>
                        <a:t>підтвердженого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настання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захворювання</a:t>
                      </a:r>
                      <a:r>
                        <a:rPr lang="ru-RU" sz="1200" b="1" dirty="0">
                          <a:effectLst/>
                        </a:rPr>
                        <a:t> на COVID-19</a:t>
                      </a:r>
                      <a:endParaRPr lang="ru-RU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323098"/>
                  </a:ext>
                </a:extLst>
              </a:tr>
              <a:tr h="971847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ru-RU" sz="1200" b="1" dirty="0">
                          <a:effectLst/>
                        </a:rPr>
                        <a:t>При </a:t>
                      </a:r>
                      <a:r>
                        <a:rPr lang="ru-RU" sz="1200" b="1" dirty="0" err="1">
                          <a:effectLst/>
                        </a:rPr>
                        <a:t>наявності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медичних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показань</a:t>
                      </a:r>
                      <a:r>
                        <a:rPr lang="ru-RU" sz="1200" b="1" dirty="0">
                          <a:effectLst/>
                        </a:rPr>
                        <a:t>, </a:t>
                      </a:r>
                      <a:r>
                        <a:rPr lang="ru-RU" sz="1200" b="1" dirty="0" err="1">
                          <a:effectLst/>
                        </a:rPr>
                        <a:t>транспортування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Застрахованої</a:t>
                      </a:r>
                      <a:r>
                        <a:rPr lang="ru-RU" sz="1200" b="1" dirty="0">
                          <a:effectLst/>
                        </a:rPr>
                        <a:t> особи в </a:t>
                      </a:r>
                      <a:r>
                        <a:rPr lang="ru-RU" sz="1200" b="1" dirty="0" err="1">
                          <a:effectLst/>
                        </a:rPr>
                        <a:t>медичний</a:t>
                      </a:r>
                      <a:r>
                        <a:rPr lang="ru-RU" sz="1200" b="1" dirty="0">
                          <a:effectLst/>
                        </a:rPr>
                        <a:t> заклад в </a:t>
                      </a:r>
                      <a:r>
                        <a:rPr lang="ru-RU" sz="1200" b="1" dirty="0" err="1">
                          <a:effectLst/>
                        </a:rPr>
                        <a:t>разі</a:t>
                      </a:r>
                      <a:r>
                        <a:rPr lang="ru-RU" sz="1200" b="1" dirty="0">
                          <a:effectLst/>
                        </a:rPr>
                        <a:t> лабораторно </a:t>
                      </a:r>
                      <a:r>
                        <a:rPr lang="ru-RU" sz="1200" b="1" dirty="0" err="1">
                          <a:effectLst/>
                        </a:rPr>
                        <a:t>підтвердженого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настання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захворювання</a:t>
                      </a:r>
                      <a:r>
                        <a:rPr lang="ru-RU" sz="1200" b="1" dirty="0">
                          <a:effectLst/>
                        </a:rPr>
                        <a:t> на COVID-19</a:t>
                      </a:r>
                      <a:endParaRPr lang="ru-RU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50283"/>
                  </a:ext>
                </a:extLst>
              </a:tr>
              <a:tr h="852852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  <a:buNone/>
                      </a:pPr>
                      <a:r>
                        <a:rPr lang="ru-RU" sz="1200" b="1" dirty="0" err="1">
                          <a:effectLst/>
                        </a:rPr>
                        <a:t>Лікування</a:t>
                      </a:r>
                      <a:r>
                        <a:rPr lang="ru-RU" sz="1200" b="1" dirty="0">
                          <a:effectLst/>
                        </a:rPr>
                        <a:t> в </a:t>
                      </a:r>
                      <a:r>
                        <a:rPr lang="ru-RU" sz="1200" b="1" dirty="0" err="1">
                          <a:effectLst/>
                        </a:rPr>
                        <a:t>умовах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невідкладного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стаціонару</a:t>
                      </a:r>
                      <a:r>
                        <a:rPr lang="ru-RU" sz="1200" b="1" dirty="0">
                          <a:effectLst/>
                        </a:rPr>
                        <a:t>, в </a:t>
                      </a:r>
                      <a:r>
                        <a:rPr lang="ru-RU" sz="1200" b="1" dirty="0" err="1">
                          <a:effectLst/>
                        </a:rPr>
                        <a:t>разі</a:t>
                      </a:r>
                      <a:r>
                        <a:rPr lang="ru-RU" sz="1200" b="1" dirty="0">
                          <a:effectLst/>
                        </a:rPr>
                        <a:t> лабораторно </a:t>
                      </a:r>
                      <a:r>
                        <a:rPr lang="ru-RU" sz="1200" b="1" dirty="0" err="1">
                          <a:effectLst/>
                        </a:rPr>
                        <a:t>підтвердженого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настання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захворювання</a:t>
                      </a:r>
                      <a:r>
                        <a:rPr lang="ru-RU" sz="1200" b="1" dirty="0">
                          <a:effectLst/>
                        </a:rPr>
                        <a:t> на COVID-19, </a:t>
                      </a:r>
                      <a:r>
                        <a:rPr lang="ru-RU" sz="1200" b="1" dirty="0" err="1">
                          <a:effectLst/>
                        </a:rPr>
                        <a:t>терміном</a:t>
                      </a:r>
                      <a:r>
                        <a:rPr lang="ru-RU" sz="1200" b="1" dirty="0">
                          <a:effectLst/>
                        </a:rPr>
                        <a:t> не </a:t>
                      </a:r>
                      <a:r>
                        <a:rPr lang="ru-RU" sz="1200" b="1" dirty="0" err="1">
                          <a:effectLst/>
                        </a:rPr>
                        <a:t>більше</a:t>
                      </a:r>
                      <a:r>
                        <a:rPr lang="ru-RU" sz="1200" b="1" dirty="0">
                          <a:effectLst/>
                        </a:rPr>
                        <a:t> 14 </a:t>
                      </a:r>
                      <a:r>
                        <a:rPr lang="ru-RU" sz="1200" b="1" dirty="0" err="1">
                          <a:effectLst/>
                        </a:rPr>
                        <a:t>діб</a:t>
                      </a:r>
                      <a:endParaRPr lang="ru-RU" sz="1200" dirty="0">
                        <a:effectLst/>
                      </a:endParaRPr>
                    </a:p>
                  </a:txBody>
                  <a:tcPr marL="1068" marR="1068" marT="1068" marB="1068" anchor="ctr"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11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404152" y="-5418732"/>
            <a:ext cx="1383697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6089C48-0D10-476A-ADAF-7B96F8C79360}"/>
              </a:ext>
            </a:extLst>
          </p:cNvPr>
          <p:cNvSpPr txBox="1"/>
          <p:nvPr/>
        </p:nvSpPr>
        <p:spPr>
          <a:xfrm>
            <a:off x="2712514" y="384880"/>
            <a:ext cx="8548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38138" algn="ctr">
              <a:spcBef>
                <a:spcPct val="20000"/>
              </a:spcBef>
              <a:buClr>
                <a:srgbClr val="DF8300"/>
              </a:buClr>
              <a:buSzPct val="150000"/>
              <a:defRPr/>
            </a:pPr>
            <a:r>
              <a:rPr lang="uk-UA" sz="3200" b="1" kern="0" dirty="0">
                <a:cs typeface="Times New Roman" pitchFamily="18" charset="0"/>
              </a:rPr>
              <a:t>ПРОГРАМИ СТРАХУВАННЯ</a:t>
            </a:r>
            <a:r>
              <a:rPr lang="en-US" sz="3200" b="1" kern="0" dirty="0">
                <a:cs typeface="Times New Roman" pitchFamily="18" charset="0"/>
              </a:rPr>
              <a:t> </a:t>
            </a:r>
            <a:r>
              <a:rPr lang="uk-UA" sz="3200" b="1" kern="0" dirty="0">
                <a:cs typeface="Times New Roman" pitchFamily="18" charset="0"/>
              </a:rPr>
              <a:t>ПО УКРАЇНІ</a:t>
            </a:r>
            <a:endParaRPr lang="ru-RU" sz="3200" b="1" kern="0" dirty="0">
              <a:cs typeface="Times New Roman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20F9603-05FD-4B9B-9E3F-140FAEF2B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27574"/>
              </p:ext>
            </p:extLst>
          </p:nvPr>
        </p:nvGraphicFramePr>
        <p:xfrm>
          <a:off x="241176" y="1131300"/>
          <a:ext cx="11709647" cy="564040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30474">
                  <a:extLst>
                    <a:ext uri="{9D8B030D-6E8A-4147-A177-3AD203B41FA5}">
                      <a16:colId xmlns:a16="http://schemas.microsoft.com/office/drawing/2014/main" val="915393802"/>
                    </a:ext>
                  </a:extLst>
                </a:gridCol>
                <a:gridCol w="6300235">
                  <a:extLst>
                    <a:ext uri="{9D8B030D-6E8A-4147-A177-3AD203B41FA5}">
                      <a16:colId xmlns:a16="http://schemas.microsoft.com/office/drawing/2014/main" val="3826517261"/>
                    </a:ext>
                  </a:extLst>
                </a:gridCol>
                <a:gridCol w="4178938">
                  <a:extLst>
                    <a:ext uri="{9D8B030D-6E8A-4147-A177-3AD203B41FA5}">
                      <a16:colId xmlns:a16="http://schemas.microsoft.com/office/drawing/2014/main" val="4147223292"/>
                    </a:ext>
                  </a:extLst>
                </a:gridCol>
              </a:tblGrid>
              <a:tr h="220869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Програма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</a:p>
                  </a:txBody>
                  <a:tcPr marL="25207" marR="25207" marT="25207" marB="25207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Витрати, що відшкодовуються Страховиком</a:t>
                      </a:r>
                      <a:endParaRPr lang="uk-UA" sz="1200" dirty="0">
                        <a:effectLst/>
                      </a:endParaRPr>
                    </a:p>
                  </a:txBody>
                  <a:tcPr marL="25207" marR="25207" marT="25207" marB="25207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576"/>
                        </a:spcAft>
                        <a:buNone/>
                      </a:pPr>
                      <a:r>
                        <a:rPr lang="uk-UA" sz="1200" b="1" dirty="0">
                          <a:effectLst/>
                        </a:rPr>
                        <a:t>Ліміти та обмеження</a:t>
                      </a:r>
                      <a:endParaRPr lang="uk-UA" sz="1200" dirty="0">
                        <a:effectLst/>
                      </a:endParaRPr>
                    </a:p>
                  </a:txBody>
                  <a:tcPr marL="25207" marR="25207" marT="25207" marB="25207" anchor="ctr"/>
                </a:tc>
                <a:extLst>
                  <a:ext uri="{0D108BD9-81ED-4DB2-BD59-A6C34878D82A}">
                    <a16:rowId xmlns:a16="http://schemas.microsoft.com/office/drawing/2014/main" val="3569227859"/>
                  </a:ext>
                </a:extLst>
              </a:tr>
              <a:tr h="1230854"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576"/>
                        </a:spcAft>
                        <a:buNone/>
                      </a:pPr>
                      <a:r>
                        <a:rPr lang="ru-RU" sz="1200" b="1">
                          <a:effectLst/>
                        </a:rPr>
                        <a:t>А</a:t>
                      </a:r>
                      <a:endParaRPr lang="ru-RU" sz="1200">
                        <a:effectLst/>
                      </a:endParaRPr>
                    </a:p>
                  </a:txBody>
                  <a:tcPr marL="25207" marR="25207" marT="25207" marB="25207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Aft>
                          <a:spcPts val="576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-Виклик швидкої допомоги або дипломованого лікаря для надання термінової допомоги в разі настання страхового випадку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Aft>
                          <a:spcPts val="576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-Надання медичної допомоги в поліклінічних умовах (консультації спеціалістів, діагностичні дослідження, медикаментозне забезпечення, засобами фіксації та перев’язки)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Aft>
                          <a:spcPts val="576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-Забезпечення медикаментами та/або медичними матеріалами, призначених лікарем,  при настанні страхового випадку </a:t>
                      </a:r>
                      <a:endParaRPr lang="ru-RU" sz="1200" dirty="0">
                        <a:effectLst/>
                      </a:endParaRPr>
                    </a:p>
                  </a:txBody>
                  <a:tcPr marL="25207" marR="25207" marT="25207" marB="25207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Aft>
                          <a:spcPts val="576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В межах страхової суми</a:t>
                      </a:r>
                      <a:endParaRPr lang="ru-RU" sz="1200" dirty="0">
                        <a:effectLst/>
                      </a:endParaRPr>
                    </a:p>
                  </a:txBody>
                  <a:tcPr marL="25207" marR="25207" marT="25207" marB="25207" anchor="ctr"/>
                </a:tc>
                <a:extLst>
                  <a:ext uri="{0D108BD9-81ED-4DB2-BD59-A6C34878D82A}">
                    <a16:rowId xmlns:a16="http://schemas.microsoft.com/office/drawing/2014/main" val="555987404"/>
                  </a:ext>
                </a:extLst>
              </a:tr>
              <a:tr h="39400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При </a:t>
                      </a:r>
                      <a:r>
                        <a:rPr lang="ru-RU" sz="1200" dirty="0" err="1">
                          <a:effectLst/>
                        </a:rPr>
                        <a:t>наявності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медичних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показань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транспортування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Застрахованої</a:t>
                      </a:r>
                      <a:r>
                        <a:rPr lang="ru-RU" sz="1200" dirty="0">
                          <a:effectLst/>
                        </a:rPr>
                        <a:t> особи в </a:t>
                      </a:r>
                      <a:r>
                        <a:rPr lang="ru-RU" sz="1200" dirty="0" err="1">
                          <a:effectLst/>
                        </a:rPr>
                        <a:t>медичний</a:t>
                      </a:r>
                      <a:r>
                        <a:rPr lang="ru-RU" sz="1200" dirty="0">
                          <a:effectLst/>
                        </a:rPr>
                        <a:t> заклад при </a:t>
                      </a:r>
                      <a:r>
                        <a:rPr lang="ru-RU" sz="1200" dirty="0" err="1">
                          <a:effectLst/>
                        </a:rPr>
                        <a:t>настанні</a:t>
                      </a:r>
                      <a:r>
                        <a:rPr lang="ru-RU" sz="1200" dirty="0">
                          <a:effectLst/>
                        </a:rPr>
                        <a:t> страхового </a:t>
                      </a:r>
                      <a:r>
                        <a:rPr lang="ru-RU" sz="1200" dirty="0" err="1">
                          <a:effectLst/>
                        </a:rPr>
                        <a:t>випадку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UA" sz="1200" dirty="0"/>
                    </a:p>
                  </a:txBody>
                  <a:tcPr marL="25207" marR="25207" marT="25207" marB="252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>
                          <a:effectLst/>
                        </a:rPr>
                        <a:t>До 5 000,00 грн.</a:t>
                      </a:r>
                      <a:endParaRPr lang="ru-UA" sz="1200"/>
                    </a:p>
                  </a:txBody>
                  <a:tcPr marL="25207" marR="25207" marT="25207" marB="25207" anchor="ctr"/>
                </a:tc>
                <a:extLst>
                  <a:ext uri="{0D108BD9-81ED-4DB2-BD59-A6C34878D82A}">
                    <a16:rowId xmlns:a16="http://schemas.microsoft.com/office/drawing/2014/main" val="3741903758"/>
                  </a:ext>
                </a:extLst>
              </a:tr>
              <a:tr h="125971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Невідкладне лікування в стаціонарі в разі настання страхового випадку терміном не більше 10 діб, оперативне втручання, включаючи: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- перебування в палатах різного профілю;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- медикаментозне забезпечення;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- необхідні діагностичні та лікувальні процедури;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- консультації спеціалістів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харчування під час перебування у стаціонарі за нормами даного лікувального закладу. </a:t>
                      </a:r>
                      <a:endParaRPr lang="ru-UA" sz="1200" dirty="0"/>
                    </a:p>
                  </a:txBody>
                  <a:tcPr marL="25207" marR="25207" marT="25207" marB="25207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Aft>
                          <a:spcPts val="576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В межах страхової суми</a:t>
                      </a:r>
                      <a:endParaRPr lang="ru-UA" sz="1200" dirty="0"/>
                    </a:p>
                  </a:txBody>
                  <a:tcPr marL="25207" marR="25207" marT="25207" marB="25207" anchor="ctr"/>
                </a:tc>
                <a:extLst>
                  <a:ext uri="{0D108BD9-81ED-4DB2-BD59-A6C34878D82A}">
                    <a16:rowId xmlns:a16="http://schemas.microsoft.com/office/drawing/2014/main" val="69004787"/>
                  </a:ext>
                </a:extLst>
              </a:tr>
              <a:tr h="220869"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576"/>
                        </a:spcAft>
                        <a:buNone/>
                      </a:pPr>
                      <a:endParaRPr lang="ru-RU" sz="1200" dirty="0">
                        <a:effectLst/>
                      </a:endParaRPr>
                    </a:p>
                  </a:txBody>
                  <a:tcPr marL="25207" marR="25207" marT="25207" marB="25207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79878"/>
                  </a:ext>
                </a:extLst>
              </a:tr>
              <a:tr h="256348"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576"/>
                        </a:spcAft>
                        <a:buNone/>
                      </a:pPr>
                      <a:r>
                        <a:rPr lang="ru-RU" sz="1200" b="1">
                          <a:effectLst/>
                        </a:rPr>
                        <a:t>В</a:t>
                      </a:r>
                      <a:endParaRPr lang="ru-RU" sz="1200">
                        <a:effectLst/>
                      </a:endParaRPr>
                    </a:p>
                  </a:txBody>
                  <a:tcPr marL="25207" marR="25207" marT="25207" marB="25207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576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Витрати за програмою А</a:t>
                      </a:r>
                      <a:endParaRPr lang="ru-RU" sz="1200" dirty="0">
                        <a:effectLst/>
                      </a:endParaRPr>
                    </a:p>
                  </a:txBody>
                  <a:tcPr marL="25207" marR="25207" marT="25207" marB="25207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576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В межах страхової суми основної програми страхування</a:t>
                      </a:r>
                    </a:p>
                  </a:txBody>
                  <a:tcPr marL="25207" marR="25207" marT="25207" marB="25207" anchor="ctr"/>
                </a:tc>
                <a:extLst>
                  <a:ext uri="{0D108BD9-81ED-4DB2-BD59-A6C34878D82A}">
                    <a16:rowId xmlns:a16="http://schemas.microsoft.com/office/drawing/2014/main" val="2692256377"/>
                  </a:ext>
                </a:extLst>
              </a:tr>
              <a:tr h="74029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Оплата </a:t>
                      </a:r>
                      <a:r>
                        <a:rPr lang="ru-RU" sz="1200" dirty="0" err="1">
                          <a:effectLst/>
                        </a:rPr>
                        <a:t>залізничних</a:t>
                      </a:r>
                      <a:r>
                        <a:rPr lang="ru-RU" sz="1200" dirty="0">
                          <a:effectLst/>
                        </a:rPr>
                        <a:t> та/</a:t>
                      </a:r>
                      <a:r>
                        <a:rPr lang="ru-RU" sz="1200" dirty="0" err="1">
                          <a:effectLst/>
                        </a:rPr>
                        <a:t>або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автобусних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квитків</a:t>
                      </a:r>
                      <a:r>
                        <a:rPr lang="ru-RU" sz="1200" dirty="0">
                          <a:effectLst/>
                        </a:rPr>
                        <a:t> (в </a:t>
                      </a:r>
                      <a:r>
                        <a:rPr lang="ru-RU" sz="1200" dirty="0" err="1">
                          <a:effectLst/>
                        </a:rPr>
                        <a:t>обидві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сторони</a:t>
                      </a:r>
                      <a:r>
                        <a:rPr lang="ru-RU" sz="1200" dirty="0">
                          <a:effectLst/>
                        </a:rPr>
                        <a:t>) для </a:t>
                      </a:r>
                      <a:r>
                        <a:rPr lang="ru-RU" sz="1200" dirty="0" err="1">
                          <a:effectLst/>
                        </a:rPr>
                        <a:t>візиту</a:t>
                      </a:r>
                      <a:r>
                        <a:rPr lang="ru-RU" sz="1200" dirty="0">
                          <a:effectLst/>
                        </a:rPr>
                        <a:t> одного родича (</a:t>
                      </a:r>
                      <a:r>
                        <a:rPr lang="ru-RU" sz="1200" dirty="0" err="1">
                          <a:effectLst/>
                        </a:rPr>
                        <a:t>батько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мати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чоловік</a:t>
                      </a:r>
                      <a:r>
                        <a:rPr lang="ru-RU" sz="1200" dirty="0">
                          <a:effectLst/>
                        </a:rPr>
                        <a:t>, дружин) у </a:t>
                      </a:r>
                      <a:r>
                        <a:rPr lang="ru-RU" sz="1200" dirty="0" err="1">
                          <a:effectLst/>
                        </a:rPr>
                        <a:t>випадку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перебування</a:t>
                      </a:r>
                      <a:r>
                        <a:rPr lang="ru-RU" sz="1200" dirty="0">
                          <a:effectLst/>
                        </a:rPr>
                        <a:t> у </a:t>
                      </a:r>
                      <a:r>
                        <a:rPr lang="ru-RU" sz="1200" dirty="0" err="1">
                          <a:effectLst/>
                        </a:rPr>
                        <a:t>стаціонарі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більше</a:t>
                      </a:r>
                      <a:r>
                        <a:rPr lang="ru-RU" sz="1200" dirty="0">
                          <a:effectLst/>
                        </a:rPr>
                        <a:t> 10 </a:t>
                      </a:r>
                      <a:r>
                        <a:rPr lang="ru-RU" sz="1200" dirty="0" err="1">
                          <a:effectLst/>
                        </a:rPr>
                        <a:t>діб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але</a:t>
                      </a:r>
                      <a:r>
                        <a:rPr lang="ru-RU" sz="1200" dirty="0">
                          <a:effectLst/>
                        </a:rPr>
                        <a:t> не </a:t>
                      </a:r>
                      <a:r>
                        <a:rPr lang="ru-RU" sz="1200" dirty="0" err="1">
                          <a:effectLst/>
                        </a:rPr>
                        <a:t>більше</a:t>
                      </a:r>
                      <a:r>
                        <a:rPr lang="ru-RU" sz="1200" dirty="0">
                          <a:effectLst/>
                        </a:rPr>
                        <a:t> 30 </a:t>
                      </a:r>
                      <a:r>
                        <a:rPr lang="ru-RU" sz="1200" dirty="0" err="1">
                          <a:effectLst/>
                        </a:rPr>
                        <a:t>діб</a:t>
                      </a:r>
                      <a:endParaRPr lang="ru-UA" sz="1200" dirty="0"/>
                    </a:p>
                  </a:txBody>
                  <a:tcPr marL="25207" marR="25207" marT="25207" marB="252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Проїзд залізничним транспортом або рейсовим автобусом, відповідно до прайсу місцезнаходження (квитки стандарт класу) та оплата проживання в стандарт-номерах (до 500,00 грн. на добу).</a:t>
                      </a:r>
                      <a:endParaRPr lang="ru-UA" sz="1200"/>
                    </a:p>
                  </a:txBody>
                  <a:tcPr marL="25207" marR="25207" marT="25207" marB="25207" anchor="ctr"/>
                </a:tc>
                <a:extLst>
                  <a:ext uri="{0D108BD9-81ED-4DB2-BD59-A6C34878D82A}">
                    <a16:rowId xmlns:a16="http://schemas.microsoft.com/office/drawing/2014/main" val="1742641929"/>
                  </a:ext>
                </a:extLst>
              </a:tr>
              <a:tr h="56715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err="1">
                          <a:effectLst/>
                        </a:rPr>
                        <a:t>Дострокове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повернення</a:t>
                      </a:r>
                      <a:r>
                        <a:rPr lang="ru-RU" sz="1200" dirty="0">
                          <a:effectLst/>
                        </a:rPr>
                        <a:t> у </a:t>
                      </a:r>
                      <a:r>
                        <a:rPr lang="ru-RU" sz="1200" dirty="0" err="1">
                          <a:effectLst/>
                        </a:rPr>
                        <a:t>випадку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смерті</a:t>
                      </a:r>
                      <a:r>
                        <a:rPr lang="ru-RU" sz="1200" dirty="0">
                          <a:effectLst/>
                        </a:rPr>
                        <a:t>  </a:t>
                      </a:r>
                      <a:r>
                        <a:rPr lang="ru-RU" sz="1200" dirty="0" err="1">
                          <a:effectLst/>
                        </a:rPr>
                        <a:t>близького</a:t>
                      </a:r>
                      <a:r>
                        <a:rPr lang="ru-RU" sz="1200" dirty="0">
                          <a:effectLst/>
                        </a:rPr>
                        <a:t> родича</a:t>
                      </a:r>
                      <a:endParaRPr lang="ru-UA" sz="1200" dirty="0"/>
                    </a:p>
                  </a:txBody>
                  <a:tcPr marL="25207" marR="25207" marT="25207" marB="252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err="1">
                          <a:effectLst/>
                        </a:rPr>
                        <a:t>Проїзд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залізничним</a:t>
                      </a:r>
                      <a:r>
                        <a:rPr lang="ru-RU" sz="1200" dirty="0">
                          <a:effectLst/>
                        </a:rPr>
                        <a:t> транспортом </a:t>
                      </a:r>
                      <a:r>
                        <a:rPr lang="ru-RU" sz="1200" dirty="0" err="1">
                          <a:effectLst/>
                        </a:rPr>
                        <a:t>або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рейсовим</a:t>
                      </a:r>
                      <a:r>
                        <a:rPr lang="ru-RU" sz="1200" dirty="0">
                          <a:effectLst/>
                        </a:rPr>
                        <a:t> автобусом, </a:t>
                      </a:r>
                      <a:r>
                        <a:rPr lang="ru-RU" sz="1200" dirty="0" err="1">
                          <a:effectLst/>
                        </a:rPr>
                        <a:t>відповідно</a:t>
                      </a:r>
                      <a:r>
                        <a:rPr lang="ru-RU" sz="1200" dirty="0">
                          <a:effectLst/>
                        </a:rPr>
                        <a:t> до прайсу </a:t>
                      </a:r>
                      <a:r>
                        <a:rPr lang="ru-RU" sz="1200" dirty="0" err="1">
                          <a:effectLst/>
                        </a:rPr>
                        <a:t>місцезнаходження</a:t>
                      </a:r>
                      <a:r>
                        <a:rPr lang="ru-RU" sz="1200" dirty="0">
                          <a:effectLst/>
                        </a:rPr>
                        <a:t> (квитки стандарт </a:t>
                      </a:r>
                      <a:r>
                        <a:rPr lang="ru-RU" sz="1200" dirty="0" err="1">
                          <a:effectLst/>
                        </a:rPr>
                        <a:t>класу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UA" sz="1200" dirty="0"/>
                    </a:p>
                  </a:txBody>
                  <a:tcPr marL="25207" marR="25207" marT="25207" marB="25207" anchor="ctr"/>
                </a:tc>
                <a:extLst>
                  <a:ext uri="{0D108BD9-81ED-4DB2-BD59-A6C34878D82A}">
                    <a16:rowId xmlns:a16="http://schemas.microsoft.com/office/drawing/2014/main" val="1900875131"/>
                  </a:ext>
                </a:extLst>
              </a:tr>
              <a:tr h="22086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>
                          <a:effectLst/>
                        </a:rPr>
                        <a:t>Екстрена стоматологія</a:t>
                      </a:r>
                      <a:endParaRPr lang="ru-UA" sz="1200"/>
                    </a:p>
                  </a:txBody>
                  <a:tcPr marL="25207" marR="25207" marT="25207" marB="252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dirty="0">
                          <a:effectLst/>
                        </a:rPr>
                        <a:t>До 1 500,00 грн.</a:t>
                      </a:r>
                      <a:endParaRPr lang="ru-UA" sz="1200" dirty="0"/>
                    </a:p>
                  </a:txBody>
                  <a:tcPr marL="25207" marR="25207" marT="25207" marB="25207" anchor="ctr"/>
                </a:tc>
                <a:extLst>
                  <a:ext uri="{0D108BD9-81ED-4DB2-BD59-A6C34878D82A}">
                    <a16:rowId xmlns:a16="http://schemas.microsoft.com/office/drawing/2014/main" val="37831655"/>
                  </a:ext>
                </a:extLst>
              </a:tr>
              <a:tr h="256348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err="1">
                          <a:effectLst/>
                        </a:rPr>
                        <a:t>Репатріація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тіла</a:t>
                      </a:r>
                      <a:r>
                        <a:rPr lang="ru-RU" sz="1200" dirty="0">
                          <a:effectLst/>
                        </a:rPr>
                        <a:t> у </a:t>
                      </a:r>
                      <a:r>
                        <a:rPr lang="ru-RU" sz="1200" dirty="0" err="1">
                          <a:effectLst/>
                        </a:rPr>
                        <a:t>випадку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смерті</a:t>
                      </a:r>
                      <a:r>
                        <a:rPr lang="ru-RU" sz="1200" dirty="0">
                          <a:effectLst/>
                        </a:rPr>
                        <a:t> до </a:t>
                      </a:r>
                      <a:r>
                        <a:rPr lang="ru-RU" sz="1200" dirty="0" err="1">
                          <a:effectLst/>
                        </a:rPr>
                        <a:t>місця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постійного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проживання</a:t>
                      </a:r>
                      <a:r>
                        <a:rPr lang="ru-RU" sz="1200" dirty="0">
                          <a:effectLst/>
                        </a:rPr>
                        <a:t> на </a:t>
                      </a:r>
                      <a:r>
                        <a:rPr lang="ru-RU" sz="1200" dirty="0" err="1">
                          <a:effectLst/>
                        </a:rPr>
                        <a:t>Україні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UA" sz="1200" dirty="0"/>
                    </a:p>
                  </a:txBody>
                  <a:tcPr marL="25207" marR="25207" marT="25207" marB="252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dirty="0">
                          <a:effectLst/>
                        </a:rPr>
                        <a:t>До 10 000,00 грн. </a:t>
                      </a:r>
                      <a:endParaRPr lang="ru-UA" sz="1200" dirty="0"/>
                    </a:p>
                  </a:txBody>
                  <a:tcPr marL="25207" marR="25207" marT="25207" marB="25207" anchor="ctr"/>
                </a:tc>
                <a:extLst>
                  <a:ext uri="{0D108BD9-81ED-4DB2-BD59-A6C34878D82A}">
                    <a16:rowId xmlns:a16="http://schemas.microsoft.com/office/drawing/2014/main" val="502239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886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46E69B7-E81B-427D-B12E-9DAEC1D321BA}"/>
              </a:ext>
            </a:extLst>
          </p:cNvPr>
          <p:cNvSpPr/>
          <p:nvPr/>
        </p:nvSpPr>
        <p:spPr>
          <a:xfrm>
            <a:off x="-19051" y="-10102"/>
            <a:ext cx="327351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lumMod val="95000"/>
                  <a:shade val="67500"/>
                  <a:satMod val="115000"/>
                </a:schemeClr>
              </a:gs>
              <a:gs pos="68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B34624-CD47-4574-B4B6-A821B04D3BCB}"/>
              </a:ext>
            </a:extLst>
          </p:cNvPr>
          <p:cNvSpPr/>
          <p:nvPr/>
        </p:nvSpPr>
        <p:spPr>
          <a:xfrm rot="5400000">
            <a:off x="5662325" y="-5691476"/>
            <a:ext cx="848302" cy="122110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200" b="1" kern="0" dirty="0">
                <a:solidFill>
                  <a:schemeClr val="tx1"/>
                </a:solidFill>
                <a:cs typeface="Times New Roman" pitchFamily="18" charset="0"/>
              </a:rPr>
              <a:t>ТЕРИТОРІЯ ДІЇ ДОГОВОРУ</a:t>
            </a:r>
            <a:endParaRPr lang="ru-RU" sz="320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10557C-B027-42CC-9086-127E591A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5" y="139741"/>
            <a:ext cx="1650794" cy="5587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5B2965-06F8-4858-9CE8-FE8ECA00F7D9}"/>
              </a:ext>
            </a:extLst>
          </p:cNvPr>
          <p:cNvSpPr txBox="1"/>
          <p:nvPr/>
        </p:nvSpPr>
        <p:spPr>
          <a:xfrm>
            <a:off x="3746456" y="1037974"/>
            <a:ext cx="802644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Територією</a:t>
            </a:r>
            <a:r>
              <a:rPr lang="ru-RU" sz="2000" b="1" dirty="0"/>
              <a:t> </a:t>
            </a:r>
            <a:r>
              <a:rPr lang="ru-RU" sz="2000" b="1" dirty="0" err="1"/>
              <a:t>дії</a:t>
            </a:r>
            <a:r>
              <a:rPr lang="ru-RU" sz="2000" b="1" dirty="0"/>
              <a:t> </a:t>
            </a:r>
            <a:r>
              <a:rPr lang="ru-RU" sz="2000" b="1" dirty="0" err="1"/>
              <a:t>договорів</a:t>
            </a:r>
            <a:r>
              <a:rPr lang="ru-RU" sz="2000" b="1" dirty="0"/>
              <a:t> страхування </a:t>
            </a:r>
            <a:r>
              <a:rPr lang="ru-RU" sz="2000" b="1" dirty="0" err="1"/>
              <a:t>може</a:t>
            </a:r>
            <a:r>
              <a:rPr lang="ru-RU" sz="2000" b="1" dirty="0"/>
              <a:t> бути: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UA" sz="2000" dirty="0" err="1"/>
              <a:t>Україна</a:t>
            </a:r>
            <a:endParaRPr lang="uk-UA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UA" sz="2000" dirty="0"/>
              <a:t>Европа</a:t>
            </a:r>
            <a:endParaRPr lang="uk-UA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UA" sz="2000" dirty="0"/>
              <a:t>Весь </a:t>
            </a:r>
            <a:r>
              <a:rPr lang="ru-UA" sz="2000" dirty="0" err="1"/>
              <a:t>світ</a:t>
            </a:r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UA" sz="2000" dirty="0" err="1"/>
              <a:t>або</a:t>
            </a:r>
            <a:r>
              <a:rPr lang="ru-UA" sz="2000" dirty="0"/>
              <a:t> </a:t>
            </a:r>
            <a:r>
              <a:rPr lang="ru-UA" sz="2000" dirty="0" err="1"/>
              <a:t>окрема</a:t>
            </a:r>
            <a:r>
              <a:rPr lang="ru-UA" sz="2000" dirty="0"/>
              <a:t> </a:t>
            </a:r>
            <a:r>
              <a:rPr lang="ru-UA" sz="2000" dirty="0" err="1"/>
              <a:t>країна</a:t>
            </a:r>
            <a:r>
              <a:rPr lang="ru-UA" sz="2000" dirty="0"/>
              <a:t> за </a:t>
            </a:r>
            <a:r>
              <a:rPr lang="ru-UA" sz="2000" dirty="0" err="1"/>
              <a:t>згодою</a:t>
            </a:r>
            <a:r>
              <a:rPr lang="ru-UA" sz="2000" dirty="0"/>
              <a:t> </a:t>
            </a:r>
            <a:r>
              <a:rPr lang="ru-UA" sz="2000" dirty="0" err="1"/>
              <a:t>сторін</a:t>
            </a:r>
            <a:r>
              <a:rPr lang="ru-UA" sz="2000" dirty="0"/>
              <a:t> </a:t>
            </a:r>
            <a:r>
              <a:rPr lang="ru-UA" sz="2000" dirty="0" err="1"/>
              <a:t>визначається</a:t>
            </a:r>
            <a:r>
              <a:rPr lang="ru-UA" sz="2000" dirty="0"/>
              <a:t> у </a:t>
            </a:r>
            <a:r>
              <a:rPr lang="ru-UA" sz="2000" dirty="0" err="1"/>
              <a:t>договорі</a:t>
            </a:r>
            <a:r>
              <a:rPr lang="ru-UA" sz="2000" dirty="0"/>
              <a:t> </a:t>
            </a:r>
            <a:r>
              <a:rPr lang="ru-UA" sz="2000" dirty="0" err="1"/>
              <a:t>страхування</a:t>
            </a:r>
            <a:r>
              <a:rPr lang="ru-UA" sz="2000" dirty="0"/>
              <a:t>.</a:t>
            </a:r>
          </a:p>
          <a:p>
            <a:pPr algn="just"/>
            <a:endParaRPr lang="uk-UA" sz="2000" dirty="0"/>
          </a:p>
          <a:p>
            <a:pPr algn="just"/>
            <a:r>
              <a:rPr lang="ru-UA" sz="2000" dirty="0" err="1"/>
              <a:t>Дія</a:t>
            </a:r>
            <a:r>
              <a:rPr lang="ru-UA" sz="2000" dirty="0"/>
              <a:t> договору </a:t>
            </a:r>
            <a:r>
              <a:rPr lang="ru-UA" sz="2000" dirty="0" err="1"/>
              <a:t>страхування</a:t>
            </a:r>
            <a:r>
              <a:rPr lang="ru-UA" sz="2000" dirty="0"/>
              <a:t> не </a:t>
            </a:r>
            <a:r>
              <a:rPr lang="ru-UA" sz="2000" dirty="0" err="1"/>
              <a:t>розповсюджується</a:t>
            </a:r>
            <a:r>
              <a:rPr lang="ru-UA" sz="2000" dirty="0"/>
              <a:t> на </a:t>
            </a:r>
            <a:r>
              <a:rPr lang="ru-UA" sz="2000" dirty="0" err="1"/>
              <a:t>території</a:t>
            </a:r>
            <a:r>
              <a:rPr lang="ru-UA" sz="2000" dirty="0"/>
              <a:t> </a:t>
            </a:r>
            <a:r>
              <a:rPr lang="ru-UA" sz="2000" dirty="0" err="1"/>
              <a:t>територіальних</a:t>
            </a:r>
            <a:r>
              <a:rPr lang="ru-UA" sz="2000" dirty="0"/>
              <a:t> громад, </a:t>
            </a:r>
            <a:r>
              <a:rPr lang="ru-UA" sz="2000" dirty="0" err="1"/>
              <a:t>які</a:t>
            </a:r>
            <a:r>
              <a:rPr lang="ru-UA" sz="2000" dirty="0"/>
              <a:t> </a:t>
            </a:r>
            <a:r>
              <a:rPr lang="ru-UA" sz="2000" dirty="0" err="1"/>
              <a:t>розташовані</a:t>
            </a:r>
            <a:r>
              <a:rPr lang="ru-UA" sz="2000" dirty="0"/>
              <a:t> в </a:t>
            </a:r>
            <a:r>
              <a:rPr lang="ru-UA" sz="2000" dirty="0" err="1"/>
              <a:t>районі</a:t>
            </a:r>
            <a:r>
              <a:rPr lang="ru-UA" sz="2000" dirty="0"/>
              <a:t> </a:t>
            </a:r>
            <a:r>
              <a:rPr lang="ru-UA" sz="2000" dirty="0" err="1"/>
              <a:t>проведення</a:t>
            </a:r>
            <a:r>
              <a:rPr lang="ru-UA" sz="2000" dirty="0"/>
              <a:t> </a:t>
            </a:r>
            <a:r>
              <a:rPr lang="ru-UA" sz="2000" dirty="0" err="1"/>
              <a:t>воєнних</a:t>
            </a:r>
            <a:r>
              <a:rPr lang="ru-UA" sz="2000" dirty="0"/>
              <a:t> (</a:t>
            </a:r>
            <a:r>
              <a:rPr lang="ru-UA" sz="2000" dirty="0" err="1"/>
              <a:t>бойових</a:t>
            </a:r>
            <a:r>
              <a:rPr lang="ru-UA" sz="2000" dirty="0"/>
              <a:t>) </a:t>
            </a:r>
            <a:r>
              <a:rPr lang="ru-UA" sz="2000" dirty="0" err="1"/>
              <a:t>діи</a:t>
            </a:r>
            <a:r>
              <a:rPr lang="ru-UA" sz="2000" dirty="0"/>
              <a:t>̆ </a:t>
            </a:r>
            <a:r>
              <a:rPr lang="ru-UA" sz="2000" dirty="0" err="1"/>
              <a:t>або</a:t>
            </a:r>
            <a:r>
              <a:rPr lang="ru-UA" sz="2000" dirty="0"/>
              <a:t> </a:t>
            </a:r>
            <a:r>
              <a:rPr lang="ru-UA" sz="2000" dirty="0" err="1"/>
              <a:t>які</a:t>
            </a:r>
            <a:r>
              <a:rPr lang="ru-UA" sz="2000" dirty="0"/>
              <a:t> </a:t>
            </a:r>
            <a:r>
              <a:rPr lang="ru-UA" sz="2000" dirty="0" err="1"/>
              <a:t>перебувають</a:t>
            </a:r>
            <a:r>
              <a:rPr lang="ru-UA" sz="2000" dirty="0"/>
              <a:t> в </a:t>
            </a:r>
            <a:r>
              <a:rPr lang="ru-UA" sz="2000" dirty="0" err="1"/>
              <a:t>тимчасовіи</a:t>
            </a:r>
            <a:r>
              <a:rPr lang="ru-UA" sz="2000" dirty="0"/>
              <a:t>̆ </a:t>
            </a:r>
            <a:r>
              <a:rPr lang="ru-UA" sz="2000" dirty="0" err="1"/>
              <a:t>окупаціі</a:t>
            </a:r>
            <a:r>
              <a:rPr lang="ru-UA" sz="2000" dirty="0"/>
              <a:t>̈, </a:t>
            </a:r>
            <a:r>
              <a:rPr lang="ru-UA" sz="2000" dirty="0" err="1"/>
              <a:t>оточенні</a:t>
            </a:r>
            <a:r>
              <a:rPr lang="ru-UA" sz="2000" dirty="0"/>
              <a:t> (</a:t>
            </a:r>
            <a:r>
              <a:rPr lang="ru-UA" sz="2000" dirty="0" err="1"/>
              <a:t>блокуванні</a:t>
            </a:r>
            <a:r>
              <a:rPr lang="ru-UA" sz="2000" dirty="0"/>
              <a:t>),  </a:t>
            </a:r>
            <a:r>
              <a:rPr lang="ru-UA" sz="2000" dirty="0" err="1"/>
              <a:t>тимчасово</a:t>
            </a:r>
            <a:r>
              <a:rPr lang="ru-UA" sz="2000" dirty="0"/>
              <a:t> </a:t>
            </a:r>
            <a:r>
              <a:rPr lang="ru-UA" sz="2000" dirty="0" err="1"/>
              <a:t>анексованих</a:t>
            </a:r>
            <a:r>
              <a:rPr lang="ru-UA" sz="2000" dirty="0"/>
              <a:t> </a:t>
            </a:r>
            <a:r>
              <a:rPr lang="ru-UA" sz="2000" dirty="0" err="1"/>
              <a:t>територій</a:t>
            </a:r>
            <a:r>
              <a:rPr lang="ru-UA" sz="2000" dirty="0"/>
              <a:t> </a:t>
            </a:r>
            <a:r>
              <a:rPr lang="ru-UA" sz="2000" dirty="0" err="1"/>
              <a:t>України</a:t>
            </a:r>
            <a:r>
              <a:rPr lang="ru-UA" sz="2000" dirty="0"/>
              <a:t>, а також </a:t>
            </a:r>
            <a:r>
              <a:rPr lang="ru-UA" sz="2000" dirty="0" err="1"/>
              <a:t>територій</a:t>
            </a:r>
            <a:r>
              <a:rPr lang="ru-UA" sz="2000" dirty="0"/>
              <a:t> </a:t>
            </a:r>
            <a:r>
              <a:rPr lang="ru-UA" sz="2000" dirty="0" err="1"/>
              <a:t>проведення</a:t>
            </a:r>
            <a:r>
              <a:rPr lang="ru-UA" sz="2000" dirty="0"/>
              <a:t> </a:t>
            </a:r>
            <a:r>
              <a:rPr lang="ru-UA" sz="2000" dirty="0" err="1"/>
              <a:t>операцій</a:t>
            </a:r>
            <a:r>
              <a:rPr lang="ru-UA" sz="2000" dirty="0"/>
              <a:t> </a:t>
            </a:r>
            <a:r>
              <a:rPr lang="ru-UA" sz="2000" dirty="0" err="1"/>
              <a:t>Об’єднаних</a:t>
            </a:r>
            <a:r>
              <a:rPr lang="ru-UA" sz="2000" dirty="0"/>
              <a:t> сил.</a:t>
            </a:r>
          </a:p>
          <a:p>
            <a:pPr algn="just"/>
            <a:endParaRPr lang="ru-RU" dirty="0"/>
          </a:p>
        </p:txBody>
      </p:sp>
      <p:pic>
        <p:nvPicPr>
          <p:cNvPr id="7" name="Рисунок 6" descr="Изображение выглядит как круг, мультфильм, Детское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3888396-8936-45DC-BA24-857454E18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99" y="1502066"/>
            <a:ext cx="2317364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4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46E69B7-E81B-427D-B12E-9DAEC1D321BA}"/>
              </a:ext>
            </a:extLst>
          </p:cNvPr>
          <p:cNvSpPr/>
          <p:nvPr/>
        </p:nvSpPr>
        <p:spPr>
          <a:xfrm>
            <a:off x="-19051" y="-10102"/>
            <a:ext cx="327351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lumMod val="95000"/>
                  <a:shade val="67500"/>
                  <a:satMod val="115000"/>
                </a:schemeClr>
              </a:gs>
              <a:gs pos="68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B34624-CD47-4574-B4B6-A821B04D3BCB}"/>
              </a:ext>
            </a:extLst>
          </p:cNvPr>
          <p:cNvSpPr/>
          <p:nvPr/>
        </p:nvSpPr>
        <p:spPr>
          <a:xfrm rot="5400000">
            <a:off x="5662325" y="-5691476"/>
            <a:ext cx="848302" cy="122110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200" b="1" kern="0" dirty="0">
                <a:solidFill>
                  <a:schemeClr val="tx1"/>
                </a:solidFill>
                <a:cs typeface="Times New Roman" pitchFamily="18" charset="0"/>
              </a:rPr>
              <a:t>ТЕРИТОРІЯ ДІЇ ДОГОВОРУ</a:t>
            </a:r>
            <a:endParaRPr lang="ru-RU" sz="320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10557C-B027-42CC-9086-127E591A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5" y="139741"/>
            <a:ext cx="1650794" cy="558730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C75CD80-8872-4981-9AA3-A841F19A6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558128"/>
              </p:ext>
            </p:extLst>
          </p:nvPr>
        </p:nvGraphicFramePr>
        <p:xfrm>
          <a:off x="3254463" y="838201"/>
          <a:ext cx="8937538" cy="597731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37367">
                  <a:extLst>
                    <a:ext uri="{9D8B030D-6E8A-4147-A177-3AD203B41FA5}">
                      <a16:colId xmlns:a16="http://schemas.microsoft.com/office/drawing/2014/main" val="4084541010"/>
                    </a:ext>
                  </a:extLst>
                </a:gridCol>
                <a:gridCol w="2161503">
                  <a:extLst>
                    <a:ext uri="{9D8B030D-6E8A-4147-A177-3AD203B41FA5}">
                      <a16:colId xmlns:a16="http://schemas.microsoft.com/office/drawing/2014/main" val="223477216"/>
                    </a:ext>
                  </a:extLst>
                </a:gridCol>
                <a:gridCol w="691681">
                  <a:extLst>
                    <a:ext uri="{9D8B030D-6E8A-4147-A177-3AD203B41FA5}">
                      <a16:colId xmlns:a16="http://schemas.microsoft.com/office/drawing/2014/main" val="1014339856"/>
                    </a:ext>
                  </a:extLst>
                </a:gridCol>
                <a:gridCol w="2161503">
                  <a:extLst>
                    <a:ext uri="{9D8B030D-6E8A-4147-A177-3AD203B41FA5}">
                      <a16:colId xmlns:a16="http://schemas.microsoft.com/office/drawing/2014/main" val="446957742"/>
                    </a:ext>
                  </a:extLst>
                </a:gridCol>
                <a:gridCol w="951061">
                  <a:extLst>
                    <a:ext uri="{9D8B030D-6E8A-4147-A177-3AD203B41FA5}">
                      <a16:colId xmlns:a16="http://schemas.microsoft.com/office/drawing/2014/main" val="3665796305"/>
                    </a:ext>
                  </a:extLst>
                </a:gridCol>
                <a:gridCol w="2334423">
                  <a:extLst>
                    <a:ext uri="{9D8B030D-6E8A-4147-A177-3AD203B41FA5}">
                      <a16:colId xmlns:a16="http://schemas.microsoft.com/office/drawing/2014/main" val="1722922558"/>
                    </a:ext>
                  </a:extLst>
                </a:gridCol>
              </a:tblGrid>
              <a:tr h="313346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1600" b="1" u="none" strike="noStrike" dirty="0">
                          <a:effectLst/>
                        </a:rPr>
                        <a:t>Перелік країн за територією дії Європа </a:t>
                      </a:r>
                      <a:r>
                        <a:rPr lang="uk-UA" sz="1600" b="1" u="none" strike="noStrike" dirty="0" err="1">
                          <a:effectLst/>
                        </a:rPr>
                        <a:t>вкл.країни</a:t>
                      </a:r>
                      <a:r>
                        <a:rPr lang="uk-UA" sz="1600" b="1" u="none" strike="noStrike" dirty="0">
                          <a:effectLst/>
                        </a:rPr>
                        <a:t> Шенген та Єгипет  (</a:t>
                      </a:r>
                      <a:r>
                        <a:rPr lang="cs-CZ" sz="1600" b="1" u="none" strike="noStrike" dirty="0">
                          <a:effectLst/>
                        </a:rPr>
                        <a:t>EUR + Egypt)</a:t>
                      </a:r>
                      <a:endParaRPr lang="cs-CZ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60244"/>
                  </a:ext>
                </a:extLst>
              </a:tr>
              <a:tr h="2151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№</a:t>
                      </a:r>
                      <a:endParaRPr lang="ru-UA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Назва 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№</a:t>
                      </a:r>
                      <a:endParaRPr lang="ru-UA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Назва 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031124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1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Австрія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20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Італія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39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Сербія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269353679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2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Азербайджан </a:t>
                      </a:r>
                      <a:endParaRPr lang="uk-UA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21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>
                          <a:effectLst/>
                        </a:rPr>
                        <a:t>Казахстан 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40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Словаччина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3605310499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3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Албанія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22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>
                          <a:effectLst/>
                        </a:rPr>
                        <a:t>Кіпр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41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Словенія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3011952477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4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Андорра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23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Латвія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42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Туреччина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3221482362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5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Білорусія </a:t>
                      </a:r>
                      <a:endParaRPr lang="uk-UA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24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Литва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43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Угорщина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3628952736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6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Бельгія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25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Ліхтенштейн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44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Україна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3151489629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7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Болгарія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26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Люксембург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45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Фінляндія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1402941058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8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Боснія і Герцеговина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27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Македонія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46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Франція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2711049051"/>
                  </a:ext>
                </a:extLst>
              </a:tr>
              <a:tr h="4272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9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Ватикан, Місто-Держава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28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Мальта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47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Хорватія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2101326188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10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Вірменія</a:t>
                      </a:r>
                      <a:endParaRPr lang="uk-UA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29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Молдова </a:t>
                      </a:r>
                      <a:endParaRPr lang="uk-UA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48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Чеська Республіка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2093587440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11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Велика Британія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30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Монако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49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Чорногорія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826142705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12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Греція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31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Нідерланди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50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Швейцарія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1208437457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13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>
                          <a:effectLst/>
                        </a:rPr>
                        <a:t>Грузія</a:t>
                      </a:r>
                      <a:endParaRPr lang="uk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32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Німеччина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51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Швеція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2034558143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14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>
                          <a:effectLst/>
                        </a:rPr>
                        <a:t>Данія</a:t>
                      </a:r>
                      <a:endParaRPr lang="uk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33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Норвегія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501062157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15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Естонія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34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Польща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3134148559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16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>
                          <a:effectLst/>
                        </a:rPr>
                        <a:t>Єгипет</a:t>
                      </a:r>
                      <a:endParaRPr lang="uk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35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Португалія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716960207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17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>
                          <a:effectLst/>
                        </a:rPr>
                        <a:t>Ірландія</a:t>
                      </a:r>
                      <a:endParaRPr lang="uk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36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Росія </a:t>
                      </a:r>
                      <a:endParaRPr lang="uk-UA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3654745065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18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Ісландія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37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Румунія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2994287350"/>
                  </a:ext>
                </a:extLst>
              </a:tr>
              <a:tr h="2789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>
                          <a:effectLst/>
                        </a:rPr>
                        <a:t>19</a:t>
                      </a:r>
                      <a:endParaRPr lang="ru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>
                          <a:effectLst/>
                        </a:rPr>
                        <a:t>Іспанія</a:t>
                      </a:r>
                      <a:endParaRPr lang="uk-UA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38</a:t>
                      </a:r>
                      <a:endParaRPr lang="ru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Сан </a:t>
                      </a:r>
                      <a:r>
                        <a:rPr lang="uk-UA" sz="1400" u="none" strike="noStrike" dirty="0" err="1">
                          <a:effectLst/>
                        </a:rPr>
                        <a:t>Маріно</a:t>
                      </a: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01" marR="3101" marT="3101" marB="0" anchor="ctr"/>
                </a:tc>
                <a:extLst>
                  <a:ext uri="{0D108BD9-81ED-4DB2-BD59-A6C34878D82A}">
                    <a16:rowId xmlns:a16="http://schemas.microsoft.com/office/drawing/2014/main" val="128278331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C9DD20-9635-4753-8D87-D19FDF370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98" y="1229757"/>
            <a:ext cx="1944216" cy="159317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404152" y="-5418732"/>
            <a:ext cx="1383697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6089C48-0D10-476A-ADAF-7B96F8C79360}"/>
              </a:ext>
            </a:extLst>
          </p:cNvPr>
          <p:cNvSpPr txBox="1"/>
          <p:nvPr/>
        </p:nvSpPr>
        <p:spPr>
          <a:xfrm>
            <a:off x="3113133" y="363181"/>
            <a:ext cx="8548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kern="0" dirty="0">
                <a:solidFill>
                  <a:schemeClr val="tx1"/>
                </a:solidFill>
                <a:cs typeface="Times New Roman" pitchFamily="18" charset="0"/>
              </a:rPr>
              <a:t>ТЕРИТОРІЯ ДІЇ ДОГОВОРУ</a:t>
            </a:r>
            <a:endParaRPr lang="ru-RU" sz="320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048B2AB-5C60-4C05-A2A8-982F99632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599644"/>
              </p:ext>
            </p:extLst>
          </p:nvPr>
        </p:nvGraphicFramePr>
        <p:xfrm>
          <a:off x="328475" y="1127293"/>
          <a:ext cx="11665258" cy="5611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132">
                  <a:extLst>
                    <a:ext uri="{9D8B030D-6E8A-4147-A177-3AD203B41FA5}">
                      <a16:colId xmlns:a16="http://schemas.microsoft.com/office/drawing/2014/main" val="119238077"/>
                    </a:ext>
                  </a:extLst>
                </a:gridCol>
                <a:gridCol w="1259629">
                  <a:extLst>
                    <a:ext uri="{9D8B030D-6E8A-4147-A177-3AD203B41FA5}">
                      <a16:colId xmlns:a16="http://schemas.microsoft.com/office/drawing/2014/main" val="2286467726"/>
                    </a:ext>
                  </a:extLst>
                </a:gridCol>
                <a:gridCol w="538537">
                  <a:extLst>
                    <a:ext uri="{9D8B030D-6E8A-4147-A177-3AD203B41FA5}">
                      <a16:colId xmlns:a16="http://schemas.microsoft.com/office/drawing/2014/main" val="4264473198"/>
                    </a:ext>
                  </a:extLst>
                </a:gridCol>
                <a:gridCol w="1259629">
                  <a:extLst>
                    <a:ext uri="{9D8B030D-6E8A-4147-A177-3AD203B41FA5}">
                      <a16:colId xmlns:a16="http://schemas.microsoft.com/office/drawing/2014/main" val="1604893664"/>
                    </a:ext>
                  </a:extLst>
                </a:gridCol>
                <a:gridCol w="438132">
                  <a:extLst>
                    <a:ext uri="{9D8B030D-6E8A-4147-A177-3AD203B41FA5}">
                      <a16:colId xmlns:a16="http://schemas.microsoft.com/office/drawing/2014/main" val="218965343"/>
                    </a:ext>
                  </a:extLst>
                </a:gridCol>
                <a:gridCol w="1499074">
                  <a:extLst>
                    <a:ext uri="{9D8B030D-6E8A-4147-A177-3AD203B41FA5}">
                      <a16:colId xmlns:a16="http://schemas.microsoft.com/office/drawing/2014/main" val="465431594"/>
                    </a:ext>
                  </a:extLst>
                </a:gridCol>
                <a:gridCol w="399495">
                  <a:extLst>
                    <a:ext uri="{9D8B030D-6E8A-4147-A177-3AD203B41FA5}">
                      <a16:colId xmlns:a16="http://schemas.microsoft.com/office/drawing/2014/main" val="2639912360"/>
                    </a:ext>
                  </a:extLst>
                </a:gridCol>
                <a:gridCol w="1944210">
                  <a:extLst>
                    <a:ext uri="{9D8B030D-6E8A-4147-A177-3AD203B41FA5}">
                      <a16:colId xmlns:a16="http://schemas.microsoft.com/office/drawing/2014/main" val="756447979"/>
                    </a:ext>
                  </a:extLst>
                </a:gridCol>
                <a:gridCol w="426128">
                  <a:extLst>
                    <a:ext uri="{9D8B030D-6E8A-4147-A177-3AD203B41FA5}">
                      <a16:colId xmlns:a16="http://schemas.microsoft.com/office/drawing/2014/main" val="495786101"/>
                    </a:ext>
                  </a:extLst>
                </a:gridCol>
                <a:gridCol w="1225119">
                  <a:extLst>
                    <a:ext uri="{9D8B030D-6E8A-4147-A177-3AD203B41FA5}">
                      <a16:colId xmlns:a16="http://schemas.microsoft.com/office/drawing/2014/main" val="4089671443"/>
                    </a:ext>
                  </a:extLst>
                </a:gridCol>
                <a:gridCol w="435005">
                  <a:extLst>
                    <a:ext uri="{9D8B030D-6E8A-4147-A177-3AD203B41FA5}">
                      <a16:colId xmlns:a16="http://schemas.microsoft.com/office/drawing/2014/main" val="1720010746"/>
                    </a:ext>
                  </a:extLst>
                </a:gridCol>
                <a:gridCol w="1802168">
                  <a:extLst>
                    <a:ext uri="{9D8B030D-6E8A-4147-A177-3AD203B41FA5}">
                      <a16:colId xmlns:a16="http://schemas.microsoft.com/office/drawing/2014/main" val="2482318170"/>
                    </a:ext>
                  </a:extLst>
                </a:gridCol>
              </a:tblGrid>
              <a:tr h="208723">
                <a:tc gridSpan="1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1400" b="1" u="sng" strike="noStrike" dirty="0">
                          <a:effectLst/>
                        </a:rPr>
                        <a:t>Перелік країн за територією дії  Весь світ /</a:t>
                      </a:r>
                      <a:r>
                        <a:rPr lang="cs-CZ" sz="1400" b="1" u="sng" strike="noStrike" dirty="0">
                          <a:effectLst/>
                        </a:rPr>
                        <a:t>World (</a:t>
                      </a:r>
                      <a:r>
                        <a:rPr lang="uk-UA" sz="1400" b="1" u="sng" strike="noStrike" dirty="0">
                          <a:effectLst/>
                        </a:rPr>
                        <a:t>без США, Канади, </a:t>
                      </a:r>
                      <a:r>
                        <a:rPr lang="uk-UA" sz="1400" b="1" u="sng" strike="noStrike" dirty="0" err="1">
                          <a:effectLst/>
                        </a:rPr>
                        <a:t>Ізралю</a:t>
                      </a:r>
                      <a:r>
                        <a:rPr lang="uk-UA" sz="1400" b="1" u="sng" strike="noStrike" dirty="0">
                          <a:effectLst/>
                        </a:rPr>
                        <a:t>, Тайланда та </a:t>
                      </a:r>
                      <a:r>
                        <a:rPr lang="uk-UA" sz="1400" b="1" u="sng" strike="noStrike" dirty="0" err="1">
                          <a:effectLst/>
                        </a:rPr>
                        <a:t>Австралии</a:t>
                      </a:r>
                      <a:r>
                        <a:rPr lang="uk-UA" sz="1400" b="1" u="sng" strike="noStrike" dirty="0">
                          <a:effectLst/>
                        </a:rPr>
                        <a:t>/</a:t>
                      </a:r>
                      <a:r>
                        <a:rPr lang="cs-CZ" sz="1400" b="1" u="sng" strike="noStrike" dirty="0">
                          <a:effectLst/>
                        </a:rPr>
                        <a:t>exc.USA, Canada, Israel, Thailand and Australia  )</a:t>
                      </a:r>
                      <a:endParaRPr lang="cs-CZ" sz="1400" b="1" i="0" u="sng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83020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№</a:t>
                      </a:r>
                      <a:endParaRPr lang="ru-UA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Назва </a:t>
                      </a:r>
                      <a:endParaRPr lang="uk-UA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№</a:t>
                      </a:r>
                      <a:endParaRPr lang="ru-UA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Назва </a:t>
                      </a:r>
                      <a:endParaRPr lang="uk-UA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№</a:t>
                      </a:r>
                      <a:endParaRPr lang="ru-UA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Назва </a:t>
                      </a:r>
                      <a:endParaRPr lang="uk-UA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№</a:t>
                      </a:r>
                      <a:endParaRPr lang="ru-UA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Назва </a:t>
                      </a:r>
                      <a:endParaRPr lang="uk-UA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№</a:t>
                      </a:r>
                      <a:endParaRPr lang="ru-UA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Назва </a:t>
                      </a:r>
                      <a:endParaRPr lang="uk-UA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№</a:t>
                      </a:r>
                      <a:endParaRPr lang="ru-UA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Назва </a:t>
                      </a:r>
                      <a:endParaRPr lang="uk-UA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262437012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Європа (</a:t>
                      </a:r>
                      <a:r>
                        <a:rPr lang="cs-CZ" sz="1000" u="none" strike="noStrike">
                          <a:effectLst/>
                        </a:rPr>
                        <a:t>EUR)</a:t>
                      </a:r>
                      <a:endParaRPr lang="cs-CZ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30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Гана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59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Кайманові острови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88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Марокко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117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Руанда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146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Фарерські острови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917564643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2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Алжир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31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Гваделупа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60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Камбоджа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89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Мартиніка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118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Самоа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147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Фіджі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983564001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3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Ангілла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32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Гватемала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61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Камерун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90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Маршаллові острови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119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Санта </a:t>
                      </a:r>
                      <a:r>
                        <a:rPr lang="uk-UA" sz="1000" u="none" strike="noStrike" dirty="0" err="1">
                          <a:effectLst/>
                        </a:rPr>
                        <a:t>Люсія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148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Філіппіни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1669623722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4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Ангола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33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Гвіана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62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Капо </a:t>
                      </a:r>
                      <a:r>
                        <a:rPr lang="uk-UA" sz="1000" u="none" strike="noStrike" dirty="0" err="1">
                          <a:effectLst/>
                        </a:rPr>
                        <a:t>Верде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91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Мексика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120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Саудівська Аравія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149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Фолклендські острови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460391611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5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Антарктика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34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Гвінея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63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Катар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92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Мікронезія (Федеральні Штати)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121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 err="1">
                          <a:effectLst/>
                        </a:rPr>
                        <a:t>Свазиленд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150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Французька </a:t>
                      </a:r>
                      <a:r>
                        <a:rPr lang="uk-UA" sz="1000" u="none" strike="noStrike" dirty="0" err="1">
                          <a:effectLst/>
                        </a:rPr>
                        <a:t>полінезія</a:t>
                      </a:r>
                      <a:r>
                        <a:rPr lang="uk-UA" sz="1000" u="none" strike="noStrike" dirty="0">
                          <a:effectLst/>
                        </a:rPr>
                        <a:t> (</a:t>
                      </a:r>
                      <a:r>
                        <a:rPr lang="uk-UA" sz="1000" u="none" strike="noStrike" dirty="0" err="1">
                          <a:effectLst/>
                        </a:rPr>
                        <a:t>Таіті</a:t>
                      </a:r>
                      <a:r>
                        <a:rPr lang="uk-UA" sz="1000" u="none" strike="noStrike" dirty="0">
                          <a:effectLst/>
                        </a:rPr>
                        <a:t>)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2186317810"/>
                  </a:ext>
                </a:extLst>
              </a:tr>
              <a:tr h="2964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6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Антигуа і Барбуда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35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Гвінея-</a:t>
                      </a:r>
                      <a:r>
                        <a:rPr lang="uk-UA" sz="1000" u="none" strike="noStrike" dirty="0" err="1">
                          <a:effectLst/>
                        </a:rPr>
                        <a:t>Біссау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64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Кенія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93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Мозамбік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122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 err="1">
                          <a:effectLst/>
                        </a:rPr>
                        <a:t>Сейшели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151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Центральна Африканська Республіка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3213930724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7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Аргентина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36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Гібралтар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65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Киргизія </a:t>
                      </a:r>
                      <a:endParaRPr lang="uk-UA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94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Монголія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123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Сенегал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152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Чад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2171281248"/>
                  </a:ext>
                </a:extLst>
              </a:tr>
              <a:tr h="2964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8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Аруба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37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Гондурас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66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Китай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95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Намібія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124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Сент Вінсент і </a:t>
                      </a:r>
                    </a:p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Гренадіни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153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Чилі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4254336678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9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Афганістан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38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 err="1">
                          <a:effectLst/>
                        </a:rPr>
                        <a:t>Гон</a:t>
                      </a:r>
                      <a:r>
                        <a:rPr lang="uk-UA" sz="1000" u="none" strike="noStrike" dirty="0">
                          <a:effectLst/>
                        </a:rPr>
                        <a:t>-Конг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67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Кірібаті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96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Науру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125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 err="1">
                          <a:effectLst/>
                        </a:rPr>
                        <a:t>Сингапур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154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Шотландія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843909514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10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Багами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39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Гренада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68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Колумбія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97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Непал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126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Соломонові острови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155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Шрі Ланка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622748008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11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Бангладеш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40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Гренландія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69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Комори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98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Нігер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127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Сомалі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156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ЮАР / Південна Африка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1469734023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12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Барбадос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41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Гуам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70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Конго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99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Нігерія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128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Судан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157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Ямайка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1510838569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13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Бахрейн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42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Джибуті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71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Корейська Республіка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100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Нікарагуа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129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 err="1">
                          <a:effectLst/>
                        </a:rPr>
                        <a:t>Сурінам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158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Японія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2385780939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14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Беліз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43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Домініка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72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Коста Ріка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101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Нова Зеландія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130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Східний Тимор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3549456547"/>
                  </a:ext>
                </a:extLst>
              </a:tr>
              <a:tr h="2964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15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Бенін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44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Домініканська Республіка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73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Кот </a:t>
                      </a:r>
                      <a:r>
                        <a:rPr lang="uk-UA" sz="1000" u="none" strike="noStrike" dirty="0" err="1">
                          <a:effectLst/>
                        </a:rPr>
                        <a:t>д'Івуар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102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Нова Каледонія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131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Сьєрра Леоне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1418940047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16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 err="1">
                          <a:effectLst/>
                        </a:rPr>
                        <a:t>Бермуда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45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Еквадор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74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Кувейт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103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Об'єднане Королівство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132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Таджикистан </a:t>
                      </a:r>
                      <a:endParaRPr lang="uk-UA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3613963161"/>
                  </a:ext>
                </a:extLst>
              </a:tr>
              <a:tr h="2145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17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Болівія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46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Екваторіальна Гвінея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75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Кука, острови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104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Об'єднані Арабські Емірати (ОАЕ) 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133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Тайвань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817941200"/>
                  </a:ext>
                </a:extLst>
              </a:tr>
              <a:tr h="3373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18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Ботсвана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47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Ель Сальвадор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76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Лаоська Народно-Демократична Республіка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105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Оман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134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Танзанія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4189104608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19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Бразилія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48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Еритрея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77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Лесото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106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 err="1">
                          <a:effectLst/>
                        </a:rPr>
                        <a:t>Пакістан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135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Того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8290711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20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Бруней Даруссалам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49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Ефіопія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78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 err="1">
                          <a:effectLst/>
                        </a:rPr>
                        <a:t>Ливан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107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Палау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136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Тонга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672929311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21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Буркіна Фасо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50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Ємен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79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Ліберія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108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Панама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137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Тринідад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2856921414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22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Бурунді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51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Замбія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80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Лівія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109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Папуа Нова Гвінея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138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Тринідад і Тобаго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597161653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23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Бутан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52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Західна Сахара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81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Мавританія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110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Парагвай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139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Тувалу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2153192791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24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Вануату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53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 err="1">
                          <a:effectLst/>
                        </a:rPr>
                        <a:t>Зимбабве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82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Мадагаскар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111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Перу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140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Туніс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614519167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25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Венесуела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54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 err="1">
                          <a:effectLst/>
                        </a:rPr>
                        <a:t>І́ндія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83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Макао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112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Південна Корея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141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 err="1">
                          <a:effectLst/>
                        </a:rPr>
                        <a:t>Туркменистан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3280030799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26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В'єтнам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55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Індонезія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84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Малаві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113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Північна Ірландія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142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Уганда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3185604613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27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Габон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56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 err="1">
                          <a:effectLst/>
                        </a:rPr>
                        <a:t>Іорданія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85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Малайзія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114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Пуерто Ріко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143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Уельс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3836324978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28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Гаїті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57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Ірак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86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Малі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115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 err="1">
                          <a:effectLst/>
                        </a:rPr>
                        <a:t>Реуніон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144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Узбекистан </a:t>
                      </a:r>
                      <a:endParaRPr lang="uk-UA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4110815777"/>
                  </a:ext>
                </a:extLst>
              </a:tr>
              <a:tr h="1502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>
                          <a:effectLst/>
                        </a:rPr>
                        <a:t>29</a:t>
                      </a: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>
                          <a:effectLst/>
                        </a:rPr>
                        <a:t>Гамбія</a:t>
                      </a:r>
                      <a:endParaRPr lang="uk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58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Іран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87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Мальдиви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116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Різдвяні острови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000" u="none" strike="noStrike" dirty="0">
                          <a:effectLst/>
                        </a:rPr>
                        <a:t>145</a:t>
                      </a:r>
                      <a:endParaRPr lang="ru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u="none" strike="noStrike" dirty="0">
                          <a:effectLst/>
                        </a:rPr>
                        <a:t>Уругвай</a:t>
                      </a: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UA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uk-UA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6" marR="4186" marT="4186" marB="0" anchor="ctr"/>
                </a:tc>
                <a:extLst>
                  <a:ext uri="{0D108BD9-81ED-4DB2-BD59-A6C34878D82A}">
                    <a16:rowId xmlns:a16="http://schemas.microsoft.com/office/drawing/2014/main" val="639088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64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46E69B7-E81B-427D-B12E-9DAEC1D321BA}"/>
              </a:ext>
            </a:extLst>
          </p:cNvPr>
          <p:cNvSpPr/>
          <p:nvPr/>
        </p:nvSpPr>
        <p:spPr>
          <a:xfrm>
            <a:off x="0" y="-10102"/>
            <a:ext cx="327351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lumMod val="95000"/>
                  <a:shade val="67500"/>
                  <a:satMod val="115000"/>
                </a:schemeClr>
              </a:gs>
              <a:gs pos="68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B34624-CD47-4574-B4B6-A821B04D3BCB}"/>
              </a:ext>
            </a:extLst>
          </p:cNvPr>
          <p:cNvSpPr/>
          <p:nvPr/>
        </p:nvSpPr>
        <p:spPr>
          <a:xfrm rot="5400000">
            <a:off x="5662325" y="-5691476"/>
            <a:ext cx="848302" cy="122110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200" b="1" kern="0" dirty="0">
                <a:solidFill>
                  <a:schemeClr val="tx1"/>
                </a:solidFill>
                <a:cs typeface="Times New Roman" pitchFamily="18" charset="0"/>
              </a:rPr>
              <a:t>ТЕРИТОРІЯ ДІЇ ДОГОВОРУ</a:t>
            </a:r>
            <a:endParaRPr lang="ru-RU" sz="320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10557C-B027-42CC-9086-127E591A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5" y="139741"/>
            <a:ext cx="1650794" cy="558730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B155C28-C5F7-4494-8257-083302010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455672"/>
              </p:ext>
            </p:extLst>
          </p:nvPr>
        </p:nvGraphicFramePr>
        <p:xfrm>
          <a:off x="3657006" y="1105686"/>
          <a:ext cx="3960440" cy="2737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561">
                  <a:extLst>
                    <a:ext uri="{9D8B030D-6E8A-4147-A177-3AD203B41FA5}">
                      <a16:colId xmlns:a16="http://schemas.microsoft.com/office/drawing/2014/main" val="14343763"/>
                    </a:ext>
                  </a:extLst>
                </a:gridCol>
                <a:gridCol w="3071879">
                  <a:extLst>
                    <a:ext uri="{9D8B030D-6E8A-4147-A177-3AD203B41FA5}">
                      <a16:colId xmlns:a16="http://schemas.microsoft.com/office/drawing/2014/main" val="2271379410"/>
                    </a:ext>
                  </a:extLst>
                </a:gridCol>
              </a:tblGrid>
              <a:tr h="205904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u="none" strike="noStrike" dirty="0" err="1">
                          <a:effectLst/>
                        </a:rPr>
                        <a:t>Перелік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країн</a:t>
                      </a:r>
                      <a:r>
                        <a:rPr lang="ru-RU" sz="1600" b="1" u="none" strike="noStrike" dirty="0">
                          <a:effectLst/>
                        </a:rPr>
                        <a:t> за </a:t>
                      </a:r>
                      <a:r>
                        <a:rPr lang="ru-RU" sz="1600" b="1" u="none" strike="noStrike" dirty="0" err="1">
                          <a:effectLst/>
                        </a:rPr>
                        <a:t>територією</a:t>
                      </a:r>
                      <a:r>
                        <a:rPr lang="ru-RU" sz="1600" b="1" u="none" strike="noStrike" dirty="0"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</a:rPr>
                        <a:t>дії</a:t>
                      </a:r>
                      <a:r>
                        <a:rPr lang="ru-RU" sz="1600" b="1" u="none" strike="noStrike" dirty="0">
                          <a:effectLst/>
                        </a:rPr>
                        <a:t>  Весь </a:t>
                      </a:r>
                      <a:r>
                        <a:rPr lang="ru-RU" sz="1600" b="1" u="none" strike="noStrike" dirty="0" err="1">
                          <a:effectLst/>
                        </a:rPr>
                        <a:t>світ</a:t>
                      </a:r>
                      <a:r>
                        <a:rPr lang="ru-RU" sz="1600" b="1" u="none" strike="noStrike" dirty="0">
                          <a:effectLst/>
                        </a:rPr>
                        <a:t>  (WW)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629146"/>
                  </a:ext>
                </a:extLst>
              </a:tr>
              <a:tr h="3677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u="none" strike="noStrike" dirty="0">
                          <a:effectLst/>
                        </a:rPr>
                        <a:t>№</a:t>
                      </a:r>
                      <a:endParaRPr lang="ru-UA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1400" u="none" strike="noStrike" dirty="0">
                          <a:effectLst/>
                        </a:rPr>
                        <a:t>Назва </a:t>
                      </a:r>
                      <a:endParaRPr lang="uk-UA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8404426"/>
                  </a:ext>
                </a:extLst>
              </a:tr>
              <a:tr h="3123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600" u="none" strike="noStrike" dirty="0">
                          <a:effectLst/>
                        </a:rPr>
                        <a:t>1</a:t>
                      </a:r>
                      <a:endParaRPr lang="ru-UA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600" u="none" strike="noStrike" dirty="0">
                          <a:effectLst/>
                        </a:rPr>
                        <a:t>Весь світ  (</a:t>
                      </a:r>
                      <a:r>
                        <a:rPr lang="cs-CZ" sz="1600" u="none" strike="noStrike" dirty="0">
                          <a:effectLst/>
                        </a:rPr>
                        <a:t>WW)</a:t>
                      </a:r>
                      <a:endParaRPr lang="cs-CZ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32609146"/>
                  </a:ext>
                </a:extLst>
              </a:tr>
              <a:tr h="3123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600" u="none" strike="noStrike">
                          <a:effectLst/>
                        </a:rPr>
                        <a:t>2</a:t>
                      </a:r>
                      <a:endParaRPr lang="ru-UA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600" u="none" strike="noStrike" dirty="0">
                          <a:effectLst/>
                        </a:rPr>
                        <a:t>США (за </a:t>
                      </a:r>
                      <a:r>
                        <a:rPr lang="ru-RU" sz="1600" u="none" strike="noStrike" dirty="0" err="1">
                          <a:effectLst/>
                        </a:rPr>
                        <a:t>погодження</a:t>
                      </a:r>
                      <a:r>
                        <a:rPr lang="ru-RU" sz="1600" u="none" strike="noStrike" dirty="0">
                          <a:effectLst/>
                        </a:rPr>
                        <a:t> з ГО)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2553012"/>
                  </a:ext>
                </a:extLst>
              </a:tr>
              <a:tr h="3123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600" u="none" strike="noStrike">
                          <a:effectLst/>
                        </a:rPr>
                        <a:t>3</a:t>
                      </a:r>
                      <a:endParaRPr lang="ru-UA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600" u="none" strike="noStrike" dirty="0" err="1">
                          <a:effectLst/>
                        </a:rPr>
                        <a:t>Ізраїль</a:t>
                      </a:r>
                      <a:r>
                        <a:rPr lang="ru-RU" sz="1600" u="none" strike="noStrike" dirty="0">
                          <a:effectLst/>
                        </a:rPr>
                        <a:t> (за </a:t>
                      </a:r>
                      <a:r>
                        <a:rPr lang="ru-RU" sz="1600" u="none" strike="noStrike" dirty="0" err="1">
                          <a:effectLst/>
                        </a:rPr>
                        <a:t>погодження</a:t>
                      </a:r>
                      <a:r>
                        <a:rPr lang="ru-RU" sz="1600" u="none" strike="noStrike" dirty="0">
                          <a:effectLst/>
                        </a:rPr>
                        <a:t> з ГО)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0577782"/>
                  </a:ext>
                </a:extLst>
              </a:tr>
              <a:tr h="3123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600" u="none" strike="noStrike">
                          <a:effectLst/>
                        </a:rPr>
                        <a:t>4</a:t>
                      </a:r>
                      <a:endParaRPr lang="ru-UA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600" u="none" strike="noStrike" dirty="0">
                          <a:effectLst/>
                        </a:rPr>
                        <a:t>Канада</a:t>
                      </a:r>
                      <a:endParaRPr lang="uk-UA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3358422"/>
                  </a:ext>
                </a:extLst>
              </a:tr>
              <a:tr h="3123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600" u="none" strike="noStrike">
                          <a:effectLst/>
                        </a:rPr>
                        <a:t>5</a:t>
                      </a:r>
                      <a:endParaRPr lang="ru-UA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600" u="none" strike="noStrike" dirty="0">
                          <a:effectLst/>
                        </a:rPr>
                        <a:t>Таїланд</a:t>
                      </a:r>
                      <a:endParaRPr lang="uk-UA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3411299"/>
                  </a:ext>
                </a:extLst>
              </a:tr>
              <a:tr h="3123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600" u="none" strike="noStrike">
                          <a:effectLst/>
                        </a:rPr>
                        <a:t>6</a:t>
                      </a:r>
                      <a:endParaRPr lang="ru-UA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600" u="none" strike="noStrike" dirty="0">
                          <a:effectLst/>
                        </a:rPr>
                        <a:t>Австралія</a:t>
                      </a:r>
                      <a:endParaRPr lang="uk-UA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2382146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1A39C47-3865-485B-84AA-4A65A921AA5A}"/>
              </a:ext>
            </a:extLst>
          </p:cNvPr>
          <p:cNvSpPr txBox="1"/>
          <p:nvPr/>
        </p:nvSpPr>
        <p:spPr>
          <a:xfrm>
            <a:off x="3787456" y="4999170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</a:t>
            </a:r>
            <a:r>
              <a:rPr lang="ru-RU" sz="2000" dirty="0" err="1"/>
              <a:t>разі</a:t>
            </a:r>
            <a:r>
              <a:rPr lang="ru-RU" sz="2000" dirty="0"/>
              <a:t> </a:t>
            </a:r>
            <a:r>
              <a:rPr lang="ru-RU" sz="2000" dirty="0" err="1"/>
              <a:t>здійснення</a:t>
            </a:r>
            <a:r>
              <a:rPr lang="ru-RU" sz="2000" dirty="0"/>
              <a:t> </a:t>
            </a:r>
            <a:r>
              <a:rPr lang="ru-RU" sz="2000" dirty="0" err="1"/>
              <a:t>подорожі</a:t>
            </a:r>
            <a:r>
              <a:rPr lang="ru-RU" sz="2000" dirty="0"/>
              <a:t> в </a:t>
            </a:r>
            <a:r>
              <a:rPr lang="ru-RU" sz="2000" dirty="0" err="1"/>
              <a:t>країнах</a:t>
            </a:r>
            <a:r>
              <a:rPr lang="ru-RU" sz="2000" dirty="0"/>
              <a:t>: Велика </a:t>
            </a:r>
            <a:r>
              <a:rPr lang="ru-RU" sz="2000" dirty="0" err="1"/>
              <a:t>Британія</a:t>
            </a:r>
            <a:r>
              <a:rPr lang="ru-RU" sz="2000" dirty="0"/>
              <a:t>, </a:t>
            </a:r>
            <a:r>
              <a:rPr lang="ru-RU" sz="2000" dirty="0" err="1"/>
              <a:t>Ізраїль</a:t>
            </a:r>
            <a:r>
              <a:rPr lang="ru-RU" sz="2000" dirty="0"/>
              <a:t>, США, Канада, </a:t>
            </a:r>
            <a:r>
              <a:rPr lang="ru-RU" sz="2000" dirty="0" err="1"/>
              <a:t>Австралія</a:t>
            </a:r>
            <a:r>
              <a:rPr lang="ru-RU" sz="2000" dirty="0"/>
              <a:t>, </a:t>
            </a:r>
            <a:r>
              <a:rPr lang="ru-RU" sz="2000" dirty="0" err="1"/>
              <a:t>Індонезія</a:t>
            </a:r>
            <a:r>
              <a:rPr lang="ru-RU" sz="2000" dirty="0"/>
              <a:t>, </a:t>
            </a:r>
            <a:r>
              <a:rPr lang="ru-RU" sz="2000" dirty="0" err="1"/>
              <a:t>Тайланд</a:t>
            </a:r>
            <a:r>
              <a:rPr lang="ru-RU" sz="2000" dirty="0"/>
              <a:t>, </a:t>
            </a:r>
            <a:r>
              <a:rPr lang="ru-RU" sz="2000" dirty="0" err="1"/>
              <a:t>Ліміт</a:t>
            </a:r>
            <a:r>
              <a:rPr lang="ru-RU" sz="2000" dirty="0"/>
              <a:t> на один </a:t>
            </a:r>
            <a:r>
              <a:rPr lang="ru-RU" sz="2000" dirty="0" err="1"/>
              <a:t>страховий</a:t>
            </a:r>
            <a:r>
              <a:rPr lang="ru-RU" sz="2000" dirty="0"/>
              <a:t> </a:t>
            </a:r>
            <a:r>
              <a:rPr lang="ru-RU" sz="2000" dirty="0" err="1"/>
              <a:t>випадок</a:t>
            </a:r>
            <a:r>
              <a:rPr lang="ru-RU" sz="2000" dirty="0"/>
              <a:t> – 1 000 EURO/USD</a:t>
            </a:r>
          </a:p>
          <a:p>
            <a:pPr algn="just"/>
            <a:endParaRPr lang="ru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9689B6-A32E-4087-8618-865D209CA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70" y="4999170"/>
            <a:ext cx="985844" cy="98584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рта, шар, сфера, Ми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7C5A0A1-8E66-4BFD-9A6C-ADE193923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86" y="890192"/>
            <a:ext cx="3168350" cy="31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07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477338" y="-5491918"/>
            <a:ext cx="1237324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6089C48-0D10-476A-ADAF-7B96F8C79360}"/>
              </a:ext>
            </a:extLst>
          </p:cNvPr>
          <p:cNvSpPr txBox="1"/>
          <p:nvPr/>
        </p:nvSpPr>
        <p:spPr>
          <a:xfrm>
            <a:off x="3113133" y="363181"/>
            <a:ext cx="8548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kern="0" dirty="0">
                <a:solidFill>
                  <a:schemeClr val="tx1"/>
                </a:solidFill>
                <a:cs typeface="Times New Roman" pitchFamily="18" charset="0"/>
              </a:rPr>
              <a:t>УМОВИ СТРАХУВАННЯ. МЕТА ПОДОРОЖІ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E1FA4F5-0C49-43BC-828C-7C2975066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428089"/>
              </p:ext>
            </p:extLst>
          </p:nvPr>
        </p:nvGraphicFramePr>
        <p:xfrm>
          <a:off x="1593111" y="1325717"/>
          <a:ext cx="10506740" cy="5443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06740">
                  <a:extLst>
                    <a:ext uri="{9D8B030D-6E8A-4147-A177-3AD203B41FA5}">
                      <a16:colId xmlns:a16="http://schemas.microsoft.com/office/drawing/2014/main" val="627232989"/>
                    </a:ext>
                  </a:extLst>
                </a:gridCol>
              </a:tblGrid>
              <a:tr h="208944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uk-UA" sz="1400" b="1" u="sng" strike="noStrike" dirty="0">
                          <a:effectLst/>
                          <a:latin typeface="+mn-lt"/>
                        </a:rPr>
                        <a:t>Туризм, відпочинок</a:t>
                      </a:r>
                      <a:r>
                        <a:rPr lang="uk-UA" sz="14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- подорож особи за межі постійного місця проживання, що включає перетин кордону та здійснюється з пізнавальною, відпочинковою, оздоровчою чи іншою метою, без здійснення оплачуваної або активної фізичної діяльності в місці тимчасового перебування. До цієї категорії не відносяться екстремальні види туризму та відпочинку, які повинні страхуватися за окремими спеціалізованими програмами.</a:t>
                      </a:r>
                      <a:endParaRPr lang="uk-U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894135"/>
                  </a:ext>
                </a:extLst>
              </a:tr>
              <a:tr h="148628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endParaRPr lang="ru-UA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232877"/>
                  </a:ext>
                </a:extLst>
              </a:tr>
              <a:tr h="365599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400" b="1" u="sng" strike="noStrike" dirty="0" err="1">
                          <a:effectLst/>
                          <a:latin typeface="+mn-lt"/>
                        </a:rPr>
                        <a:t>Активний</a:t>
                      </a:r>
                      <a:r>
                        <a:rPr lang="ru-RU" sz="1400" b="1" u="sng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sng" strike="noStrike" dirty="0" err="1">
                          <a:effectLst/>
                          <a:latin typeface="+mn-lt"/>
                        </a:rPr>
                        <a:t>відпочинок</a:t>
                      </a:r>
                      <a:r>
                        <a:rPr lang="ru-RU" sz="1400" b="1" u="sng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sng" strike="noStrike" dirty="0">
                          <a:effectLst/>
                          <a:latin typeface="+mn-lt"/>
                        </a:rPr>
                        <a:t>- 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Для тих,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хто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планує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активний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відпочинок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, а також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заняття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спортом на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любительському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рівні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(за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виключенням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зимових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видів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спорту).</a:t>
                      </a:r>
                      <a:endParaRPr lang="ru-RU" sz="1400" b="1" i="0" u="sng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690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endParaRPr lang="ru-UA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845009"/>
                  </a:ext>
                </a:extLst>
              </a:tr>
              <a:tr h="431522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uk-UA" sz="1400" b="1" u="sng" strike="noStrike" dirty="0">
                          <a:effectLst/>
                          <a:latin typeface="+mn-lt"/>
                        </a:rPr>
                        <a:t>Робота, Навчання</a:t>
                      </a:r>
                      <a:r>
                        <a:rPr lang="uk-UA" sz="14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- поїздка за кордон з метою роботи (крім фізичної або пов'язаної з ризиком) або навчання. Наукові дослідження.</a:t>
                      </a:r>
                      <a:endParaRPr lang="uk-U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240612"/>
                  </a:ext>
                </a:extLst>
              </a:tr>
              <a:tr h="138574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endParaRPr lang="ru-UA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502196"/>
                  </a:ext>
                </a:extLst>
              </a:tr>
              <a:tr h="218774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400" b="1" u="sng" strike="noStrike" dirty="0" err="1">
                          <a:effectLst/>
                          <a:latin typeface="+mn-lt"/>
                        </a:rPr>
                        <a:t>Бізнес</a:t>
                      </a:r>
                      <a:r>
                        <a:rPr lang="ru-RU" sz="1400" b="1" u="sng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sng" strike="noStrike" dirty="0" err="1">
                          <a:effectLst/>
                          <a:latin typeface="+mn-lt"/>
                        </a:rPr>
                        <a:t>поїздка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-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відрядження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офіційні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візити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, участь у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конференціях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або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інші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види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направлення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у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поїздку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811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endParaRPr lang="ru-UA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5864"/>
                  </a:ext>
                </a:extLst>
              </a:tr>
              <a:tr h="431522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uk-UA" sz="1400" b="1" u="sng" strike="noStrike" dirty="0">
                          <a:effectLst/>
                          <a:latin typeface="+mn-lt"/>
                        </a:rPr>
                        <a:t>Гірськолижний відпочинок</a:t>
                      </a:r>
                      <a:r>
                        <a:rPr lang="uk-UA" sz="14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— поїздка на гірськолижний курорт, або інший варіант поїздки, що передбачає катання на лижах(сноуборді) в гірській місцевості</a:t>
                      </a:r>
                      <a:endParaRPr lang="uk-U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725238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endParaRPr lang="ru-UA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275498"/>
                  </a:ext>
                </a:extLst>
              </a:tr>
              <a:tr h="431522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400" b="1" u="sng" strike="noStrike" dirty="0" err="1">
                          <a:effectLst/>
                          <a:latin typeface="+mn-lt"/>
                        </a:rPr>
                        <a:t>Професійний</a:t>
                      </a:r>
                      <a:r>
                        <a:rPr lang="ru-RU" sz="1400" b="1" u="sng" strike="noStrike" dirty="0">
                          <a:effectLst/>
                          <a:latin typeface="+mn-lt"/>
                        </a:rPr>
                        <a:t> спорт 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–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діяльність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спрямована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на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організацію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та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проведення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спортивних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заходів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змагань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тренувальних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зборів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тощо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), за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підготовку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та участь в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яких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у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якості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своєї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основної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діяльності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спортсмени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отримують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винагороду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або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заробітну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плату. 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669172"/>
                  </a:ext>
                </a:extLst>
              </a:tr>
              <a:tr h="143300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endParaRPr lang="ru-UA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761110"/>
                  </a:ext>
                </a:extLst>
              </a:tr>
              <a:tr h="431522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400" b="1" u="sng" strike="noStrike" dirty="0">
                          <a:effectLst/>
                          <a:latin typeface="+mn-lt"/>
                        </a:rPr>
                        <a:t>Дитячий спорт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  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–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поїздка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подорож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) для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дітей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шкільного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віку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від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6 до 17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років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включно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), в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якій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планується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активний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відпочинок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включаючи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заняття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спортом та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спортивні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змагання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крім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зимових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та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екстримальних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видів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спорту).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94714"/>
                  </a:ext>
                </a:extLst>
              </a:tr>
              <a:tr h="143300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endParaRPr lang="ru-UA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85309"/>
                  </a:ext>
                </a:extLst>
              </a:tr>
              <a:tr h="218774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400" b="1" u="sng" strike="noStrike" dirty="0">
                          <a:effectLst/>
                          <a:latin typeface="+mn-lt"/>
                        </a:rPr>
                        <a:t>Приватна </a:t>
                      </a:r>
                      <a:r>
                        <a:rPr lang="ru-RU" sz="1400" b="1" u="sng" strike="noStrike" dirty="0" err="1">
                          <a:effectLst/>
                          <a:latin typeface="+mn-lt"/>
                        </a:rPr>
                        <a:t>подорож</a:t>
                      </a:r>
                      <a:r>
                        <a:rPr lang="ru-RU" sz="1400" b="1" u="sng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-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візити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за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запрошенням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поїздки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до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родичів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друзів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шопінг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743983"/>
                  </a:ext>
                </a:extLst>
              </a:tr>
              <a:tr h="140636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endParaRPr lang="ru-UA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51917"/>
                  </a:ext>
                </a:extLst>
              </a:tr>
              <a:tr h="857016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uk-UA" sz="1400" b="1" u="sng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Страхуванням не покриваються 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екстремальні види спорту та відпочинку, наприклад: водний </a:t>
                      </a:r>
                      <a:r>
                        <a:rPr lang="uk-UA" sz="1400" u="none" strike="noStrike" dirty="0" err="1">
                          <a:effectLst/>
                          <a:latin typeface="+mn-lt"/>
                        </a:rPr>
                        <a:t>екстрім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 (дайвінг, </a:t>
                      </a:r>
                      <a:r>
                        <a:rPr lang="uk-UA" sz="1400" u="none" strike="noStrike" dirty="0" err="1">
                          <a:effectLst/>
                          <a:latin typeface="+mn-lt"/>
                        </a:rPr>
                        <a:t>рафтинг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),  всі види повітряного </a:t>
                      </a:r>
                      <a:r>
                        <a:rPr lang="uk-UA" sz="1400" u="none" strike="noStrike" dirty="0" err="1">
                          <a:effectLst/>
                          <a:latin typeface="+mn-lt"/>
                        </a:rPr>
                        <a:t>екстріму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uk-UA" sz="1400" u="none" strike="noStrike" dirty="0" err="1">
                          <a:effectLst/>
                          <a:latin typeface="+mn-lt"/>
                        </a:rPr>
                        <a:t>горний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uk-UA" sz="1400" u="none" strike="noStrike" dirty="0" err="1">
                          <a:effectLst/>
                          <a:latin typeface="+mn-lt"/>
                        </a:rPr>
                        <a:t>екстрім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 (альпінізм, </a:t>
                      </a:r>
                      <a:r>
                        <a:rPr lang="uk-UA" sz="1400" u="none" strike="noStrike" dirty="0" err="1">
                          <a:effectLst/>
                          <a:latin typeface="+mn-lt"/>
                        </a:rPr>
                        <a:t>маунтінбайк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uk-UA" sz="1400" u="none" strike="noStrike" dirty="0" err="1">
                          <a:effectLst/>
                          <a:latin typeface="+mn-lt"/>
                        </a:rPr>
                        <a:t>скелелазання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uk-UA" sz="1400" u="none" strike="noStrike" dirty="0" err="1">
                          <a:effectLst/>
                          <a:latin typeface="+mn-lt"/>
                        </a:rPr>
                        <a:t>льодолазання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, всі види спелеології), наземний </a:t>
                      </a:r>
                      <a:r>
                        <a:rPr lang="uk-UA" sz="1400" u="none" strike="noStrike" dirty="0" err="1">
                          <a:effectLst/>
                          <a:latin typeface="+mn-lt"/>
                        </a:rPr>
                        <a:t>екстрім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uk-UA" sz="1400" u="none" strike="noStrike" dirty="0" err="1">
                          <a:effectLst/>
                          <a:latin typeface="+mn-lt"/>
                        </a:rPr>
                        <a:t>паркур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uk-UA" sz="1400" u="none" strike="noStrike" dirty="0" err="1">
                          <a:effectLst/>
                          <a:latin typeface="+mn-lt"/>
                        </a:rPr>
                        <a:t>скейтбординг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, ВМХ, </a:t>
                      </a:r>
                      <a:r>
                        <a:rPr lang="uk-UA" sz="1400" u="none" strike="noStrike" dirty="0" err="1">
                          <a:effectLst/>
                          <a:latin typeface="+mn-lt"/>
                        </a:rPr>
                        <a:t>велотріал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, трюки/акробатика на велосипедах, </a:t>
                      </a:r>
                      <a:r>
                        <a:rPr lang="uk-UA" sz="1400" u="none" strike="noStrike" dirty="0" err="1">
                          <a:effectLst/>
                          <a:latin typeface="+mn-lt"/>
                        </a:rPr>
                        <a:t>вулканобординг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uk-UA" sz="1400" u="none" strike="noStrike" dirty="0" err="1">
                          <a:effectLst/>
                          <a:latin typeface="+mn-lt"/>
                        </a:rPr>
                        <a:t>білдерінг</a:t>
                      </a:r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 та інші види, пов'язані з підкоренням висотних будівель та споруд), та інші.</a:t>
                      </a:r>
                      <a:endParaRPr lang="uk-U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6044" marR="6044" marT="60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005474"/>
                  </a:ext>
                </a:extLst>
              </a:tr>
            </a:tbl>
          </a:graphicData>
        </a:graphic>
      </p:graphicFrame>
      <p:pic>
        <p:nvPicPr>
          <p:cNvPr id="7" name="Рисунок 6" descr="Изображение выглядит как пальма, зонтик, Детское искусство, Пальмоцветны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C6A7468-494E-45FB-BEC1-18D1ACD06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" y="1441272"/>
            <a:ext cx="963072" cy="907110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ол, стул, мультфильм, игруш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BFA6C56-FE69-477B-BBB2-4270EE6C2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2560906"/>
            <a:ext cx="1005573" cy="754180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а открытом воздухе, снег, человек, неб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5C8B62E-6506-45E4-BEE7-002907C8B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" y="3326699"/>
            <a:ext cx="993621" cy="55863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яч, круг, футбол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D6EF4C7-753D-40F5-9D7E-EE938F78F6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9" y="3987663"/>
            <a:ext cx="984692" cy="83578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аксессуар, мешок, сумка для покупок, сум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B755DAA-1B35-40F0-A88C-5574563057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6" y="4779082"/>
            <a:ext cx="810159" cy="55863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груш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81B3642-33BE-4DA6-855B-DD5531FFDD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5" y="5360947"/>
            <a:ext cx="879570" cy="14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8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4FDAD7-0621-4E20-B752-771F8AF6D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 r="16459"/>
          <a:stretch/>
        </p:blipFill>
        <p:spPr>
          <a:xfrm>
            <a:off x="7424755" y="683581"/>
            <a:ext cx="4625202" cy="59436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D331D2-A91E-4D1E-94E8-24C54B17A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0" y="316878"/>
            <a:ext cx="1650794" cy="5587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92C084-A9E7-4C7F-B2D6-77747B49EB81}"/>
              </a:ext>
            </a:extLst>
          </p:cNvPr>
          <p:cNvSpPr txBox="1"/>
          <p:nvPr/>
        </p:nvSpPr>
        <p:spPr>
          <a:xfrm>
            <a:off x="346984" y="947026"/>
            <a:ext cx="6508244" cy="559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>
                <a:cs typeface="Times New Roman" pitchFamily="18" charset="0"/>
              </a:rPr>
              <a:t>1. МЕТОДОЛОГІЧНА БАЗА</a:t>
            </a:r>
          </a:p>
          <a:p>
            <a:pPr>
              <a:lnSpc>
                <a:spcPct val="150000"/>
              </a:lnSpc>
            </a:pPr>
            <a:r>
              <a:rPr lang="uk-UA" sz="1600" dirty="0">
                <a:cs typeface="Times New Roman" pitchFamily="18" charset="0"/>
              </a:rPr>
              <a:t>2. ПРЕДМЕТ ДОГОВОРУ СТРАХУВАННЯ. ОБ'ЄКТ СТРАХУВАННЯ</a:t>
            </a:r>
          </a:p>
          <a:p>
            <a:pPr>
              <a:lnSpc>
                <a:spcPct val="150000"/>
              </a:lnSpc>
            </a:pPr>
            <a:r>
              <a:rPr lang="uk-UA" sz="1600" dirty="0">
                <a:cs typeface="Times New Roman" pitchFamily="18" charset="0"/>
              </a:rPr>
              <a:t>3. </a:t>
            </a:r>
            <a:r>
              <a:rPr lang="uk-UA" sz="1600" dirty="0"/>
              <a:t>СТРАХУВАЛЬНИК ТА ЗАСТРАХОВАНІ ОСОБИ. ОБМЕЖЕННЯ. ВИГОДОНАБУВАЧ.</a:t>
            </a:r>
          </a:p>
          <a:p>
            <a:pPr>
              <a:lnSpc>
                <a:spcPct val="150000"/>
              </a:lnSpc>
            </a:pPr>
            <a:r>
              <a:rPr lang="uk-UA" sz="1600" dirty="0"/>
              <a:t>4. НЕ ПРИЙМАЮТЬСЯ НА СТРАХУВАННЯ</a:t>
            </a:r>
          </a:p>
          <a:p>
            <a:pPr>
              <a:lnSpc>
                <a:spcPct val="150000"/>
              </a:lnSpc>
            </a:pPr>
            <a:r>
              <a:rPr lang="uk-UA" sz="1600" dirty="0">
                <a:cs typeface="Times New Roman" pitchFamily="18" charset="0"/>
              </a:rPr>
              <a:t>5. </a:t>
            </a:r>
            <a:r>
              <a:rPr lang="uk-UA" sz="1600" kern="0" dirty="0">
                <a:cs typeface="Times New Roman" pitchFamily="18" charset="0"/>
              </a:rPr>
              <a:t>РОЗРАХУНОК СТРАХОВОГО ТАРИФУ, СТРАХОВОГО ПЛАТЕЖУ</a:t>
            </a:r>
            <a:endParaRPr lang="uk-UA" sz="16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dirty="0">
                <a:cs typeface="Times New Roman" pitchFamily="18" charset="0"/>
              </a:rPr>
              <a:t>6. </a:t>
            </a:r>
            <a:r>
              <a:rPr lang="uk-UA" sz="1600" kern="0" dirty="0">
                <a:cs typeface="Times New Roman" pitchFamily="18" charset="0"/>
              </a:rPr>
              <a:t>СТРАХОВА СУМА. ФРАНШИЗА</a:t>
            </a:r>
            <a:endParaRPr lang="ru-RU" sz="1600" kern="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dirty="0">
                <a:cs typeface="Times New Roman" pitchFamily="18" charset="0"/>
              </a:rPr>
              <a:t>7. </a:t>
            </a:r>
            <a:r>
              <a:rPr lang="uk-UA" sz="1600" kern="0" dirty="0">
                <a:cs typeface="Times New Roman" pitchFamily="18" charset="0"/>
              </a:rPr>
              <a:t>СТРАХОВІ РИЗИКИ/СТРАХОВІ ВИПАДКИ </a:t>
            </a:r>
            <a:r>
              <a:rPr lang="uk-UA" sz="1600" u="sng" dirty="0"/>
              <a:t>(МЕДИЧНІ ВИТРАТИ) </a:t>
            </a:r>
            <a:endParaRPr lang="ru-RU" sz="1600" kern="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dirty="0">
                <a:cs typeface="Times New Roman" pitchFamily="18" charset="0"/>
              </a:rPr>
              <a:t>8. </a:t>
            </a:r>
            <a:r>
              <a:rPr lang="uk-UA" sz="1600" kern="0" dirty="0">
                <a:cs typeface="Times New Roman" pitchFamily="18" charset="0"/>
              </a:rPr>
              <a:t>СТРАХОВІ РИЗИКИ/СТРАХОВІ ВИПАДКИ </a:t>
            </a:r>
            <a:r>
              <a:rPr lang="uk-UA" sz="1600" u="sng" dirty="0"/>
              <a:t>(НЕЩАСНИЙ ВИПАДОК) </a:t>
            </a:r>
          </a:p>
          <a:p>
            <a:pPr>
              <a:lnSpc>
                <a:spcPct val="150000"/>
              </a:lnSpc>
            </a:pPr>
            <a:r>
              <a:rPr lang="uk-UA" sz="1600" kern="0" dirty="0">
                <a:cs typeface="Times New Roman" pitchFamily="18" charset="0"/>
              </a:rPr>
              <a:t>9. СТРАХОВІ РИЗИКИ/СТРАХОВІ ВИПАДКИ </a:t>
            </a:r>
            <a:r>
              <a:rPr lang="uk-UA" sz="1600" u="sng" dirty="0"/>
              <a:t>(ВІДПОВІДАЛЬНІСТЬ ПЕРЕД </a:t>
            </a:r>
          </a:p>
          <a:p>
            <a:pPr>
              <a:lnSpc>
                <a:spcPct val="150000"/>
              </a:lnSpc>
            </a:pPr>
            <a:r>
              <a:rPr lang="uk-UA" sz="1600" u="sng" dirty="0"/>
              <a:t>3-МИ ОСОБАМИ) </a:t>
            </a:r>
          </a:p>
          <a:p>
            <a:pPr>
              <a:lnSpc>
                <a:spcPct val="150000"/>
              </a:lnSpc>
            </a:pPr>
            <a:r>
              <a:rPr lang="uk-UA" sz="1600" kern="0" dirty="0">
                <a:cs typeface="Times New Roman" pitchFamily="18" charset="0"/>
              </a:rPr>
              <a:t>10. ПРОГРАМИ СТРАХУВАННЯ</a:t>
            </a:r>
            <a:endParaRPr lang="ru-RU" sz="16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cs typeface="Times New Roman" pitchFamily="18" charset="0"/>
              </a:rPr>
              <a:t>11. </a:t>
            </a:r>
            <a:r>
              <a:rPr lang="uk-UA" sz="1600" kern="0" dirty="0">
                <a:cs typeface="Times New Roman" pitchFamily="18" charset="0"/>
              </a:rPr>
              <a:t>ТЕРИТОРІЯ ДІЇ ДОГОВОРУ</a:t>
            </a:r>
            <a:endParaRPr lang="ru-RU" sz="16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cs typeface="Times New Roman" pitchFamily="18" charset="0"/>
              </a:rPr>
              <a:t>12. </a:t>
            </a:r>
            <a:r>
              <a:rPr lang="uk-UA" sz="1600" kern="0" dirty="0">
                <a:cs typeface="Times New Roman" pitchFamily="18" charset="0"/>
              </a:rPr>
              <a:t>УМОВИ СТРАХУВАННЯ – МЕТА ПОДОРОЖІ</a:t>
            </a:r>
            <a:endParaRPr lang="ru-RU" sz="16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cs typeface="Times New Roman" pitchFamily="18" charset="0"/>
              </a:rPr>
              <a:t>13. </a:t>
            </a:r>
            <a:r>
              <a:rPr lang="uk-UA" sz="1600" kern="0" dirty="0">
                <a:cs typeface="Times New Roman" pitchFamily="18" charset="0"/>
              </a:rPr>
              <a:t>СТРОК ДІЇ ДОГОВОРУ</a:t>
            </a:r>
          </a:p>
        </p:txBody>
      </p:sp>
    </p:spTree>
    <p:extLst>
      <p:ext uri="{BB962C8B-B14F-4D97-AF65-F5344CB8AC3E}">
        <p14:creationId xmlns:p14="http://schemas.microsoft.com/office/powerpoint/2010/main" val="2352322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567713" y="-5582293"/>
            <a:ext cx="1056573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20649"/>
            <a:ext cx="1650794" cy="5587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6089C48-0D10-476A-ADAF-7B96F8C79360}"/>
              </a:ext>
            </a:extLst>
          </p:cNvPr>
          <p:cNvSpPr txBox="1"/>
          <p:nvPr/>
        </p:nvSpPr>
        <p:spPr>
          <a:xfrm>
            <a:off x="3113133" y="246220"/>
            <a:ext cx="8548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kern="0" dirty="0">
                <a:solidFill>
                  <a:schemeClr val="tx1"/>
                </a:solidFill>
                <a:cs typeface="Times New Roman" pitchFamily="18" charset="0"/>
              </a:rPr>
              <a:t>УМОВИ СТРАХУВАННЯ. МЕТА ПОДОРОЖІ</a:t>
            </a:r>
          </a:p>
        </p:txBody>
      </p:sp>
      <p:graphicFrame>
        <p:nvGraphicFramePr>
          <p:cNvPr id="14" name="Содержимое 5">
            <a:extLst>
              <a:ext uri="{FF2B5EF4-FFF2-40B4-BE49-F238E27FC236}">
                <a16:creationId xmlns:a16="http://schemas.microsoft.com/office/drawing/2014/main" id="{3485BEBA-F1B0-4F2D-A4B9-DB4D9B94D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87974"/>
              </p:ext>
            </p:extLst>
          </p:nvPr>
        </p:nvGraphicFramePr>
        <p:xfrm>
          <a:off x="583251" y="1097646"/>
          <a:ext cx="10963714" cy="5686843"/>
        </p:xfrm>
        <a:graphic>
          <a:graphicData uri="http://schemas.openxmlformats.org/drawingml/2006/table">
            <a:tbl>
              <a:tblPr/>
              <a:tblGrid>
                <a:gridCol w="45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0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835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Мета подорожі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Робота,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пов`язана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з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ризиком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Фізична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робота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автомобільного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транспорту;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зайняті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у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гірничовидобувній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промисловості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працюючі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по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видобуванню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на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поверхні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);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зайняті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на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виробництві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зберіганні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отруйних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вибухових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речовин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працівники,що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беруть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участь у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випробувальних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роботах;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працюючі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на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будівельних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механізмах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крановики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бульдозеристи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екскаваторники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грейдерники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компресорники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та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ін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.);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3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зайняті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безпосередньо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у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процесі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виробництва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кольорових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металів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видобування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лиття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),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у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металургійній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промисловості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працюючі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у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доменному, прокатному, сталеплавильному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чавуннолиттєвому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виробництві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);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зайняті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безпосередньо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на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шкідливих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небезпечних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виробництвах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лісової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деревообробної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паперово-целюлозної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промисловості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нафто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газоперегонних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станцій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нафто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-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газосховищ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будівельники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та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інші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різноробочі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які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працюють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на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будівельних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майданчиках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мисливці;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електрогазозварники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маляри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штукатури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сільського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господарства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зайняті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на роботах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з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отрутохімікатами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а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також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на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сільськогосподарських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будівельних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механізмах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підвищеної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небезпеки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сільського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господарства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які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працють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на полях;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зайняті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у будь-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яких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рятувальних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командах;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фермерського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господарства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особи, які працюють на енергетичних комплексах;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вантажники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тілоохоронці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інша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робота,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пов'язана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з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фізичними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навантаженнями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службовці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воєнізованої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невоєнізованої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охорони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i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правоохоронних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органів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служби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безпеки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водолази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електрики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-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високовольтники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члени команд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морських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суден;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зайняті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у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повітряних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польотах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зайняті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у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будівництві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на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високолазних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кесонних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покрівельних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роботах;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4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зайняті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у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розвідці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освоєнні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нафтових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газових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родовищ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8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пожежники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особи, які працюють у радіоактивно небезпечній  зоні;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особи,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які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працюють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з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вибуховими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речовинами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каскадери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дресирувальники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акробати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працівники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що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виконують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роботи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у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підземних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умовах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інша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робота,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пов`язана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з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ризиком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pic>
        <p:nvPicPr>
          <p:cNvPr id="15" name="Рисунок 14" descr="1360056905_6-3d-man-repairs-photo-2.jpg">
            <a:extLst>
              <a:ext uri="{FF2B5EF4-FFF2-40B4-BE49-F238E27FC236}">
                <a16:creationId xmlns:a16="http://schemas.microsoft.com/office/drawing/2014/main" id="{62CC63AB-DDF6-4308-AFF6-DE2A54713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107" y="4412166"/>
            <a:ext cx="2664296" cy="2199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88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46E69B7-E81B-427D-B12E-9DAEC1D321BA}"/>
              </a:ext>
            </a:extLst>
          </p:cNvPr>
          <p:cNvSpPr/>
          <p:nvPr/>
        </p:nvSpPr>
        <p:spPr>
          <a:xfrm>
            <a:off x="0" y="-10102"/>
            <a:ext cx="327351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lumMod val="95000"/>
                  <a:shade val="67500"/>
                  <a:satMod val="115000"/>
                </a:schemeClr>
              </a:gs>
              <a:gs pos="68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B34624-CD47-4574-B4B6-A821B04D3BCB}"/>
              </a:ext>
            </a:extLst>
          </p:cNvPr>
          <p:cNvSpPr/>
          <p:nvPr/>
        </p:nvSpPr>
        <p:spPr>
          <a:xfrm rot="5400000">
            <a:off x="5662325" y="-5691476"/>
            <a:ext cx="848302" cy="122110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200" b="1" kern="0" dirty="0">
                <a:solidFill>
                  <a:schemeClr val="tx1"/>
                </a:solidFill>
                <a:cs typeface="Times New Roman" pitchFamily="18" charset="0"/>
              </a:rPr>
              <a:t>СТРОК ДІЇ ДОГОВОРУ</a:t>
            </a:r>
            <a:endParaRPr lang="ru-RU" sz="320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10557C-B027-42CC-9086-127E591A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5" y="139741"/>
            <a:ext cx="1650794" cy="558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3FBE79-19AF-48D1-ACA8-89130D7D2520}"/>
              </a:ext>
            </a:extLst>
          </p:cNvPr>
          <p:cNvSpPr txBox="1"/>
          <p:nvPr/>
        </p:nvSpPr>
        <p:spPr>
          <a:xfrm>
            <a:off x="3600805" y="1109642"/>
            <a:ext cx="826462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Строк </a:t>
            </a:r>
            <a:r>
              <a:rPr lang="ru-RU" sz="2400" dirty="0" err="1"/>
              <a:t>дії</a:t>
            </a:r>
            <a:r>
              <a:rPr lang="ru-RU" sz="2400" dirty="0"/>
              <a:t> договору страхування </a:t>
            </a:r>
            <a:r>
              <a:rPr lang="ru-RU" sz="2400" dirty="0" err="1"/>
              <a:t>встановлюється</a:t>
            </a:r>
            <a:r>
              <a:rPr lang="ru-RU" sz="2400" dirty="0"/>
              <a:t> за </a:t>
            </a:r>
            <a:r>
              <a:rPr lang="ru-RU" sz="2400" dirty="0" err="1"/>
              <a:t>згодою</a:t>
            </a:r>
            <a:r>
              <a:rPr lang="ru-RU" sz="2400" dirty="0"/>
              <a:t> </a:t>
            </a:r>
            <a:r>
              <a:rPr lang="ru-RU" sz="2400" dirty="0" err="1"/>
              <a:t>Страхувальника</a:t>
            </a:r>
            <a:r>
              <a:rPr lang="ru-RU" sz="2400" dirty="0"/>
              <a:t> і Страховика.</a:t>
            </a:r>
          </a:p>
          <a:p>
            <a:endParaRPr lang="ru-RU" sz="2400" dirty="0"/>
          </a:p>
          <a:p>
            <a:endParaRPr lang="ru-RU" sz="800" dirty="0"/>
          </a:p>
          <a:p>
            <a:pPr>
              <a:buFontTx/>
              <a:buNone/>
            </a:pPr>
            <a:r>
              <a:rPr lang="ru-RU" altLang="ru-UA" sz="2400" dirty="0" err="1"/>
              <a:t>Мінімальний</a:t>
            </a:r>
            <a:r>
              <a:rPr lang="ru-RU" altLang="ru-UA" sz="2400" dirty="0"/>
              <a:t> </a:t>
            </a:r>
            <a:r>
              <a:rPr lang="ru-RU" altLang="ru-UA" sz="2400" dirty="0" err="1"/>
              <a:t>термін</a:t>
            </a:r>
            <a:r>
              <a:rPr lang="ru-RU" altLang="ru-UA" sz="2400" dirty="0"/>
              <a:t> </a:t>
            </a:r>
            <a:r>
              <a:rPr lang="ru-RU" altLang="ru-UA" sz="2400" dirty="0" err="1"/>
              <a:t>страхування</a:t>
            </a:r>
            <a:r>
              <a:rPr lang="ru-RU" altLang="ru-UA" sz="2400" dirty="0"/>
              <a:t> - </a:t>
            </a:r>
            <a:r>
              <a:rPr lang="ru-RU" altLang="ru-UA" sz="2400" b="1" dirty="0"/>
              <a:t>3 </a:t>
            </a:r>
            <a:r>
              <a:rPr lang="ru-RU" altLang="ru-UA" sz="2400" b="1" dirty="0" err="1"/>
              <a:t>дні</a:t>
            </a:r>
            <a:endParaRPr lang="ru-RU" altLang="ru-UA" sz="2400" b="1" dirty="0"/>
          </a:p>
          <a:p>
            <a:pPr>
              <a:buFontTx/>
              <a:buNone/>
            </a:pPr>
            <a:endParaRPr lang="uk-UA" altLang="ru-UA" sz="400" dirty="0"/>
          </a:p>
          <a:p>
            <a:pPr>
              <a:buFontTx/>
              <a:buNone/>
            </a:pPr>
            <a:endParaRPr lang="uk-UA" altLang="ru-UA" sz="800" dirty="0"/>
          </a:p>
          <a:p>
            <a:pPr>
              <a:buFontTx/>
              <a:buNone/>
            </a:pPr>
            <a:r>
              <a:rPr lang="uk-UA" altLang="ru-UA" sz="2400" dirty="0"/>
              <a:t>Максимальний термін</a:t>
            </a:r>
            <a:r>
              <a:rPr lang="uk-UA" altLang="ru-UA" sz="2400" b="1" dirty="0"/>
              <a:t>, </a:t>
            </a:r>
            <a:r>
              <a:rPr lang="uk-UA" altLang="ru-UA" sz="2400" u="sng" dirty="0"/>
              <a:t>за умови безперервного перебування за кордоном</a:t>
            </a:r>
            <a:r>
              <a:rPr lang="uk-UA" altLang="ru-UA" sz="2400" b="1" dirty="0"/>
              <a:t>, - 1 рік (365 днів).</a:t>
            </a:r>
          </a:p>
        </p:txBody>
      </p:sp>
      <p:pic>
        <p:nvPicPr>
          <p:cNvPr id="13" name="Рисунок 12" descr="404.jpg">
            <a:extLst>
              <a:ext uri="{FF2B5EF4-FFF2-40B4-BE49-F238E27FC236}">
                <a16:creationId xmlns:a16="http://schemas.microsoft.com/office/drawing/2014/main" id="{B92933F2-31AF-44C0-9218-D956ACFC2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14" y="4102858"/>
            <a:ext cx="2378769" cy="23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Изображение выглядит как текст, Планшет, гаджет, компьюте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1A316B1-2190-41E2-BF5B-9262CF7A9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45" y="4187738"/>
            <a:ext cx="3440832" cy="229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55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BFCA2B3-8E57-4BD1-8DF7-0E396FFB4245}"/>
              </a:ext>
            </a:extLst>
          </p:cNvPr>
          <p:cNvSpPr/>
          <p:nvPr/>
        </p:nvSpPr>
        <p:spPr>
          <a:xfrm rot="5400000">
            <a:off x="2659707" y="-2674290"/>
            <a:ext cx="6872582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8000">
                <a:schemeClr val="bg1">
                  <a:lumMod val="95000"/>
                  <a:shade val="67500"/>
                  <a:satMod val="115000"/>
                </a:schemeClr>
              </a:gs>
              <a:gs pos="41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D266E-D7E2-4CC9-898E-D7F0326258DC}"/>
              </a:ext>
            </a:extLst>
          </p:cNvPr>
          <p:cNvSpPr txBox="1"/>
          <p:nvPr/>
        </p:nvSpPr>
        <p:spPr>
          <a:xfrm>
            <a:off x="6972" y="38452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Карта </a:t>
            </a:r>
            <a:r>
              <a:rPr lang="ru-RU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регіональної</a:t>
            </a:r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 </a:t>
            </a:r>
            <a:r>
              <a:rPr lang="ru-RU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мережі</a:t>
            </a:r>
            <a:endParaRPr lang="uk-UA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C02C41-952B-424A-99F7-F57832C11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62" y="1169360"/>
            <a:ext cx="8499106" cy="5661751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06338BC1-E832-461C-BC90-C28E0A6C86CE}"/>
              </a:ext>
            </a:extLst>
          </p:cNvPr>
          <p:cNvSpPr/>
          <p:nvPr/>
        </p:nvSpPr>
        <p:spPr>
          <a:xfrm>
            <a:off x="2204720" y="4826000"/>
            <a:ext cx="162560" cy="162560"/>
          </a:xfrm>
          <a:prstGeom prst="ellipse">
            <a:avLst/>
          </a:prstGeom>
          <a:solidFill>
            <a:srgbClr val="91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6695220-D0E4-4AAC-9DEC-162E74C35C95}"/>
              </a:ext>
            </a:extLst>
          </p:cNvPr>
          <p:cNvSpPr/>
          <p:nvPr/>
        </p:nvSpPr>
        <p:spPr>
          <a:xfrm>
            <a:off x="2231390" y="5167122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4B48952-5016-4739-AC05-A3F46FE2B98B}"/>
              </a:ext>
            </a:extLst>
          </p:cNvPr>
          <p:cNvSpPr/>
          <p:nvPr/>
        </p:nvSpPr>
        <p:spPr>
          <a:xfrm>
            <a:off x="1992630" y="3839678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A08DD5B-DFB7-49D1-80EC-7648E046C517}"/>
              </a:ext>
            </a:extLst>
          </p:cNvPr>
          <p:cNvSpPr/>
          <p:nvPr/>
        </p:nvSpPr>
        <p:spPr>
          <a:xfrm>
            <a:off x="3592830" y="4000235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93E7831-F473-461F-A420-4FBEE859778E}"/>
              </a:ext>
            </a:extLst>
          </p:cNvPr>
          <p:cNvSpPr/>
          <p:nvPr/>
        </p:nvSpPr>
        <p:spPr>
          <a:xfrm>
            <a:off x="2994660" y="3607805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3487331-5182-43CE-8236-25B2076B9CA0}"/>
              </a:ext>
            </a:extLst>
          </p:cNvPr>
          <p:cNvSpPr/>
          <p:nvPr/>
        </p:nvSpPr>
        <p:spPr>
          <a:xfrm>
            <a:off x="2735580" y="2895335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732423F-A283-47A6-808F-70C3148F8A28}"/>
              </a:ext>
            </a:extLst>
          </p:cNvPr>
          <p:cNvSpPr/>
          <p:nvPr/>
        </p:nvSpPr>
        <p:spPr>
          <a:xfrm>
            <a:off x="3394710" y="3150605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619D722-6F11-4DE9-8E15-4665343173D8}"/>
              </a:ext>
            </a:extLst>
          </p:cNvPr>
          <p:cNvSpPr/>
          <p:nvPr/>
        </p:nvSpPr>
        <p:spPr>
          <a:xfrm>
            <a:off x="4061460" y="3035035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A72FB61C-1603-4F57-B2DD-B9D37D6FEFFD}"/>
              </a:ext>
            </a:extLst>
          </p:cNvPr>
          <p:cNvSpPr/>
          <p:nvPr/>
        </p:nvSpPr>
        <p:spPr>
          <a:xfrm>
            <a:off x="4872990" y="3430005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99B5B04F-8DD2-4DC4-BEF4-7CE7F173B162}"/>
              </a:ext>
            </a:extLst>
          </p:cNvPr>
          <p:cNvSpPr/>
          <p:nvPr/>
        </p:nvSpPr>
        <p:spPr>
          <a:xfrm>
            <a:off x="6661988" y="3770833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031A2DC8-702B-416B-9FDE-8B80E2C51BFE}"/>
              </a:ext>
            </a:extLst>
          </p:cNvPr>
          <p:cNvSpPr/>
          <p:nvPr/>
        </p:nvSpPr>
        <p:spPr>
          <a:xfrm>
            <a:off x="6460909" y="3176005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4425E61-9198-46AB-97A8-986DED127794}"/>
              </a:ext>
            </a:extLst>
          </p:cNvPr>
          <p:cNvSpPr/>
          <p:nvPr/>
        </p:nvSpPr>
        <p:spPr>
          <a:xfrm>
            <a:off x="7619149" y="2895335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820D62A4-1C46-4F5A-BD1D-16669CA2EE32}"/>
              </a:ext>
            </a:extLst>
          </p:cNvPr>
          <p:cNvSpPr/>
          <p:nvPr/>
        </p:nvSpPr>
        <p:spPr>
          <a:xfrm>
            <a:off x="7067969" y="3347455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5B4181-84F6-473D-8791-BE5E889C9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03" y="3298938"/>
            <a:ext cx="500658" cy="88875"/>
          </a:xfrm>
          <a:prstGeom prst="rect">
            <a:avLst/>
          </a:prstGeom>
        </p:spPr>
      </p:pic>
      <p:sp>
        <p:nvSpPr>
          <p:cNvPr id="51" name="Овал 50">
            <a:extLst>
              <a:ext uri="{FF2B5EF4-FFF2-40B4-BE49-F238E27FC236}">
                <a16:creationId xmlns:a16="http://schemas.microsoft.com/office/drawing/2014/main" id="{4A25C301-5BBC-48E6-A971-0A2643026E67}"/>
              </a:ext>
            </a:extLst>
          </p:cNvPr>
          <p:cNvSpPr/>
          <p:nvPr/>
        </p:nvSpPr>
        <p:spPr>
          <a:xfrm>
            <a:off x="6661988" y="3760771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C5EAB730-B9EE-482B-9B57-3B8CF52358E7}"/>
              </a:ext>
            </a:extLst>
          </p:cNvPr>
          <p:cNvSpPr/>
          <p:nvPr/>
        </p:nvSpPr>
        <p:spPr>
          <a:xfrm>
            <a:off x="5681548" y="5350713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E2E97E0-CFB9-4AC6-BF89-3E6F00763316}"/>
              </a:ext>
            </a:extLst>
          </p:cNvPr>
          <p:cNvSpPr/>
          <p:nvPr/>
        </p:nvSpPr>
        <p:spPr>
          <a:xfrm>
            <a:off x="6460909" y="4798695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5B11EF10-ED0E-41B5-B26D-DBAE33EE73C0}"/>
              </a:ext>
            </a:extLst>
          </p:cNvPr>
          <p:cNvSpPr/>
          <p:nvPr/>
        </p:nvSpPr>
        <p:spPr>
          <a:xfrm>
            <a:off x="7017372" y="5000752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6884ABD5-3DB9-4234-AB31-8F71D9F84D0D}"/>
              </a:ext>
            </a:extLst>
          </p:cNvPr>
          <p:cNvSpPr/>
          <p:nvPr/>
        </p:nvSpPr>
        <p:spPr>
          <a:xfrm>
            <a:off x="7967332" y="4380992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385F146-8D0A-423F-8C2F-7007288EF3A3}"/>
              </a:ext>
            </a:extLst>
          </p:cNvPr>
          <p:cNvSpPr/>
          <p:nvPr/>
        </p:nvSpPr>
        <p:spPr>
          <a:xfrm>
            <a:off x="7067969" y="4380992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BD04EBBC-7860-4C0F-AA2C-7DCE59E6733D}"/>
              </a:ext>
            </a:extLst>
          </p:cNvPr>
          <p:cNvSpPr/>
          <p:nvPr/>
        </p:nvSpPr>
        <p:spPr>
          <a:xfrm>
            <a:off x="7921256" y="3723375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16C4D116-9BDE-4460-9E74-0E3202903CDA}"/>
              </a:ext>
            </a:extLst>
          </p:cNvPr>
          <p:cNvSpPr/>
          <p:nvPr/>
        </p:nvSpPr>
        <p:spPr>
          <a:xfrm>
            <a:off x="8556256" y="3035035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DB24C096-8362-4345-B60B-16FEA44E1274}"/>
              </a:ext>
            </a:extLst>
          </p:cNvPr>
          <p:cNvSpPr/>
          <p:nvPr/>
        </p:nvSpPr>
        <p:spPr>
          <a:xfrm>
            <a:off x="7780286" y="2237453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7FEA0A7C-4796-4D74-A0D7-4E0D440D04B3}"/>
              </a:ext>
            </a:extLst>
          </p:cNvPr>
          <p:cNvSpPr/>
          <p:nvPr/>
        </p:nvSpPr>
        <p:spPr>
          <a:xfrm>
            <a:off x="4796777" y="2450813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325438AE-09AA-4AF8-874D-9267758A3F51}"/>
              </a:ext>
            </a:extLst>
          </p:cNvPr>
          <p:cNvSpPr/>
          <p:nvPr/>
        </p:nvSpPr>
        <p:spPr>
          <a:xfrm>
            <a:off x="3248660" y="2102198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8C5A360-4422-4FA9-BE49-8FD8F73690B1}"/>
              </a:ext>
            </a:extLst>
          </p:cNvPr>
          <p:cNvSpPr/>
          <p:nvPr/>
        </p:nvSpPr>
        <p:spPr>
          <a:xfrm>
            <a:off x="3782060" y="2273996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F765D438-4750-497E-B47D-D1D6A283CAB8}"/>
              </a:ext>
            </a:extLst>
          </p:cNvPr>
          <p:cNvSpPr/>
          <p:nvPr/>
        </p:nvSpPr>
        <p:spPr>
          <a:xfrm>
            <a:off x="6345339" y="1683203"/>
            <a:ext cx="115570" cy="115570"/>
          </a:xfrm>
          <a:prstGeom prst="ellipse">
            <a:avLst/>
          </a:prstGeom>
          <a:solidFill>
            <a:srgbClr val="E9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C82BE49D-8851-4291-8067-10470F53EA93}"/>
              </a:ext>
            </a:extLst>
          </p:cNvPr>
          <p:cNvSpPr/>
          <p:nvPr/>
        </p:nvSpPr>
        <p:spPr>
          <a:xfrm>
            <a:off x="5748223" y="2447765"/>
            <a:ext cx="162560" cy="162560"/>
          </a:xfrm>
          <a:prstGeom prst="ellipse">
            <a:avLst/>
          </a:prstGeom>
          <a:solidFill>
            <a:srgbClr val="91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09A5B0-943B-411A-93E5-C9E46A14C976}"/>
              </a:ext>
            </a:extLst>
          </p:cNvPr>
          <p:cNvSpPr txBox="1"/>
          <p:nvPr/>
        </p:nvSpPr>
        <p:spPr>
          <a:xfrm>
            <a:off x="2342896" y="4708275"/>
            <a:ext cx="3108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>
                <a:latin typeface="Ubuntu" panose="020B0504030602030204" pitchFamily="34" charset="0"/>
              </a:rPr>
              <a:t>Головний</a:t>
            </a:r>
            <a:r>
              <a:rPr lang="ru-RU" sz="1600" dirty="0">
                <a:latin typeface="Ubuntu" panose="020B0504030602030204" pitchFamily="34" charset="0"/>
              </a:rPr>
              <a:t> </a:t>
            </a:r>
            <a:r>
              <a:rPr lang="ru-RU" sz="1600" dirty="0" err="1">
                <a:latin typeface="Ubuntu" panose="020B0504030602030204" pitchFamily="34" charset="0"/>
              </a:rPr>
              <a:t>офіс</a:t>
            </a:r>
            <a:r>
              <a:rPr lang="ru-RU" sz="1600" dirty="0">
                <a:latin typeface="Ubuntu" panose="020B0504030602030204" pitchFamily="34" charset="0"/>
              </a:rPr>
              <a:t> </a:t>
            </a:r>
            <a:r>
              <a:rPr lang="ru-RU" sz="1600" dirty="0" err="1">
                <a:latin typeface="Ubuntu" panose="020B0504030602030204" pitchFamily="34" charset="0"/>
              </a:rPr>
              <a:t>компанії</a:t>
            </a:r>
            <a:endParaRPr lang="uk-UA" sz="1600" dirty="0">
              <a:latin typeface="Ubuntu" panose="020B0504030602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F60427D-B3F1-4346-8528-F391EBB2E6A0}"/>
              </a:ext>
            </a:extLst>
          </p:cNvPr>
          <p:cNvSpPr txBox="1"/>
          <p:nvPr/>
        </p:nvSpPr>
        <p:spPr>
          <a:xfrm>
            <a:off x="2336800" y="5027244"/>
            <a:ext cx="717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>
                <a:latin typeface="Ubuntu" panose="020B0504030602030204" pitchFamily="34" charset="0"/>
              </a:rPr>
              <a:t>Філії</a:t>
            </a:r>
            <a:endParaRPr lang="uk-UA" sz="1600" dirty="0">
              <a:latin typeface="Ubuntu" panose="020B050403060203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96C233E-2FEA-4CAC-8B6E-CE9C18468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17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F88E68-6284-4FD9-A29D-B0933868F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9EE8D6-997B-49AC-9655-42FA88BF4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3" y="356972"/>
            <a:ext cx="1939800" cy="644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10B63A-F71F-49CD-932C-F8DB392708B3}"/>
              </a:ext>
            </a:extLst>
          </p:cNvPr>
          <p:cNvSpPr txBox="1"/>
          <p:nvPr/>
        </p:nvSpPr>
        <p:spPr>
          <a:xfrm>
            <a:off x="0" y="550911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Оберігаємо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 те,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що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 Ви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цінуєте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!</a:t>
            </a:r>
            <a:r>
              <a:rPr lang="ru-RU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®</a:t>
            </a:r>
            <a:endParaRPr lang="uk-UA" sz="3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45096-594B-4017-BFAE-9686E1B90D5D}"/>
              </a:ext>
            </a:extLst>
          </p:cNvPr>
          <p:cNvSpPr txBox="1"/>
          <p:nvPr/>
        </p:nvSpPr>
        <p:spPr>
          <a:xfrm>
            <a:off x="446073" y="1192876"/>
            <a:ext cx="6186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Страхова компанія "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BBS INSURANCE"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DD4F1-D4A1-40DD-9865-468A2D1BD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5" y="3828195"/>
            <a:ext cx="307431" cy="3074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7D660D-BBED-45B1-ADFE-B1E9CB7C2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3" y="3228349"/>
            <a:ext cx="338174" cy="3381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EEC17BF-DB8B-4215-8CC0-34C0FFF1EE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0" y="2014885"/>
            <a:ext cx="338174" cy="33817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2107EF-086C-4763-A222-A7CB19B28B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4" y="2614800"/>
            <a:ext cx="338174" cy="3381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07A58E-8D95-41E2-B88A-005B239EF6B6}"/>
              </a:ext>
            </a:extLst>
          </p:cNvPr>
          <p:cNvSpPr txBox="1"/>
          <p:nvPr/>
        </p:nvSpPr>
        <p:spPr>
          <a:xfrm>
            <a:off x="969900" y="205088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Ubuntu" panose="020B0504030602030204" pitchFamily="34" charset="0"/>
              </a:rPr>
              <a:t>04050, </a:t>
            </a:r>
            <a:r>
              <a:rPr lang="ru-RU" sz="1400" dirty="0" err="1">
                <a:latin typeface="Ubuntu" panose="020B0504030602030204" pitchFamily="34" charset="0"/>
              </a:rPr>
              <a:t>м.Київ</a:t>
            </a:r>
            <a:r>
              <a:rPr lang="ru-RU" sz="1400" dirty="0">
                <a:latin typeface="Ubuntu" panose="020B0504030602030204" pitchFamily="34" charset="0"/>
              </a:rPr>
              <a:t>, </a:t>
            </a:r>
            <a:r>
              <a:rPr lang="ru-RU" sz="1400" dirty="0" err="1">
                <a:latin typeface="Ubuntu" panose="020B0504030602030204" pitchFamily="34" charset="0"/>
              </a:rPr>
              <a:t>вул</a:t>
            </a:r>
            <a:r>
              <a:rPr lang="ru-RU" sz="1400" dirty="0">
                <a:latin typeface="Ubuntu" panose="020B0504030602030204" pitchFamily="34" charset="0"/>
              </a:rPr>
              <a:t>. </a:t>
            </a:r>
            <a:r>
              <a:rPr lang="ru-RU" sz="1400" dirty="0" err="1">
                <a:latin typeface="Ubuntu" panose="020B0504030602030204" pitchFamily="34" charset="0"/>
              </a:rPr>
              <a:t>Білоруська</a:t>
            </a:r>
            <a:r>
              <a:rPr lang="ru-RU" sz="1400" dirty="0">
                <a:latin typeface="Ubuntu" panose="020B0504030602030204" pitchFamily="34" charset="0"/>
              </a:rPr>
              <a:t>, 3</a:t>
            </a:r>
            <a:endParaRPr lang="uk-UA" sz="1400" dirty="0">
              <a:latin typeface="Ubuntu" panose="020B05040306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1D0385-7846-4171-B3A8-6358F391AAF2}"/>
              </a:ext>
            </a:extLst>
          </p:cNvPr>
          <p:cNvSpPr txBox="1"/>
          <p:nvPr/>
        </p:nvSpPr>
        <p:spPr>
          <a:xfrm>
            <a:off x="969900" y="254117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Ubuntu" panose="020B0504030602030204" pitchFamily="34" charset="0"/>
              </a:rPr>
              <a:t>0 800 500 123 </a:t>
            </a:r>
            <a:r>
              <a:rPr lang="ru-RU" sz="1200" dirty="0">
                <a:latin typeface="Ubuntu" panose="020B0504030602030204" pitchFamily="34" charset="0"/>
              </a:rPr>
              <a:t>(Контакт-центр)</a:t>
            </a:r>
          </a:p>
          <a:p>
            <a:r>
              <a:rPr lang="ru-RU" sz="1400" dirty="0">
                <a:latin typeface="Ubuntu" panose="020B0504030602030204" pitchFamily="34" charset="0"/>
              </a:rPr>
              <a:t>044 246 67 22 </a:t>
            </a:r>
            <a:r>
              <a:rPr lang="ru-RU" sz="1200" dirty="0">
                <a:latin typeface="Ubuntu" panose="020B0504030602030204" pitchFamily="34" charset="0"/>
              </a:rPr>
              <a:t>(</a:t>
            </a:r>
            <a:r>
              <a:rPr lang="ru-RU" sz="1200" dirty="0" err="1">
                <a:latin typeface="Ubuntu" panose="020B0504030602030204" pitchFamily="34" charset="0"/>
              </a:rPr>
              <a:t>Багатоканальний</a:t>
            </a:r>
            <a:r>
              <a:rPr lang="ru-RU" sz="1200" dirty="0">
                <a:latin typeface="Ubuntu" panose="020B0504030602030204" pitchFamily="34" charset="0"/>
              </a:rPr>
              <a:t> номер телефону)</a:t>
            </a:r>
            <a:endParaRPr lang="uk-UA" sz="1200" dirty="0">
              <a:latin typeface="Ubuntu" panose="020B0504030602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DCD91B-12CD-47D1-A733-C12564F579A6}"/>
              </a:ext>
            </a:extLst>
          </p:cNvPr>
          <p:cNvSpPr txBox="1"/>
          <p:nvPr/>
        </p:nvSpPr>
        <p:spPr>
          <a:xfrm>
            <a:off x="969900" y="3236719"/>
            <a:ext cx="1663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latin typeface="Ubuntu" panose="020B0504030602030204" pitchFamily="34" charset="0"/>
              </a:rPr>
              <a:t>info@bbs.com.ua</a:t>
            </a:r>
            <a:endParaRPr lang="uk-UA" sz="1400" dirty="0">
              <a:latin typeface="Ubuntu" panose="020B05040306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53AF62-002C-4407-ADBC-CEC2DB5CD788}"/>
              </a:ext>
            </a:extLst>
          </p:cNvPr>
          <p:cNvSpPr txBox="1"/>
          <p:nvPr/>
        </p:nvSpPr>
        <p:spPr>
          <a:xfrm>
            <a:off x="969900" y="3828195"/>
            <a:ext cx="1663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latin typeface="Ubuntu" panose="020B0504030602030204" pitchFamily="34" charset="0"/>
              </a:rPr>
              <a:t>https://bbs.ua</a:t>
            </a:r>
            <a:endParaRPr lang="uk-UA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8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EEF1E5-99A1-432B-8D50-964E62252B31}"/>
              </a:ext>
            </a:extLst>
          </p:cNvPr>
          <p:cNvSpPr/>
          <p:nvPr/>
        </p:nvSpPr>
        <p:spPr>
          <a:xfrm>
            <a:off x="-131" y="0"/>
            <a:ext cx="341376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3000">
                <a:schemeClr val="bg1">
                  <a:lumMod val="95000"/>
                  <a:shade val="67500"/>
                  <a:satMod val="115000"/>
                </a:schemeClr>
              </a:gs>
              <a:gs pos="67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05863FA-128F-41CC-90E8-4AD51F64BC3E}"/>
              </a:ext>
            </a:extLst>
          </p:cNvPr>
          <p:cNvGrpSpPr/>
          <p:nvPr/>
        </p:nvGrpSpPr>
        <p:grpSpPr>
          <a:xfrm>
            <a:off x="2804315" y="1678275"/>
            <a:ext cx="8606258" cy="493791"/>
            <a:chOff x="756087" y="847047"/>
            <a:chExt cx="8606258" cy="49379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1FD1EE22-A172-4694-BBDF-0E34FD8E6101}"/>
                </a:ext>
              </a:extLst>
            </p:cNvPr>
            <p:cNvSpPr/>
            <p:nvPr/>
          </p:nvSpPr>
          <p:spPr>
            <a:xfrm>
              <a:off x="756087" y="847047"/>
              <a:ext cx="8606258" cy="493791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: скругленные углы 4">
              <a:extLst>
                <a:ext uri="{FF2B5EF4-FFF2-40B4-BE49-F238E27FC236}">
                  <a16:creationId xmlns:a16="http://schemas.microsoft.com/office/drawing/2014/main" id="{CC887AC9-033B-45E1-BB6C-001B77C2510B}"/>
                </a:ext>
              </a:extLst>
            </p:cNvPr>
            <p:cNvSpPr txBox="1"/>
            <p:nvPr/>
          </p:nvSpPr>
          <p:spPr>
            <a:xfrm>
              <a:off x="770550" y="861510"/>
              <a:ext cx="8577332" cy="46486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000" b="1" kern="1200" dirty="0">
                  <a:cs typeface="Times New Roman" panose="02020603050405020304" pitchFamily="18" charset="0"/>
                </a:rPr>
                <a:t>Закон України «Про страхування»</a:t>
              </a:r>
              <a:endParaRPr lang="ru-UA" sz="2000" kern="12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7895314-2471-459D-9D16-5F4D03469E7B}"/>
              </a:ext>
            </a:extLst>
          </p:cNvPr>
          <p:cNvGrpSpPr/>
          <p:nvPr/>
        </p:nvGrpSpPr>
        <p:grpSpPr>
          <a:xfrm>
            <a:off x="2788692" y="2711931"/>
            <a:ext cx="8604091" cy="533401"/>
            <a:chOff x="756087" y="1495119"/>
            <a:chExt cx="8604091" cy="53340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11F7F7C7-43DA-4C68-AA10-76AB747A85B5}"/>
                </a:ext>
              </a:extLst>
            </p:cNvPr>
            <p:cNvSpPr/>
            <p:nvPr/>
          </p:nvSpPr>
          <p:spPr>
            <a:xfrm>
              <a:off x="756087" y="1495119"/>
              <a:ext cx="8604091" cy="533401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рямоугольник: скругленные углы 4">
              <a:extLst>
                <a:ext uri="{FF2B5EF4-FFF2-40B4-BE49-F238E27FC236}">
                  <a16:creationId xmlns:a16="http://schemas.microsoft.com/office/drawing/2014/main" id="{19D02782-B3B4-40DE-B0C1-0D785EB33684}"/>
                </a:ext>
              </a:extLst>
            </p:cNvPr>
            <p:cNvSpPr txBox="1"/>
            <p:nvPr/>
          </p:nvSpPr>
          <p:spPr>
            <a:xfrm>
              <a:off x="771710" y="1510742"/>
              <a:ext cx="8572845" cy="50215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ea typeface="+mn-ea"/>
                  <a:cs typeface="Times New Roman" panose="02020603050405020304" pitchFamily="18" charset="0"/>
                </a:rPr>
                <a:t>Нормативно-</a:t>
              </a:r>
              <a:r>
                <a:rPr lang="ru-RU" sz="2000" b="1" kern="1200" dirty="0" err="1">
                  <a:ea typeface="+mn-ea"/>
                  <a:cs typeface="Times New Roman" panose="02020603050405020304" pitchFamily="18" charset="0"/>
                </a:rPr>
                <a:t>правові</a:t>
              </a:r>
              <a:r>
                <a:rPr lang="ru-RU" sz="2000" b="1" kern="1200" dirty="0"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ru-RU" sz="2000" b="1" kern="1200" dirty="0" err="1">
                  <a:ea typeface="+mn-ea"/>
                  <a:cs typeface="Times New Roman" panose="02020603050405020304" pitchFamily="18" charset="0"/>
                </a:rPr>
                <a:t>акти</a:t>
              </a:r>
              <a:r>
                <a:rPr lang="ru-RU" sz="2000" b="1" kern="1200" dirty="0"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ru-RU" sz="2000" b="1" kern="1200" dirty="0" err="1">
                  <a:ea typeface="+mn-ea"/>
                  <a:cs typeface="Times New Roman" panose="02020603050405020304" pitchFamily="18" charset="0"/>
                </a:rPr>
                <a:t>Національного</a:t>
              </a:r>
              <a:r>
                <a:rPr lang="ru-RU" sz="2000" b="1" kern="1200" dirty="0">
                  <a:ea typeface="+mn-ea"/>
                  <a:cs typeface="Times New Roman" panose="02020603050405020304" pitchFamily="18" charset="0"/>
                </a:rPr>
                <a:t> банку </a:t>
              </a:r>
              <a:r>
                <a:rPr lang="ru-RU" sz="2000" b="1" kern="1200" dirty="0" err="1">
                  <a:ea typeface="+mn-ea"/>
                  <a:cs typeface="Times New Roman" panose="02020603050405020304" pitchFamily="18" charset="0"/>
                </a:rPr>
                <a:t>України</a:t>
              </a:r>
              <a:endParaRPr lang="ru-RU" sz="2000" b="1" kern="1200" dirty="0"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87FEB64-C291-4E83-8E8F-A86F98DE4D34}"/>
              </a:ext>
            </a:extLst>
          </p:cNvPr>
          <p:cNvGrpSpPr/>
          <p:nvPr/>
        </p:nvGrpSpPr>
        <p:grpSpPr>
          <a:xfrm>
            <a:off x="2755508" y="3670968"/>
            <a:ext cx="8631640" cy="1147778"/>
            <a:chOff x="756087" y="2197358"/>
            <a:chExt cx="8631640" cy="1147778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53AE6BEB-B9F3-4AB1-8773-B11E81EFE7E2}"/>
                </a:ext>
              </a:extLst>
            </p:cNvPr>
            <p:cNvSpPr/>
            <p:nvPr/>
          </p:nvSpPr>
          <p:spPr>
            <a:xfrm>
              <a:off x="756087" y="2197358"/>
              <a:ext cx="8631640" cy="1147778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рямоугольник: скругленные углы 4">
              <a:extLst>
                <a:ext uri="{FF2B5EF4-FFF2-40B4-BE49-F238E27FC236}">
                  <a16:creationId xmlns:a16="http://schemas.microsoft.com/office/drawing/2014/main" id="{B1A48192-B0C9-456B-A006-495A009F768B}"/>
                </a:ext>
              </a:extLst>
            </p:cNvPr>
            <p:cNvSpPr txBox="1"/>
            <p:nvPr/>
          </p:nvSpPr>
          <p:spPr>
            <a:xfrm>
              <a:off x="789704" y="2230975"/>
              <a:ext cx="8564406" cy="108054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ea typeface="+mn-ea"/>
                  <a:cs typeface="Times New Roman" panose="02020603050405020304" pitchFamily="18" charset="0"/>
                </a:rPr>
                <a:t>ЗАГАЛЬНІ УМОВИ СТРАХОВОГО ПРОДУКТУ «СТРАХУВАННЯ ВИТРАТ, ПОВ’ЯЗАНИХ ІЗ НАДАННЯМ ДОПОМОГИ (АСИСТАНС) ОСОБАМ, ЯКІ ПОТРАПИТИ У СКРУТНЕ СТАНОВИЩЕ ПІД ЧАС ЗДІЙСНЕННЯ ПОДОРОЖІ» (Код: 012)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5BFCD1E-0551-4838-9282-1546411FC0D8}"/>
              </a:ext>
            </a:extLst>
          </p:cNvPr>
          <p:cNvGrpSpPr/>
          <p:nvPr/>
        </p:nvGrpSpPr>
        <p:grpSpPr>
          <a:xfrm>
            <a:off x="2788692" y="5158074"/>
            <a:ext cx="8602409" cy="1132971"/>
            <a:chOff x="756087" y="3511345"/>
            <a:chExt cx="8602409" cy="1132971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23CA9539-DB08-4DB2-97DD-BE9E5D8695EC}"/>
                </a:ext>
              </a:extLst>
            </p:cNvPr>
            <p:cNvSpPr/>
            <p:nvPr/>
          </p:nvSpPr>
          <p:spPr>
            <a:xfrm>
              <a:off x="756087" y="3511345"/>
              <a:ext cx="8602409" cy="1132971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Прямоугольник: скругленные углы 4">
              <a:extLst>
                <a:ext uri="{FF2B5EF4-FFF2-40B4-BE49-F238E27FC236}">
                  <a16:creationId xmlns:a16="http://schemas.microsoft.com/office/drawing/2014/main" id="{882E94B0-37D5-4882-B1BD-D84D4F0CEDD2}"/>
                </a:ext>
              </a:extLst>
            </p:cNvPr>
            <p:cNvSpPr txBox="1"/>
            <p:nvPr/>
          </p:nvSpPr>
          <p:spPr>
            <a:xfrm>
              <a:off x="789271" y="3544529"/>
              <a:ext cx="8536041" cy="106660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Інформаційний</a:t>
              </a:r>
              <a:r>
                <a:rPr lang="ru-RU" sz="16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 документ про </a:t>
              </a:r>
              <a:r>
                <a:rPr lang="ru-RU" sz="1600" b="1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стандартний</a:t>
              </a:r>
              <a:r>
                <a:rPr lang="ru-RU" sz="16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ru-RU" sz="1600" b="1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страховий</a:t>
              </a:r>
              <a:r>
                <a:rPr lang="ru-RU" sz="16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 продукт «КОМПЛЕКСНЕ СТРАХУВАННЯ ВИТРАТ, ПОВ’ЯЗАНИХ ІЗ НАДАННЯМ ДОПОМОГИ (АСИСТАНС) ОСОБАМ, ЯКІ ПОТРАПИТИ У СКРУТНЕ СТАНОВИЩЕ ПІД ЧАС ЗДІЙСНЕННЯ ПОДОРОЖІ»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40338F8-09FE-4EE4-9A33-735EA406F1DD}"/>
              </a:ext>
            </a:extLst>
          </p:cNvPr>
          <p:cNvSpPr/>
          <p:nvPr/>
        </p:nvSpPr>
        <p:spPr>
          <a:xfrm rot="5400000">
            <a:off x="5604841" y="-5607444"/>
            <a:ext cx="982316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ю</a:t>
            </a:r>
          </a:p>
        </p:txBody>
      </p:sp>
      <p:sp>
        <p:nvSpPr>
          <p:cNvPr id="23" name="Прямоугольник: скругленные углы 4">
            <a:extLst>
              <a:ext uri="{FF2B5EF4-FFF2-40B4-BE49-F238E27FC236}">
                <a16:creationId xmlns:a16="http://schemas.microsoft.com/office/drawing/2014/main" id="{1E6C880E-2A1A-4EB0-AE80-3C3B5300D14F}"/>
              </a:ext>
            </a:extLst>
          </p:cNvPr>
          <p:cNvSpPr txBox="1"/>
          <p:nvPr/>
        </p:nvSpPr>
        <p:spPr>
          <a:xfrm>
            <a:off x="30228" y="178230"/>
            <a:ext cx="11356920" cy="701607"/>
          </a:xfrm>
          <a:prstGeom prst="rect">
            <a:avLst/>
          </a:prstGeom>
          <a:noFill/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35560" rIns="53340" bIns="3556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2800" b="1" kern="1200" dirty="0">
                <a:solidFill>
                  <a:schemeClr val="tx1"/>
                </a:solidFill>
                <a:cs typeface="Times New Roman" pitchFamily="18" charset="0"/>
              </a:rPr>
              <a:t>МЕТОДОЛОГІЧНА БАЗА</a:t>
            </a:r>
            <a:endParaRPr lang="ru-UA" sz="2800" kern="12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611D10-1BA5-4AAA-8F06-80F4279B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272" y="229573"/>
            <a:ext cx="1650794" cy="558730"/>
          </a:xfrm>
          <a:prstGeom prst="rect">
            <a:avLst/>
          </a:prstGeom>
        </p:spPr>
      </p:pic>
      <p:pic>
        <p:nvPicPr>
          <p:cNvPr id="4" name="Рисунок 3" descr="Флажок со сплошной заливкой">
            <a:extLst>
              <a:ext uri="{FF2B5EF4-FFF2-40B4-BE49-F238E27FC236}">
                <a16:creationId xmlns:a16="http://schemas.microsoft.com/office/drawing/2014/main" id="{A7856F00-46F4-4951-BE01-74AAF0D14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0426" y="1467970"/>
            <a:ext cx="914400" cy="914400"/>
          </a:xfrm>
          <a:prstGeom prst="rect">
            <a:avLst/>
          </a:prstGeom>
        </p:spPr>
      </p:pic>
      <p:pic>
        <p:nvPicPr>
          <p:cNvPr id="21" name="Рисунок 20" descr="Флажок со сплошной заливкой">
            <a:extLst>
              <a:ext uri="{FF2B5EF4-FFF2-40B4-BE49-F238E27FC236}">
                <a16:creationId xmlns:a16="http://schemas.microsoft.com/office/drawing/2014/main" id="{47990A8A-2C21-4AA5-BD5D-06BD9A171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0426" y="2413425"/>
            <a:ext cx="914400" cy="914400"/>
          </a:xfrm>
          <a:prstGeom prst="rect">
            <a:avLst/>
          </a:prstGeom>
        </p:spPr>
      </p:pic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2A1E0C5F-6409-42BE-ACB3-CD142B98A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0426" y="3787657"/>
            <a:ext cx="914400" cy="914400"/>
          </a:xfrm>
          <a:prstGeom prst="rect">
            <a:avLst/>
          </a:prstGeom>
        </p:spPr>
      </p:pic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932992AF-BEC3-4C4B-8BB6-FCC4DA6D5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0426" y="52117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7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080EF1-EE55-4351-8985-F4042822B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64" t="-120" r="12174"/>
          <a:stretch/>
        </p:blipFill>
        <p:spPr>
          <a:xfrm flipH="1">
            <a:off x="-3" y="-10633"/>
            <a:ext cx="3264197" cy="6867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25E236-AD42-4E8C-BBC0-A1420AB58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7B15BF-2E38-43E7-AA41-84C5BE896033}"/>
              </a:ext>
            </a:extLst>
          </p:cNvPr>
          <p:cNvSpPr txBox="1"/>
          <p:nvPr/>
        </p:nvSpPr>
        <p:spPr>
          <a:xfrm>
            <a:off x="3646714" y="921911"/>
            <a:ext cx="8218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Предметом Договору </a:t>
            </a:r>
            <a:r>
              <a:rPr lang="ru-RU" b="1" dirty="0" err="1">
                <a:solidFill>
                  <a:srgbClr val="FF0000"/>
                </a:solidFill>
                <a:cs typeface="Times New Roman" pitchFamily="18" charset="0"/>
              </a:rPr>
              <a:t>страхування</a:t>
            </a: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uk-UA" dirty="0"/>
              <a:t>передача Страхувальником за плату ризику, визначеного Договором, пов’язаного з об’єктом страхування, страховику на умовах, визначених цим договором.</a:t>
            </a:r>
            <a:endParaRPr lang="de-DE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1B9BE98-3329-4CF9-8A52-A33863DB0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20219"/>
              </p:ext>
            </p:extLst>
          </p:nvPr>
        </p:nvGraphicFramePr>
        <p:xfrm>
          <a:off x="3720015" y="1960240"/>
          <a:ext cx="7924800" cy="4314190"/>
        </p:xfrm>
        <a:graphic>
          <a:graphicData uri="http://schemas.openxmlformats.org/drawingml/2006/table">
            <a:tbl>
              <a:tblPr/>
              <a:tblGrid>
                <a:gridCol w="7924800">
                  <a:extLst>
                    <a:ext uri="{9D8B030D-6E8A-4147-A177-3AD203B41FA5}">
                      <a16:colId xmlns:a16="http://schemas.microsoft.com/office/drawing/2014/main" val="1328359256"/>
                    </a:ext>
                  </a:extLst>
                </a:gridCol>
              </a:tblGrid>
              <a:tr h="1862446">
                <a:tc>
                  <a:txBody>
                    <a:bodyPr/>
                    <a:lstStyle/>
                    <a:p>
                      <a:pPr marL="27432" marR="64008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7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sng" dirty="0" err="1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Об’єктом</a:t>
                      </a:r>
                      <a:r>
                        <a:rPr lang="ru-RU" sz="1800" b="1" i="0" u="sng" dirty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sng" dirty="0" err="1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страхування</a:t>
                      </a:r>
                      <a:r>
                        <a:rPr lang="ru-RU" sz="1800" b="1" i="0" u="sng" dirty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 є</a:t>
                      </a:r>
                    </a:p>
                    <a:p>
                      <a:pPr marL="27432" marR="64008" algn="just" rtl="0">
                        <a:spcAft>
                          <a:spcPts val="576"/>
                        </a:spcAft>
                        <a:buNone/>
                      </a:pPr>
                      <a:r>
                        <a:rPr lang="uk-UA" sz="1800" b="1" i="0" dirty="0">
                          <a:effectLst/>
                        </a:rPr>
                        <a:t>За страховим продуктом «Страхування витрат, пов’язаних із наданням допомоги (асистанс) особам, які потрапити у скрутне становище під час здійснення подорожі» (Медичні </a:t>
                      </a:r>
                      <a:r>
                        <a:rPr lang="uk-UA" sz="1800" b="1" i="0" dirty="0" err="1">
                          <a:effectLst/>
                        </a:rPr>
                        <a:t>витарти</a:t>
                      </a:r>
                      <a:r>
                        <a:rPr lang="uk-UA" sz="1800" b="1" i="0" dirty="0">
                          <a:effectLst/>
                        </a:rPr>
                        <a:t>)</a:t>
                      </a:r>
                      <a:r>
                        <a:rPr lang="uk-UA" sz="1800" i="0" dirty="0">
                          <a:effectLst/>
                        </a:rPr>
                        <a:t> є життя здоров’я, працездатність Застрахованої особи та можливі збитки і витрати, пов’язані з наданням допомоги під час подорожі на території України або за кордоном. </a:t>
                      </a:r>
                    </a:p>
                    <a:p>
                      <a:pPr marL="27432" marR="64008" algn="just" rtl="0">
                        <a:spcAft>
                          <a:spcPts val="576"/>
                        </a:spcAft>
                        <a:buNone/>
                      </a:pPr>
                      <a:endParaRPr lang="cs-CZ" sz="800" i="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502782"/>
                  </a:ext>
                </a:extLst>
              </a:tr>
              <a:tr h="1065353">
                <a:tc>
                  <a:txBody>
                    <a:bodyPr/>
                    <a:lstStyle/>
                    <a:p>
                      <a:pPr marL="27432" marR="64008" algn="just" rtl="0">
                        <a:spcAft>
                          <a:spcPts val="576"/>
                        </a:spcAft>
                        <a:buNone/>
                      </a:pPr>
                      <a:r>
                        <a:rPr lang="uk-UA" sz="1800" b="1" i="0" dirty="0">
                          <a:effectLst/>
                        </a:rPr>
                        <a:t>За страховим продуктом «Страхування від нещасного випадку» (Нещасний випадок) страховими ризиками</a:t>
                      </a:r>
                      <a:r>
                        <a:rPr lang="uk-UA" sz="1800" i="0" dirty="0">
                          <a:effectLst/>
                        </a:rPr>
                        <a:t> є життя, здоров’я, працездатність Застрахованої особи під час подорожі на території України або за кордоном.</a:t>
                      </a:r>
                    </a:p>
                    <a:p>
                      <a:pPr marL="27432" marR="64008" algn="just" rtl="0">
                        <a:spcAft>
                          <a:spcPts val="576"/>
                        </a:spcAft>
                        <a:buNone/>
                      </a:pPr>
                      <a:endParaRPr lang="cs-CZ" sz="800" i="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676755"/>
                  </a:ext>
                </a:extLst>
              </a:tr>
              <a:tr h="1328597">
                <a:tc>
                  <a:txBody>
                    <a:bodyPr/>
                    <a:lstStyle/>
                    <a:p>
                      <a:pPr marL="27432" marR="64008" algn="just" rtl="0">
                        <a:spcAft>
                          <a:spcPts val="576"/>
                        </a:spcAft>
                        <a:buNone/>
                      </a:pPr>
                      <a:r>
                        <a:rPr lang="uk-UA" sz="1800" b="1" i="0" dirty="0">
                          <a:effectLst/>
                        </a:rPr>
                        <a:t>За страховим продуктом «Страхування іншої відповідальності (крім визначеної у класах 10, 11, 12) (Відповідальність перед 3ми особами) </a:t>
                      </a:r>
                      <a:r>
                        <a:rPr lang="uk-UA" sz="1800" i="0" dirty="0">
                          <a:effectLst/>
                        </a:rPr>
                        <a:t>є відповідальність Страхувальника за заподіяну шкоду Третій особі та/або її майну під час подорожі на території України або за кордоном. </a:t>
                      </a:r>
                      <a:endParaRPr lang="cs-CZ" sz="1800" i="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6883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B1432A-29C3-4C6A-BBF5-24D3A4CB9287}"/>
              </a:ext>
            </a:extLst>
          </p:cNvPr>
          <p:cNvSpPr/>
          <p:nvPr/>
        </p:nvSpPr>
        <p:spPr>
          <a:xfrm rot="5400000">
            <a:off x="7369967" y="-4116333"/>
            <a:ext cx="716255" cy="89278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68D6A9-425C-4521-BEA7-32850B9081BD}"/>
              </a:ext>
            </a:extLst>
          </p:cNvPr>
          <p:cNvSpPr/>
          <p:nvPr/>
        </p:nvSpPr>
        <p:spPr>
          <a:xfrm>
            <a:off x="3573058" y="129452"/>
            <a:ext cx="8218714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38138" algn="ctr">
              <a:spcBef>
                <a:spcPct val="20000"/>
              </a:spcBef>
              <a:buClr>
                <a:srgbClr val="DF8300"/>
              </a:buClr>
              <a:buSzPct val="150000"/>
              <a:defRPr/>
            </a:pPr>
            <a:r>
              <a:rPr lang="uk-UA" sz="2400" b="1" kern="0" dirty="0">
                <a:solidFill>
                  <a:schemeClr val="tx1"/>
                </a:solidFill>
                <a:cs typeface="Times New Roman" pitchFamily="18" charset="0"/>
              </a:rPr>
              <a:t>ПРЕДМЕТ ДОГОВОРУ СТРАХУВАННЯ. ОБ'ЄКТ СТРАХУВАННЯ </a:t>
            </a:r>
            <a:endParaRPr lang="ru-RU" sz="240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2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404152" y="-5418732"/>
            <a:ext cx="1383697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B75BABB-698C-4800-A09E-2A7AD445B842}"/>
              </a:ext>
            </a:extLst>
          </p:cNvPr>
          <p:cNvSpPr/>
          <p:nvPr/>
        </p:nvSpPr>
        <p:spPr>
          <a:xfrm>
            <a:off x="2308860" y="250371"/>
            <a:ext cx="9578340" cy="925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38138" algn="ctr">
              <a:spcBef>
                <a:spcPct val="20000"/>
              </a:spcBef>
              <a:buClr>
                <a:srgbClr val="DF8300"/>
              </a:buClr>
              <a:buSzPct val="150000"/>
              <a:defRPr/>
            </a:pPr>
            <a:r>
              <a:rPr lang="ru-RU" sz="3200" b="1" kern="0" dirty="0">
                <a:solidFill>
                  <a:schemeClr val="tx1"/>
                </a:solidFill>
                <a:cs typeface="Times New Roman" pitchFamily="18" charset="0"/>
              </a:rPr>
              <a:t>СТРАХУВАЛЬНИК ТА ЗАСТРАХОВАНІ ОСОБИ. ОБМЕЖЕННЯ. ВИГОДОНАБУВАЧ.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0B40D-DA00-4225-9C4E-F9B904595374}"/>
              </a:ext>
            </a:extLst>
          </p:cNvPr>
          <p:cNvSpPr txBox="1"/>
          <p:nvPr/>
        </p:nvSpPr>
        <p:spPr>
          <a:xfrm>
            <a:off x="530860" y="1571240"/>
            <a:ext cx="113563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err="1">
                <a:solidFill>
                  <a:srgbClr val="FF0000"/>
                </a:solidFill>
              </a:rPr>
              <a:t>Страхувальниками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uk-UA" dirty="0"/>
              <a:t>визнаються юридичні особи незалежно від форм власності та дієздатні громадяни України, іноземні громадяни, або особи без громадянства, які уклали договір страхування зі Страховиком.</a:t>
            </a:r>
          </a:p>
          <a:p>
            <a:pPr algn="just">
              <a:defRPr/>
            </a:pPr>
            <a:endParaRPr lang="uk-UA" b="1" dirty="0"/>
          </a:p>
          <a:p>
            <a:pPr algn="just">
              <a:defRPr/>
            </a:pPr>
            <a:r>
              <a:rPr lang="en-US" b="1" dirty="0" err="1">
                <a:solidFill>
                  <a:srgbClr val="FF0000"/>
                </a:solidFill>
              </a:rPr>
              <a:t>Застрахована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особа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– </a:t>
            </a:r>
            <a:r>
              <a:rPr lang="uk-UA" dirty="0"/>
              <a:t>фізична особа, яка подорожує по Україні та/або від’їжджає за кордон та знаходиться під страховим захистом. </a:t>
            </a:r>
          </a:p>
          <a:p>
            <a:pPr algn="just">
              <a:defRPr/>
            </a:pPr>
            <a:r>
              <a:rPr lang="uk-UA" dirty="0">
                <a:solidFill>
                  <a:srgbClr val="FF0000"/>
                </a:solidFill>
              </a:rPr>
              <a:t>У разі, коли Страхувальник уклав договір по відношенню до себе, то він одночасно є і Застрахованою особою.</a:t>
            </a:r>
          </a:p>
          <a:p>
            <a:pPr algn="just">
              <a:defRPr/>
            </a:pPr>
            <a:endParaRPr lang="ru-RU" b="1" dirty="0"/>
          </a:p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</a:rPr>
              <a:t>Особи </a:t>
            </a:r>
            <a:r>
              <a:rPr lang="ru-RU" b="1" dirty="0" err="1">
                <a:solidFill>
                  <a:srgbClr val="FF0000"/>
                </a:solidFill>
              </a:rPr>
              <a:t>віком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</a:t>
            </a:r>
            <a:r>
              <a:rPr lang="ru-RU" b="1" dirty="0">
                <a:solidFill>
                  <a:srgbClr val="FF0000"/>
                </a:solidFill>
              </a:rPr>
              <a:t> 1 до 74 </a:t>
            </a:r>
            <a:r>
              <a:rPr lang="ru-RU" b="1" dirty="0" err="1">
                <a:solidFill>
                  <a:srgbClr val="FF0000"/>
                </a:solidFill>
              </a:rPr>
              <a:t>років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включно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dirty="0" err="1"/>
              <a:t>приймаються</a:t>
            </a:r>
            <a:r>
              <a:rPr lang="ru-RU" dirty="0"/>
              <a:t> на </a:t>
            </a:r>
            <a:r>
              <a:rPr lang="ru-RU" dirty="0" err="1"/>
              <a:t>страхування</a:t>
            </a:r>
            <a:r>
              <a:rPr lang="ru-RU" dirty="0"/>
              <a:t>  на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без </a:t>
            </a:r>
            <a:r>
              <a:rPr lang="ru-RU" dirty="0" err="1"/>
              <a:t>погодження</a:t>
            </a:r>
            <a:r>
              <a:rPr lang="ru-RU" dirty="0"/>
              <a:t>  </a:t>
            </a:r>
          </a:p>
          <a:p>
            <a:pPr algn="just">
              <a:defRPr/>
            </a:pPr>
            <a:endParaRPr lang="ru-RU" b="1" dirty="0"/>
          </a:p>
          <a:p>
            <a:pPr algn="just">
              <a:defRPr/>
            </a:pPr>
            <a:r>
              <a:rPr lang="ru-RU" b="1" dirty="0" err="1">
                <a:solidFill>
                  <a:srgbClr val="FF0000"/>
                </a:solidFill>
              </a:rPr>
              <a:t>Діти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віком</a:t>
            </a:r>
            <a:r>
              <a:rPr lang="ru-RU" b="1" dirty="0">
                <a:solidFill>
                  <a:srgbClr val="FF0000"/>
                </a:solidFill>
              </a:rPr>
              <a:t> до одного року в </a:t>
            </a:r>
            <a:r>
              <a:rPr lang="ru-RU" b="1" dirty="0" err="1">
                <a:solidFill>
                  <a:srgbClr val="FF0000"/>
                </a:solidFill>
              </a:rPr>
              <a:t>супроводі</a:t>
            </a:r>
            <a:r>
              <a:rPr lang="ru-RU" b="1" dirty="0">
                <a:solidFill>
                  <a:srgbClr val="FF0000"/>
                </a:solidFill>
              </a:rPr>
              <a:t> одного з </a:t>
            </a:r>
            <a:r>
              <a:rPr lang="ru-RU" b="1" dirty="0" err="1">
                <a:solidFill>
                  <a:srgbClr val="FF0000"/>
                </a:solidFill>
              </a:rPr>
              <a:t>батьків</a:t>
            </a:r>
            <a:r>
              <a:rPr lang="ru-RU" b="1" dirty="0">
                <a:solidFill>
                  <a:srgbClr val="FF0000"/>
                </a:solidFill>
              </a:rPr>
              <a:t>  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особи </a:t>
            </a:r>
            <a:r>
              <a:rPr lang="ru-RU" b="1" dirty="0" err="1">
                <a:solidFill>
                  <a:srgbClr val="FF0000"/>
                </a:solidFill>
              </a:rPr>
              <a:t>віком</a:t>
            </a:r>
            <a:r>
              <a:rPr lang="ru-RU" b="1" dirty="0">
                <a:solidFill>
                  <a:srgbClr val="FF0000"/>
                </a:solidFill>
              </a:rPr>
              <a:t> старше 75 </a:t>
            </a:r>
            <a:r>
              <a:rPr lang="ru-RU" b="1" dirty="0" err="1">
                <a:solidFill>
                  <a:srgbClr val="FF0000"/>
                </a:solidFill>
              </a:rPr>
              <a:t>років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приймаються</a:t>
            </a:r>
            <a:r>
              <a:rPr lang="ru-RU" dirty="0"/>
              <a:t> на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за </a:t>
            </a:r>
            <a:r>
              <a:rPr lang="ru-RU" dirty="0" err="1"/>
              <a:t>письмовим</a:t>
            </a:r>
            <a:r>
              <a:rPr lang="ru-RU" dirty="0"/>
              <a:t> </a:t>
            </a:r>
            <a:r>
              <a:rPr lang="ru-RU" dirty="0" err="1"/>
              <a:t>погодженням</a:t>
            </a:r>
            <a:r>
              <a:rPr lang="ru-RU" dirty="0"/>
              <a:t> з Департаментом </a:t>
            </a:r>
            <a:r>
              <a:rPr lang="ru-RU" dirty="0" err="1"/>
              <a:t>методології</a:t>
            </a:r>
            <a:r>
              <a:rPr lang="ru-RU" dirty="0"/>
              <a:t> та </a:t>
            </a:r>
            <a:r>
              <a:rPr lang="ru-RU" dirty="0" err="1"/>
              <a:t>андерайтингу</a:t>
            </a:r>
            <a:r>
              <a:rPr lang="ru-RU" dirty="0"/>
              <a:t>.</a:t>
            </a:r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r>
              <a:rPr lang="uk-UA" b="1" dirty="0">
                <a:solidFill>
                  <a:srgbClr val="FF0000"/>
                </a:solidFill>
              </a:rPr>
              <a:t>Вигодонабувач</a:t>
            </a:r>
            <a:r>
              <a:rPr lang="uk-UA" dirty="0"/>
              <a:t> Застрахована особа, в разі її неповноліття – законний представник</a:t>
            </a: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3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511767" y="-5526347"/>
            <a:ext cx="1168466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37D816D-F39C-47BA-8629-5A227663429B}"/>
              </a:ext>
            </a:extLst>
          </p:cNvPr>
          <p:cNvSpPr/>
          <p:nvPr/>
        </p:nvSpPr>
        <p:spPr>
          <a:xfrm>
            <a:off x="3069771" y="327209"/>
            <a:ext cx="7674429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НЕ ПРИЙМАЮТЬСЯ НА СТРАХУВАННЯ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988A96-BFD4-43F4-B960-57D5C6FB495A}"/>
              </a:ext>
            </a:extLst>
          </p:cNvPr>
          <p:cNvSpPr txBox="1"/>
          <p:nvPr/>
        </p:nvSpPr>
        <p:spPr>
          <a:xfrm>
            <a:off x="530860" y="1764385"/>
            <a:ext cx="7513683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 rtl="0">
              <a:spcAft>
                <a:spcPts val="1200"/>
              </a:spcAft>
            </a:pPr>
            <a:r>
              <a:rPr lang="uk-UA" sz="2400" b="1" u="sng" dirty="0">
                <a:solidFill>
                  <a:srgbClr val="FF0000"/>
                </a:solidFill>
              </a:rPr>
              <a:t>Н</a:t>
            </a:r>
            <a:r>
              <a:rPr lang="uk-UA" sz="2400" b="1" u="sng" dirty="0">
                <a:solidFill>
                  <a:srgbClr val="FF0000"/>
                </a:solidFill>
                <a:effectLst/>
              </a:rPr>
              <a:t>е приймаються на страхування:</a:t>
            </a:r>
            <a:endParaRPr lang="de-DE" sz="2400" b="1" u="sng" dirty="0">
              <a:solidFill>
                <a:srgbClr val="FF0000"/>
              </a:solidFill>
              <a:effectLst/>
            </a:endParaRPr>
          </a:p>
          <a:p>
            <a:pPr marL="800100" lvl="1" indent="-342900" algn="just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effectLst/>
              </a:rPr>
              <a:t>Особи, що мають вагітність понад 26 тижнів.</a:t>
            </a:r>
            <a:endParaRPr lang="de-DE" sz="2400" dirty="0">
              <a:effectLst/>
            </a:endParaRPr>
          </a:p>
          <a:p>
            <a:pPr marL="800100" lvl="1" indent="-342900" algn="just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effectLst/>
              </a:rPr>
              <a:t>Особи, які знаходяться на обліку в наркологічних, психоневрологічних центрах; хворі на алкоголізм, наркоманію, токсикоманію; визнані у встановленому порядку недієздатними.</a:t>
            </a:r>
            <a:endParaRPr lang="de-DE" sz="2400" dirty="0">
              <a:effectLst/>
            </a:endParaRPr>
          </a:p>
          <a:p>
            <a:pPr marL="800100" lvl="1" indent="-342900" algn="just" rtl="0">
              <a:spcAft>
                <a:spcPts val="576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effectLst/>
              </a:rPr>
              <a:t>Особи з обмеженими можливостями (інваліди I-ІІ групи та особи з інвалідністю з дитинства).</a:t>
            </a:r>
            <a:endParaRPr lang="de-DE" sz="2400" dirty="0">
              <a:effectLst/>
            </a:endParaRPr>
          </a:p>
        </p:txBody>
      </p:sp>
      <p:pic>
        <p:nvPicPr>
          <p:cNvPr id="26" name="Рисунок 25" descr="Изображение выглядит как мультфильм, игруш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854CC77-3969-4B94-A0E9-9FE612E18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049" y="1807028"/>
            <a:ext cx="2967438" cy="42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1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EEF1E5-99A1-432B-8D50-964E62252B31}"/>
              </a:ext>
            </a:extLst>
          </p:cNvPr>
          <p:cNvSpPr>
            <a:spLocks/>
          </p:cNvSpPr>
          <p:nvPr/>
        </p:nvSpPr>
        <p:spPr>
          <a:xfrm>
            <a:off x="0" y="0"/>
            <a:ext cx="3666585" cy="6858000"/>
          </a:xfrm>
          <a:prstGeom prst="rect">
            <a:avLst/>
          </a:prstGeom>
          <a:blipFill>
            <a:blip r:embed="rId2"/>
            <a:stretch>
              <a:fillRect l="-57861" r="-118341"/>
            </a:stretch>
          </a:blip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611D10-1BA5-4AAA-8F06-80F4279B1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7" y="364772"/>
            <a:ext cx="1650794" cy="5587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6F8E63-3BFF-4293-8B61-85CF29CE6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716" y="2891790"/>
            <a:ext cx="873573" cy="873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9DB60-BD47-40AC-A3E9-A0AA01D339F4}"/>
              </a:ext>
            </a:extLst>
          </p:cNvPr>
          <p:cNvSpPr txBox="1"/>
          <p:nvPr/>
        </p:nvSpPr>
        <p:spPr>
          <a:xfrm>
            <a:off x="3895298" y="1368988"/>
            <a:ext cx="7980472" cy="484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4D4F53"/>
              </a:buClr>
              <a:buFont typeface="Wingdings" panose="05000000000000000000" pitchFamily="2" charset="2"/>
              <a:buChar char="v"/>
            </a:pPr>
            <a:r>
              <a:rPr lang="uk-UA" b="1" dirty="0"/>
              <a:t>Розмір страхової премії </a:t>
            </a:r>
            <a:r>
              <a:rPr lang="uk-UA" dirty="0"/>
              <a:t>встановлюється на підставі затверджених Тарифних політик Страховика за окремим стразовим продуктом, відповідно до обраних ризиків та враховуючи обрані Страхувальником/Застрахованою особою умови, що впливають на ступінь ризику.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4D4F53"/>
              </a:buClr>
              <a:buFont typeface="Wingdings" panose="05000000000000000000" pitchFamily="2" charset="2"/>
              <a:buChar char="v"/>
            </a:pPr>
            <a:r>
              <a:rPr lang="ru-RU" b="1" dirty="0" err="1"/>
              <a:t>Розмір</a:t>
            </a:r>
            <a:r>
              <a:rPr lang="ru-RU" b="1" dirty="0"/>
              <a:t> </a:t>
            </a:r>
            <a:r>
              <a:rPr lang="ru-RU" b="1" dirty="0" err="1"/>
              <a:t>страхової</a:t>
            </a:r>
            <a:r>
              <a:rPr lang="ru-RU" b="1" dirty="0"/>
              <a:t> </a:t>
            </a:r>
            <a:r>
              <a:rPr lang="ru-RU" b="1" dirty="0" err="1"/>
              <a:t>премії</a:t>
            </a:r>
            <a:r>
              <a:rPr lang="ru-RU" b="1" dirty="0"/>
              <a:t> </a:t>
            </a:r>
            <a:r>
              <a:rPr lang="ru-RU" dirty="0" err="1"/>
              <a:t>встановлюється</a:t>
            </a:r>
            <a:r>
              <a:rPr lang="ru-RU" dirty="0"/>
              <a:t> шляхом </a:t>
            </a:r>
            <a:r>
              <a:rPr lang="ru-RU" dirty="0" err="1"/>
              <a:t>добутку</a:t>
            </a:r>
            <a:r>
              <a:rPr lang="ru-RU" dirty="0"/>
              <a:t> базового тарифу за один день </a:t>
            </a:r>
            <a:r>
              <a:rPr lang="ru-RU" dirty="0" err="1"/>
              <a:t>подорожі</a:t>
            </a:r>
            <a:r>
              <a:rPr lang="ru-RU" dirty="0"/>
              <a:t> з </a:t>
            </a:r>
            <a:r>
              <a:rPr lang="ru-RU" dirty="0" err="1"/>
              <a:t>врахуванням</a:t>
            </a:r>
            <a:r>
              <a:rPr lang="ru-RU" dirty="0"/>
              <a:t> курсу НБУ на дату </a:t>
            </a:r>
            <a:r>
              <a:rPr lang="ru-RU" dirty="0" err="1"/>
              <a:t>укладання</a:t>
            </a:r>
            <a:r>
              <a:rPr lang="ru-RU" dirty="0"/>
              <a:t> договору,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подорожі</a:t>
            </a:r>
            <a:r>
              <a:rPr lang="ru-RU" dirty="0"/>
              <a:t> та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коригуючих</a:t>
            </a:r>
            <a:r>
              <a:rPr lang="ru-RU" dirty="0"/>
              <a:t> </a:t>
            </a:r>
            <a:r>
              <a:rPr lang="ru-RU" dirty="0" err="1"/>
              <a:t>коефіцієнтів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dirty="0" err="1"/>
              <a:t>впливають</a:t>
            </a:r>
            <a:r>
              <a:rPr lang="ru-RU" b="1" dirty="0"/>
              <a:t> на </a:t>
            </a:r>
            <a:r>
              <a:rPr lang="ru-RU" b="1" dirty="0" err="1"/>
              <a:t>ступінь</a:t>
            </a:r>
            <a:r>
              <a:rPr lang="ru-RU" b="1" dirty="0"/>
              <a:t> </a:t>
            </a:r>
            <a:r>
              <a:rPr lang="ru-RU" b="1" dirty="0" err="1"/>
              <a:t>ризику</a:t>
            </a:r>
            <a:r>
              <a:rPr lang="ru-RU" dirty="0"/>
              <a:t>:</a:t>
            </a:r>
            <a:endParaRPr lang="ru-UA" dirty="0"/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(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подорожі</a:t>
            </a:r>
            <a:r>
              <a:rPr lang="ru-RU" dirty="0"/>
              <a:t>),</a:t>
            </a:r>
            <a:endParaRPr lang="ru-UA" dirty="0"/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страхової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; </a:t>
            </a:r>
            <a:endParaRPr lang="ru-UA" dirty="0"/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страхового </a:t>
            </a:r>
            <a:r>
              <a:rPr lang="ru-RU" dirty="0" err="1"/>
              <a:t>покриття</a:t>
            </a:r>
            <a:r>
              <a:rPr lang="ru-RU" dirty="0"/>
              <a:t>, </a:t>
            </a:r>
            <a:endParaRPr lang="ru-UA" dirty="0"/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Застрахованої</a:t>
            </a:r>
            <a:r>
              <a:rPr lang="ru-RU" dirty="0"/>
              <a:t> особи,</a:t>
            </a:r>
            <a:endParaRPr lang="ru-UA" dirty="0"/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/>
              <a:t>Мета </a:t>
            </a:r>
            <a:r>
              <a:rPr lang="ru-RU" dirty="0" err="1"/>
              <a:t>подорожі</a:t>
            </a:r>
            <a:r>
              <a:rPr lang="ru-RU" dirty="0"/>
              <a:t>,</a:t>
            </a:r>
            <a:endParaRPr lang="ru-UA" dirty="0"/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Застрахованих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</a:t>
            </a:r>
            <a:endParaRPr lang="ru-UA" dirty="0"/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франшизи</a:t>
            </a:r>
            <a:r>
              <a:rPr lang="ru-RU" dirty="0"/>
              <a:t>,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4FE985-4273-4C2F-B57B-E901EC53F620}"/>
              </a:ext>
            </a:extLst>
          </p:cNvPr>
          <p:cNvSpPr/>
          <p:nvPr/>
        </p:nvSpPr>
        <p:spPr>
          <a:xfrm rot="5400000">
            <a:off x="7290519" y="-3623934"/>
            <a:ext cx="1277548" cy="85254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9BA30E8-EA12-4336-9905-002606E67257}"/>
              </a:ext>
            </a:extLst>
          </p:cNvPr>
          <p:cNvSpPr/>
          <p:nvPr/>
        </p:nvSpPr>
        <p:spPr>
          <a:xfrm>
            <a:off x="3666583" y="60832"/>
            <a:ext cx="8643527" cy="1182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-338138" algn="ctr">
              <a:spcBef>
                <a:spcPct val="20000"/>
              </a:spcBef>
              <a:buClr>
                <a:srgbClr val="DF8300"/>
              </a:buClr>
              <a:buSzPct val="150000"/>
              <a:defRPr/>
            </a:pPr>
            <a:r>
              <a:rPr lang="uk-UA" sz="3200" b="1" kern="0" dirty="0">
                <a:solidFill>
                  <a:schemeClr val="tx1"/>
                </a:solidFill>
                <a:cs typeface="Times New Roman" pitchFamily="18" charset="0"/>
              </a:rPr>
              <a:t>РОЗРАХУНОК СТРАХОВОГО ТАРИФУ, СТРАХОВОГО ПЛАТЕЖУ</a:t>
            </a:r>
            <a:endParaRPr lang="ru-RU" sz="320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8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1462CE-7A04-4AA8-AB8A-4384CAA26E4D}"/>
              </a:ext>
            </a:extLst>
          </p:cNvPr>
          <p:cNvSpPr/>
          <p:nvPr/>
        </p:nvSpPr>
        <p:spPr>
          <a:xfrm>
            <a:off x="2721" y="784"/>
            <a:ext cx="327351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lumMod val="95000"/>
                  <a:shade val="67500"/>
                  <a:satMod val="115000"/>
                </a:schemeClr>
              </a:gs>
              <a:gs pos="68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592170" y="-5576572"/>
            <a:ext cx="1007658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276094"/>
            <a:ext cx="1650794" cy="558730"/>
          </a:xfrm>
          <a:prstGeom prst="rect">
            <a:avLst/>
          </a:prstGeom>
        </p:spPr>
      </p:pic>
      <p:sp>
        <p:nvSpPr>
          <p:cNvPr id="13" name="Прямоугольник 19">
            <a:extLst>
              <a:ext uri="{FF2B5EF4-FFF2-40B4-BE49-F238E27FC236}">
                <a16:creationId xmlns:a16="http://schemas.microsoft.com/office/drawing/2014/main" id="{84C5AB47-BDF1-419B-B903-31B38E9FDC67}"/>
              </a:ext>
            </a:extLst>
          </p:cNvPr>
          <p:cNvSpPr/>
          <p:nvPr/>
        </p:nvSpPr>
        <p:spPr>
          <a:xfrm>
            <a:off x="3128542" y="276093"/>
            <a:ext cx="8116570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38138" algn="ctr">
              <a:spcBef>
                <a:spcPct val="20000"/>
              </a:spcBef>
              <a:buClr>
                <a:srgbClr val="DF8300"/>
              </a:buClr>
              <a:buSzPct val="150000"/>
              <a:defRPr/>
            </a:pPr>
            <a:r>
              <a:rPr lang="uk-UA" sz="3200" b="1" kern="0" dirty="0">
                <a:solidFill>
                  <a:schemeClr val="tx1"/>
                </a:solidFill>
                <a:cs typeface="Times New Roman" pitchFamily="18" charset="0"/>
              </a:rPr>
              <a:t>СТРАХОВА СУМА. ФРАНШИЗА</a:t>
            </a:r>
            <a:endParaRPr lang="ru-RU" sz="320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5F03D-4C6C-47D9-B44B-96A4C96D9210}"/>
              </a:ext>
            </a:extLst>
          </p:cNvPr>
          <p:cNvSpPr txBox="1"/>
          <p:nvPr/>
        </p:nvSpPr>
        <p:spPr>
          <a:xfrm>
            <a:off x="3439885" y="1441829"/>
            <a:ext cx="8374182" cy="25185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353060" algn="just">
              <a:lnSpc>
                <a:spcPct val="103000"/>
              </a:lnSpc>
              <a:spcAft>
                <a:spcPts val="600"/>
              </a:spcAft>
            </a:pPr>
            <a:r>
              <a:rPr lang="uk-UA" b="1" dirty="0"/>
              <a:t>Страхова сума </a:t>
            </a:r>
            <a:r>
              <a:rPr lang="uk-UA" dirty="0"/>
              <a:t>– грошова сума, в межах якої Страховик відповідно до умов Договору зобов’язаний провести страхову виплату в разі настання страхового випадку.</a:t>
            </a:r>
            <a:endParaRPr lang="en-US" dirty="0"/>
          </a:p>
          <a:p>
            <a:pPr indent="353060" algn="just">
              <a:lnSpc>
                <a:spcPct val="103000"/>
              </a:lnSpc>
              <a:spcAft>
                <a:spcPts val="600"/>
              </a:spcAft>
            </a:pPr>
            <a:r>
              <a:rPr lang="uk-UA" b="1" dirty="0"/>
              <a:t>Розмір Страхової суми </a:t>
            </a:r>
            <a:r>
              <a:rPr lang="uk-UA" dirty="0"/>
              <a:t>(ліміту відповідальності) визначається у договорі страхування за домовленістю між Страховиком та Страхувальником.</a:t>
            </a:r>
            <a:endParaRPr lang="en-US" dirty="0"/>
          </a:p>
          <a:p>
            <a:pPr indent="353060" algn="just">
              <a:lnSpc>
                <a:spcPct val="103000"/>
              </a:lnSpc>
            </a:pPr>
            <a:r>
              <a:rPr lang="uk-UA" b="1" dirty="0"/>
              <a:t>Страхова сума (ліміт відповідальності)</a:t>
            </a:r>
            <a:r>
              <a:rPr lang="uk-UA" dirty="0"/>
              <a:t> може бути встановлена за Програмами страхування, за окремими опціями Програми страхування, для конкретних Застрахованих осіб, та/або за Договором страхування в цілому.</a:t>
            </a:r>
            <a:endParaRPr lang="ru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2C5D77-C63F-4C77-950E-1ED187102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55" y="1622654"/>
            <a:ext cx="1972840" cy="1858836"/>
          </a:xfrm>
          <a:prstGeom prst="rect">
            <a:avLst/>
          </a:prstGeom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D8A21D-EAB9-47C5-89C0-0F48F5003419}"/>
              </a:ext>
            </a:extLst>
          </p:cNvPr>
          <p:cNvSpPr txBox="1"/>
          <p:nvPr/>
        </p:nvSpPr>
        <p:spPr>
          <a:xfrm>
            <a:off x="986955" y="4109649"/>
            <a:ext cx="108271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Франшиза –  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відшкодовується</a:t>
            </a:r>
            <a:r>
              <a:rPr lang="ru-RU" dirty="0"/>
              <a:t> Страховиком </a:t>
            </a:r>
            <a:r>
              <a:rPr lang="ru-RU" dirty="0" err="1"/>
              <a:t>згідно</a:t>
            </a:r>
            <a:r>
              <a:rPr lang="ru-RU" dirty="0"/>
              <a:t> з договором </a:t>
            </a:r>
            <a:r>
              <a:rPr lang="ru-RU" dirty="0" err="1"/>
              <a:t>страхування</a:t>
            </a:r>
            <a:r>
              <a:rPr lang="ru-RU" dirty="0"/>
              <a:t>.</a:t>
            </a:r>
          </a:p>
          <a:p>
            <a:pPr algn="just"/>
            <a:endParaRPr lang="uk-UA" i="1" dirty="0"/>
          </a:p>
          <a:p>
            <a:pPr algn="just"/>
            <a:r>
              <a:rPr lang="ru-UA" dirty="0"/>
              <a:t>За даним страховим продуктом Франшиза може з</a:t>
            </a:r>
            <a:r>
              <a:rPr lang="ru-RU" dirty="0" err="1"/>
              <a:t>астосовується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за </a:t>
            </a:r>
            <a:r>
              <a:rPr lang="ru-RU" dirty="0" err="1"/>
              <a:t>класом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18 (</a:t>
            </a:r>
            <a:r>
              <a:rPr lang="ru-RU" dirty="0" err="1"/>
              <a:t>Страховий</a:t>
            </a:r>
            <a:r>
              <a:rPr lang="ru-RU" dirty="0"/>
              <a:t> продукт </a:t>
            </a:r>
            <a:r>
              <a:rPr lang="ru-UA" dirty="0"/>
              <a:t>«Страхування витрат, пов’язаних із наданням допомоги (асистанс) особам, які потрапити у скрутне становище під час здійснення подорожі» (код: 012).</a:t>
            </a:r>
          </a:p>
          <a:p>
            <a:pPr algn="just"/>
            <a:r>
              <a:rPr lang="ru-RU" dirty="0"/>
              <a:t>        </a:t>
            </a:r>
          </a:p>
          <a:p>
            <a:pPr algn="just"/>
            <a:r>
              <a:rPr lang="ru-RU" dirty="0"/>
              <a:t>За </a:t>
            </a:r>
            <a:r>
              <a:rPr lang="ru-RU" dirty="0" err="1"/>
              <a:t>згодою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Франшиза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встановлена</a:t>
            </a:r>
            <a:r>
              <a:rPr lang="ru-RU" dirty="0"/>
              <a:t> </a:t>
            </a:r>
            <a:r>
              <a:rPr lang="ru-RU" b="1" dirty="0"/>
              <a:t>у </a:t>
            </a:r>
            <a:r>
              <a:rPr lang="ru-RU" b="1" dirty="0" err="1"/>
              <a:t>розмірі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50,00 до 200,00 </a:t>
            </a:r>
            <a:r>
              <a:rPr lang="en-US" b="1" dirty="0"/>
              <a:t>USD</a:t>
            </a:r>
            <a:r>
              <a:rPr lang="uk-UA" b="1" dirty="0"/>
              <a:t>/</a:t>
            </a:r>
            <a:r>
              <a:rPr lang="en-US" b="1" dirty="0"/>
              <a:t>EURO</a:t>
            </a:r>
            <a:r>
              <a:rPr lang="ru-RU" b="1" dirty="0"/>
              <a:t> </a:t>
            </a:r>
            <a:r>
              <a:rPr lang="ru-RU" dirty="0"/>
              <a:t>та </a:t>
            </a:r>
            <a:r>
              <a:rPr lang="ru-RU" dirty="0" err="1"/>
              <a:t>зазначається</a:t>
            </a:r>
            <a:r>
              <a:rPr lang="ru-RU" dirty="0"/>
              <a:t> в </a:t>
            </a:r>
            <a:r>
              <a:rPr lang="ru-RU" dirty="0" err="1"/>
              <a:t>Договорі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194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46E69B7-E81B-427D-B12E-9DAEC1D321BA}"/>
              </a:ext>
            </a:extLst>
          </p:cNvPr>
          <p:cNvSpPr/>
          <p:nvPr/>
        </p:nvSpPr>
        <p:spPr>
          <a:xfrm>
            <a:off x="-19051" y="-10102"/>
            <a:ext cx="327351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lumMod val="95000"/>
                  <a:shade val="67500"/>
                  <a:satMod val="115000"/>
                </a:schemeClr>
              </a:gs>
              <a:gs pos="68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67089-3FB3-4FB1-A2DE-F822F3030987}"/>
              </a:ext>
            </a:extLst>
          </p:cNvPr>
          <p:cNvSpPr txBox="1"/>
          <p:nvPr/>
        </p:nvSpPr>
        <p:spPr>
          <a:xfrm>
            <a:off x="914400" y="988044"/>
            <a:ext cx="1100545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b="1" dirty="0"/>
              <a:t>Страховий ризик</a:t>
            </a:r>
            <a:r>
              <a:rPr lang="uk-UA" dirty="0"/>
              <a:t> - подія, на випадок виникнення якої проводиться страхування, яка має ознаки ймовірності та випадковості настання.</a:t>
            </a:r>
            <a:endParaRPr lang="uk-UA" b="1" u="sng" dirty="0"/>
          </a:p>
          <a:p>
            <a:pPr algn="just"/>
            <a:r>
              <a:rPr lang="uk-UA" b="1" u="sng" dirty="0"/>
              <a:t>Страховий продукт «Страхування витрат, пов’язаних із наданням допомоги (асистанс) особам, які потрапити у скрутне становище під час здійснення подорожі» (код: 012) включає такі ризики:</a:t>
            </a:r>
            <a:endParaRPr lang="uk-UA" dirty="0"/>
          </a:p>
          <a:p>
            <a:pPr algn="just"/>
            <a:r>
              <a:rPr lang="uk-UA" dirty="0"/>
              <a:t>страхування медичних витрат, пов’язаних з наданням допомоги (асистанс) особам, які потрапили в скрутне становище під час здійснення подорожі (поїздки) на території України або за кордон;</a:t>
            </a:r>
          </a:p>
          <a:p>
            <a:pPr algn="just"/>
            <a:r>
              <a:rPr lang="uk-UA" dirty="0"/>
              <a:t>страхування витрат, інших, ніж медичні, пов’язаних з наданням допомоги (асистанс) особам, які потрапили в скрутне становище під час здійснення подорожі (поїздки) на території України або за кордон.</a:t>
            </a:r>
          </a:p>
          <a:p>
            <a:pPr algn="just">
              <a:spcAft>
                <a:spcPts val="600"/>
              </a:spcAft>
            </a:pPr>
            <a:r>
              <a:rPr lang="uk-UA" b="1" dirty="0"/>
              <a:t>Страховими ризиками є потрапляння Застрахованої особи у скрутне становище під час здійснення подорожі у зв’язку із:</a:t>
            </a: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захворюванням;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розладом здоров’я внаслідок нещасного випадку;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err="1"/>
              <a:t>дорожно</a:t>
            </a:r>
            <a:r>
              <a:rPr lang="uk-UA" dirty="0"/>
              <a:t>-транспортною пригодою;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поломкою транспортного засобу;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затримкою авіарейсу;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затримкою та/або втратою багажу;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втратою особистих документів;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судовим чи позасудовим врегулюванням спору,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та\або отримання інших послуг (допомоги), що передбачені Програмою страхування.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B34624-CD47-4574-B4B6-A821B04D3BCB}"/>
              </a:ext>
            </a:extLst>
          </p:cNvPr>
          <p:cNvSpPr/>
          <p:nvPr/>
        </p:nvSpPr>
        <p:spPr>
          <a:xfrm rot="5400000">
            <a:off x="5662325" y="-5691476"/>
            <a:ext cx="848302" cy="122110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                              СТРАХОВІ РИЗИКИ. СТРАХОВІ ВИПАДКИ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10557C-B027-42CC-9086-127E591A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5" y="139741"/>
            <a:ext cx="1650794" cy="55873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груш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AC5170A-B016-41AA-B34E-275C21217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t="-1701" r="19676" b="1701"/>
          <a:stretch>
            <a:fillRect/>
          </a:stretch>
        </p:blipFill>
        <p:spPr>
          <a:xfrm>
            <a:off x="10113134" y="4039100"/>
            <a:ext cx="1806724" cy="22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07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6416</TotalTime>
  <Words>3616</Words>
  <Application>Microsoft Office PowerPoint</Application>
  <PresentationFormat>Широкоэкранный</PresentationFormat>
  <Paragraphs>787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Ubuntu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Marharyta Lepenko</dc:creator>
  <cp:lastModifiedBy>Yuliya Shevchenko</cp:lastModifiedBy>
  <cp:revision>72</cp:revision>
  <dcterms:created xsi:type="dcterms:W3CDTF">2024-01-09T17:54:35Z</dcterms:created>
  <dcterms:modified xsi:type="dcterms:W3CDTF">2026-03-27T10:36:29Z</dcterms:modified>
</cp:coreProperties>
</file>