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2" r:id="rId8"/>
    <p:sldId id="273" r:id="rId9"/>
    <p:sldId id="267" r:id="rId10"/>
    <p:sldId id="276" r:id="rId11"/>
    <p:sldId id="268" r:id="rId12"/>
    <p:sldId id="261" r:id="rId13"/>
    <p:sldId id="274" r:id="rId14"/>
    <p:sldId id="270" r:id="rId15"/>
    <p:sldId id="275" r:id="rId16"/>
    <p:sldId id="26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E11"/>
    <a:srgbClr val="767171"/>
    <a:srgbClr val="BFBFBF"/>
    <a:srgbClr val="8E0000"/>
    <a:srgbClr val="91151E"/>
    <a:srgbClr val="FF3B3B"/>
    <a:srgbClr val="A6A6A6"/>
    <a:srgbClr val="E91D26"/>
    <a:srgbClr val="3B383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>
        <p:guide orient="horz" pos="1729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19DC3-1CA5-4113-A8A4-ADC5251D3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984725-71D0-46FA-B895-E39B45973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103A9-AA54-4C79-AAA2-8C9011DC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0DBAC-BF80-4733-84B3-FD5EF78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26592-FF68-4269-9372-1E525B0D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99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7C358-9F9F-4DBC-A917-FF7CF359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A39A6-20E6-4F32-8BB2-476165959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01CD4-D810-4E21-98B8-1CF2B96B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0628F-4E99-405D-8525-7A6B6020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EFC39-9839-4F6F-BA35-74A21A0E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0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69782C-6B9A-476F-A33E-6EF2B9C2A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73F9D2-ECD1-4FCE-A7C1-273577717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1AAF1-FD42-41B2-AC98-1B7FAB4A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37A70-C24A-4FA0-9444-1C885E1F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B8B30-52C8-4060-BBAE-1DDDCA15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9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8CEC-E498-4D1B-8F2D-94933447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7EA96-8154-4642-B50E-0540010C0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68F11-B0EA-4139-9868-BA0A0FE9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3076C-0CE3-428B-A553-98ECBD87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F9EDD-06E0-49C8-8594-D58121CB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12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21B1C-9E33-4636-BADB-4B447771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D295F-04B5-44A7-9515-D6B10166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A7ECB-D20A-4C4A-B09B-65371DC0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E05A3-CA38-4108-BA11-8A68024D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9C07E5-2767-449A-97EA-ED542B3B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4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B49C0-CE52-4A6D-B190-6BABD9FA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43E38-1E5F-429E-99BB-104D9F6A7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BC9C80-4F62-4AF3-B757-8BD24C3E0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25228-3452-44E3-A57F-00D34E30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3DD57-A3AA-42D7-BAD5-D45B3453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4DB4-6396-43C2-923F-29030306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CAF84-413C-4B5B-A16D-1CA62FE3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6CE26D-38B7-4F1F-B820-2D0CE7061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F95219-5351-4834-8F97-A1EBB6C5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B80E45-3B22-4258-98C3-DF364FE64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26C56B-188D-43B7-B0D3-E5C98B467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C08D2-9418-4538-8FC0-DFF941DA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8C3C50-C7D3-4078-B0C7-37131A77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F9D761-4459-45A9-8B31-F399CD85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57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F8ED8-BDC4-4F9F-91EB-9AF6B333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7F8747-8F6A-4465-ACDF-34824665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3237C7-17C4-416F-A74B-18F96A7F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75344C-A01C-45B4-B351-69143F20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53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D958A7-0FFB-484E-84C2-DE4425D6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BF653B-F5E7-4517-9C42-E654C9FC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E94F0D-0A24-493F-835A-A67D31AC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376B-91CC-4832-BDA8-590C8EBC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5EDD7-6D94-44C1-8EB5-F7FFD586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AAAC19-742E-44C1-8607-F225BBF24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9EE23D-7EC1-4FA0-9DAD-F9EF852A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E29342-454D-4A80-966A-39148E90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4DDFFE-2688-4E2B-A578-9923AF03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8D40C-D23F-4F9D-8A05-ABD246E6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A8BD11-5ADD-442F-BE32-BF5C22A80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82A29-5D52-4FCE-AF37-02DA19219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C1A1E-8F30-42CF-AF97-58BC35C0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789B20-ABAD-4BC4-950E-32B86F9A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3E89E-5B52-4C37-BEA4-1FB6D986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6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6FF73-D5A1-41EA-B103-FFB0E8DD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3A244-78F2-448E-869F-D072731BC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875BEE-E513-4247-8B61-EE4F95AC2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1F66-42E4-46CE-BAFD-DC48F819451E}" type="datetimeFigureOut">
              <a:rPr lang="uk-UA" smtClean="0"/>
              <a:t>25.03.2026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ADD3F-6144-45E8-A99B-4B7669A14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14DCE-FA14-4BB3-A5FB-6562C221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17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353-1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bs.ua/polis-oscp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88E68-6284-4FD9-A29D-B0933868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DD41F3-A984-42E4-9701-9C3E2AF31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-3810"/>
            <a:ext cx="5382228" cy="48681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EE8D6-997B-49AC-9655-42FA88BF4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57" y="435717"/>
            <a:ext cx="1939800" cy="644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0B63A-F71F-49CD-932C-F8DB392708B3}"/>
              </a:ext>
            </a:extLst>
          </p:cNvPr>
          <p:cNvSpPr txBox="1"/>
          <p:nvPr/>
        </p:nvSpPr>
        <p:spPr>
          <a:xfrm>
            <a:off x="0" y="507632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cs typeface="Times New Roman" panose="02020603050405020304" pitchFamily="18" charset="0"/>
              </a:rPr>
              <a:t>Загальні</a:t>
            </a:r>
            <a:r>
              <a:rPr lang="ru-RU" sz="2400" b="1" dirty="0">
                <a:cs typeface="Times New Roman" panose="02020603050405020304" pitchFamily="18" charset="0"/>
              </a:rPr>
              <a:t> характеристики та </a:t>
            </a:r>
            <a:r>
              <a:rPr lang="ru-RU" sz="2400" b="1" dirty="0" err="1"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положення</a:t>
            </a:r>
            <a:r>
              <a:rPr lang="ru-RU" sz="2400" b="1" dirty="0">
                <a:cs typeface="Times New Roman" panose="02020603050405020304" pitchFamily="18" charset="0"/>
              </a:rPr>
              <a:t> Закону </a:t>
            </a:r>
            <a:r>
              <a:rPr lang="ru-RU" sz="2400" b="1" dirty="0" err="1"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cs typeface="Times New Roman" panose="02020603050405020304" pitchFamily="18" charset="0"/>
              </a:rPr>
              <a:t> “Про </a:t>
            </a:r>
            <a:r>
              <a:rPr lang="ru-RU" sz="2400" b="1" dirty="0" err="1">
                <a:cs typeface="Times New Roman" panose="02020603050405020304" pitchFamily="18" charset="0"/>
              </a:rPr>
              <a:t>обов’язкове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страхування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цивільно-правової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відповідальності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власників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наземних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транспортних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засобів</a:t>
            </a:r>
            <a:r>
              <a:rPr lang="ru-RU" sz="2400" b="1" dirty="0"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21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-19051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BA8223-AC9C-4B76-9D5E-572CD487D3CD}"/>
              </a:ext>
            </a:extLst>
          </p:cNvPr>
          <p:cNvSpPr/>
          <p:nvPr/>
        </p:nvSpPr>
        <p:spPr>
          <a:xfrm>
            <a:off x="-19051" y="-784"/>
            <a:ext cx="12211051" cy="9235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ПІЛЬГОВІ КАТЕГОРІЇ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1602"/>
            <a:ext cx="1650794" cy="5587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9E736B-69DA-4E8D-AA93-2B76DF268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250" t="2469" r="4601" b="3162"/>
          <a:stretch/>
        </p:blipFill>
        <p:spPr>
          <a:xfrm>
            <a:off x="1023561" y="1738530"/>
            <a:ext cx="1835000" cy="18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46AF8-5A13-4C2E-B9A3-5BA8CD443D2A}"/>
              </a:ext>
            </a:extLst>
          </p:cNvPr>
          <p:cNvSpPr txBox="1"/>
          <p:nvPr/>
        </p:nvSpPr>
        <p:spPr>
          <a:xfrm>
            <a:off x="3254463" y="1028872"/>
            <a:ext cx="85370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Право на </a:t>
            </a:r>
            <a:r>
              <a:rPr lang="uk-UA" dirty="0" err="1"/>
              <a:t>зменьшення</a:t>
            </a:r>
            <a:r>
              <a:rPr lang="uk-UA" dirty="0"/>
              <a:t> страхової премії на 50% </a:t>
            </a:r>
            <a:r>
              <a:rPr lang="ru-RU" dirty="0" err="1"/>
              <a:t>щодо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 </a:t>
            </a:r>
            <a:r>
              <a:rPr lang="ru-RU" b="1" dirty="0"/>
              <a:t>до 2500 </a:t>
            </a:r>
            <a:r>
              <a:rPr lang="ru-RU" b="1" dirty="0" err="1"/>
              <a:t>сантиметрів</a:t>
            </a:r>
            <a:r>
              <a:rPr lang="ru-RU" b="1" dirty="0"/>
              <a:t> </a:t>
            </a:r>
            <a:r>
              <a:rPr lang="ru-RU" b="1" dirty="0" err="1"/>
              <a:t>кубічних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потужність</a:t>
            </a:r>
            <a:r>
              <a:rPr lang="ru-RU" b="1" dirty="0"/>
              <a:t> </a:t>
            </a:r>
            <a:r>
              <a:rPr lang="ru-RU" b="1" dirty="0" err="1"/>
              <a:t>електродвигуна</a:t>
            </a:r>
            <a:r>
              <a:rPr lang="ru-RU" b="1" dirty="0"/>
              <a:t> до 100 </a:t>
            </a:r>
            <a:r>
              <a:rPr lang="ru-RU" b="1" dirty="0" err="1"/>
              <a:t>кіловат</a:t>
            </a:r>
            <a:r>
              <a:rPr lang="ru-RU" b="1" dirty="0"/>
              <a:t> </a:t>
            </a:r>
            <a:r>
              <a:rPr lang="ru-RU" b="1" dirty="0" err="1"/>
              <a:t>включно</a:t>
            </a:r>
            <a:r>
              <a:rPr lang="ru-RU" dirty="0"/>
              <a:t> та </a:t>
            </a:r>
            <a:r>
              <a:rPr lang="ru-RU" b="1" dirty="0" err="1"/>
              <a:t>належить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на </a:t>
            </a:r>
            <a:r>
              <a:rPr lang="ru-RU" b="1" dirty="0" err="1"/>
              <a:t>праві</a:t>
            </a:r>
            <a:r>
              <a:rPr lang="ru-RU" b="1" dirty="0"/>
              <a:t> </a:t>
            </a:r>
            <a:r>
              <a:rPr lang="ru-RU" b="1" dirty="0" err="1"/>
              <a:t>власності</a:t>
            </a:r>
            <a:r>
              <a:rPr lang="ru-RU" b="1" dirty="0"/>
              <a:t> </a:t>
            </a:r>
            <a:r>
              <a:rPr lang="uk-UA" dirty="0"/>
              <a:t>мають наступні категорії громадян України: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особи з </a:t>
            </a:r>
            <a:r>
              <a:rPr lang="ru-RU" dirty="0" err="1"/>
              <a:t>інвалідністю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постраждалі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особи з </a:t>
            </a:r>
            <a:r>
              <a:rPr lang="ru-RU" dirty="0" err="1"/>
              <a:t>інвалідністю</a:t>
            </a:r>
            <a:r>
              <a:rPr lang="ru-RU" dirty="0"/>
              <a:t> I </a:t>
            </a:r>
            <a:r>
              <a:rPr lang="ru-RU" dirty="0" err="1"/>
              <a:t>або</a:t>
            </a:r>
            <a:r>
              <a:rPr lang="ru-RU" dirty="0"/>
              <a:t> II </a:t>
            </a:r>
            <a:r>
              <a:rPr lang="ru-RU" dirty="0" err="1"/>
              <a:t>групи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Чорнобильської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, </a:t>
            </a:r>
            <a:r>
              <a:rPr lang="ru-RU" dirty="0" err="1"/>
              <a:t>віднесені</a:t>
            </a:r>
            <a:r>
              <a:rPr lang="ru-RU" dirty="0"/>
              <a:t> до I </a:t>
            </a:r>
            <a:r>
              <a:rPr lang="ru-RU" dirty="0" err="1"/>
              <a:t>або</a:t>
            </a:r>
            <a:r>
              <a:rPr lang="ru-RU" dirty="0"/>
              <a:t> II </a:t>
            </a:r>
            <a:r>
              <a:rPr lang="ru-RU" dirty="0" err="1"/>
              <a:t>категорії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пенсіонери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0584B-E1D0-46AD-8E5C-DB4C0020FAC7}"/>
              </a:ext>
            </a:extLst>
          </p:cNvPr>
          <p:cNvSpPr txBox="1"/>
          <p:nvPr/>
        </p:nvSpPr>
        <p:spPr>
          <a:xfrm>
            <a:off x="1023561" y="4574092"/>
            <a:ext cx="10802679" cy="2031325"/>
          </a:xfrm>
          <a:prstGeom prst="rect">
            <a:avLst/>
          </a:prstGeom>
          <a:noFill/>
          <a:ln>
            <a:solidFill>
              <a:srgbClr val="C12E1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err="1">
                <a:effectLst/>
              </a:rPr>
              <a:t>Знижка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діє</a:t>
            </a:r>
            <a:r>
              <a:rPr lang="ru-RU" b="1" i="0" dirty="0">
                <a:effectLst/>
              </a:rPr>
              <a:t> за </a:t>
            </a:r>
            <a:r>
              <a:rPr lang="ru-RU" b="1" i="0" dirty="0" err="1">
                <a:effectLst/>
              </a:rPr>
              <a:t>умови</a:t>
            </a:r>
            <a:r>
              <a:rPr lang="ru-RU" b="1" i="0" dirty="0">
                <a:effectLst/>
              </a:rPr>
              <a:t> </a:t>
            </a:r>
            <a:r>
              <a:rPr lang="ru-RU" b="0" i="0" dirty="0" err="1">
                <a:effectLst/>
              </a:rPr>
              <a:t>керування</a:t>
            </a:r>
            <a:r>
              <a:rPr lang="ru-RU" b="0" i="0" dirty="0">
                <a:effectLst/>
              </a:rPr>
              <a:t> таким </a:t>
            </a:r>
            <a:r>
              <a:rPr lang="ru-RU" b="0" i="0" dirty="0" err="1">
                <a:effectLst/>
              </a:rPr>
              <a:t>транспортним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засобом</a:t>
            </a:r>
            <a:r>
              <a:rPr lang="ru-RU" b="0" i="0" dirty="0">
                <a:effectLst/>
              </a:rPr>
              <a:t> </a:t>
            </a:r>
            <a:r>
              <a:rPr lang="ru-RU" b="1" i="0" dirty="0" err="1">
                <a:effectLst/>
              </a:rPr>
              <a:t>виключно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страхувальником</a:t>
            </a:r>
            <a:r>
              <a:rPr lang="ru-RU" b="1" i="0" dirty="0">
                <a:effectLst/>
              </a:rPr>
              <a:t> </a:t>
            </a:r>
            <a:r>
              <a:rPr lang="ru-RU" b="0" i="0" dirty="0" err="1">
                <a:effectLst/>
              </a:rPr>
              <a:t>або</a:t>
            </a:r>
            <a:r>
              <a:rPr lang="ru-RU" b="0" i="0" dirty="0">
                <a:effectLst/>
              </a:rPr>
              <a:t> особою, яка </a:t>
            </a:r>
            <a:r>
              <a:rPr lang="ru-RU" b="0" i="0" dirty="0" err="1">
                <a:effectLst/>
              </a:rPr>
              <a:t>також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належить</a:t>
            </a:r>
            <a:r>
              <a:rPr lang="ru-RU" b="0" i="0" dirty="0">
                <a:effectLst/>
              </a:rPr>
              <a:t> до </a:t>
            </a:r>
            <a:r>
              <a:rPr lang="ru-RU" b="0" i="0" dirty="0" err="1">
                <a:effectLst/>
              </a:rPr>
              <a:t>перелічених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категорій</a:t>
            </a:r>
            <a:r>
              <a:rPr lang="ru-RU" b="0" i="0" dirty="0">
                <a:effectLst/>
              </a:rPr>
              <a:t> та </a:t>
            </a:r>
            <a:r>
              <a:rPr lang="ru-RU" b="0" i="0" dirty="0" err="1">
                <a:effectLst/>
              </a:rPr>
              <a:t>використання</a:t>
            </a:r>
            <a:r>
              <a:rPr lang="ru-RU" b="0" i="0" dirty="0">
                <a:effectLst/>
              </a:rPr>
              <a:t> транспортного </a:t>
            </a:r>
            <a:r>
              <a:rPr lang="ru-RU" b="0" i="0" dirty="0" err="1">
                <a:effectLst/>
              </a:rPr>
              <a:t>засобу</a:t>
            </a:r>
            <a:r>
              <a:rPr lang="ru-RU" b="0" i="0" dirty="0">
                <a:effectLst/>
              </a:rPr>
              <a:t> без мети </a:t>
            </a:r>
            <a:r>
              <a:rPr lang="ru-RU" b="0" i="0" dirty="0" err="1">
                <a:effectLst/>
              </a:rPr>
              <a:t>надання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платних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послуг</a:t>
            </a:r>
            <a:r>
              <a:rPr lang="ru-RU" b="0" i="0" dirty="0">
                <a:effectLst/>
              </a:rPr>
              <a:t> з </a:t>
            </a:r>
            <a:r>
              <a:rPr lang="ru-RU" b="0" i="0" dirty="0" err="1">
                <a:effectLst/>
              </a:rPr>
              <a:t>перевезення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пасажирів</a:t>
            </a:r>
            <a:r>
              <a:rPr lang="ru-RU" b="0" i="0" dirty="0">
                <a:effectLst/>
              </a:rPr>
              <a:t> та/</a:t>
            </a:r>
            <a:r>
              <a:rPr lang="ru-RU" b="0" i="0" dirty="0" err="1">
                <a:effectLst/>
              </a:rPr>
              <a:t>або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вантажу</a:t>
            </a:r>
            <a:r>
              <a:rPr lang="ru-RU" b="0" i="0" dirty="0">
                <a:effectLst/>
              </a:rPr>
              <a:t>.</a:t>
            </a:r>
          </a:p>
          <a:p>
            <a:pPr algn="just"/>
            <a:endParaRPr lang="ru-RU" b="0" i="0" dirty="0">
              <a:effectLst/>
            </a:endParaRPr>
          </a:p>
          <a:p>
            <a:pPr algn="just"/>
            <a:r>
              <a:rPr lang="ru-RU" dirty="0" err="1"/>
              <a:t>Зменьшення</a:t>
            </a:r>
            <a:r>
              <a:rPr lang="ru-RU" dirty="0"/>
              <a:t> </a:t>
            </a:r>
            <a:r>
              <a:rPr lang="ru-RU" dirty="0" err="1"/>
              <a:t>страхової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для </a:t>
            </a:r>
            <a:r>
              <a:rPr lang="ru-RU" dirty="0" err="1"/>
              <a:t>перелічених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громадан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b="1" dirty="0" err="1"/>
              <a:t>виключно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строку </a:t>
            </a:r>
            <a:r>
              <a:rPr lang="ru-RU" dirty="0" err="1"/>
              <a:t>дії</a:t>
            </a:r>
            <a:r>
              <a:rPr lang="ru-RU" dirty="0"/>
              <a:t> такого договору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чинних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, </a:t>
            </a:r>
            <a:r>
              <a:rPr lang="ru-RU" dirty="0" err="1"/>
              <a:t>укладених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страхувальником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 </a:t>
            </a:r>
            <a:r>
              <a:rPr lang="ru-RU" dirty="0" err="1"/>
              <a:t>передбаченої</a:t>
            </a:r>
            <a:r>
              <a:rPr lang="ru-RU" dirty="0"/>
              <a:t> Законом.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51440-AC24-4EA0-BC47-989490B2ECFA}"/>
              </a:ext>
            </a:extLst>
          </p:cNvPr>
          <p:cNvSpPr txBox="1"/>
          <p:nvPr/>
        </p:nvSpPr>
        <p:spPr>
          <a:xfrm>
            <a:off x="209547" y="4634826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12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9600" dirty="0">
              <a:solidFill>
                <a:srgbClr val="C12E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54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13" name="Прямоугольник 19">
            <a:extLst>
              <a:ext uri="{FF2B5EF4-FFF2-40B4-BE49-F238E27FC236}">
                <a16:creationId xmlns:a16="http://schemas.microsoft.com/office/drawing/2014/main" id="{84C5AB47-BDF1-419B-B903-31B38E9FDC67}"/>
              </a:ext>
            </a:extLst>
          </p:cNvPr>
          <p:cNvSpPr/>
          <p:nvPr/>
        </p:nvSpPr>
        <p:spPr>
          <a:xfrm>
            <a:off x="2763314" y="363181"/>
            <a:ext cx="8116570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СТРАХОВА ВИПЛАТА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AAC42C4-AC79-49C2-B9D3-A430814FC19A}"/>
              </a:ext>
            </a:extLst>
          </p:cNvPr>
          <p:cNvSpPr/>
          <p:nvPr/>
        </p:nvSpPr>
        <p:spPr>
          <a:xfrm>
            <a:off x="354298" y="1510439"/>
            <a:ext cx="11483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Страхова (регламентна) виплата </a:t>
            </a:r>
            <a:r>
              <a:rPr lang="uk-UA" sz="2000" dirty="0"/>
              <a:t>у разі пошкодження транспортного засобу розраховується як сума документально підтверджених витрат, пов’язаних із:</a:t>
            </a:r>
          </a:p>
          <a:p>
            <a:pPr algn="just"/>
            <a:endParaRPr lang="uk-UA" sz="2000" dirty="0">
              <a:solidFill>
                <a:srgbClr val="FF0000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uk-UA" sz="2000" dirty="0">
                <a:solidFill>
                  <a:prstClr val="black"/>
                </a:solidFill>
              </a:rPr>
              <a:t>відновлювальним ремонтом пошкодженого транспортного засобу, включаючи пошкодження, зроблені умисно для врятування потерпілих осіб внаслідок дорожньо-транспортної пригоди, у порядку, визначеному частинами другою і третьою цієї статті;</a:t>
            </a:r>
          </a:p>
          <a:p>
            <a:pPr algn="just"/>
            <a:endParaRPr lang="uk-UA" sz="2000" dirty="0">
              <a:solidFill>
                <a:prstClr val="black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uk-UA" sz="2000" dirty="0">
                <a:solidFill>
                  <a:prstClr val="black"/>
                </a:solidFill>
              </a:rPr>
              <a:t>евакуацією (доставкою) транспортного засобу в межах 150 кілометрів (якщо інша відстань не погоджена між страховиком (МТСБУ) та потерпілою особою) від місця дорожньо-транспортної пригоди на території України до місця проживання потерпілої особи або до місця стоянки на території України, або до місця здійснення відновлювального ремонту на території України, а також від місця проживання потерпілої особи або місця стоянки на території України до місця здійснення відновлювального ремонту на території України;</a:t>
            </a:r>
          </a:p>
          <a:p>
            <a:pPr algn="just"/>
            <a:endParaRPr lang="uk-UA" sz="2000" dirty="0">
              <a:solidFill>
                <a:prstClr val="black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uk-UA" sz="2000" dirty="0">
                <a:solidFill>
                  <a:prstClr val="black"/>
                </a:solidFill>
              </a:rPr>
              <a:t>оплатою послуг стоянки, якщо транспортний засіб з поважних причин необхідно перемістити на стоянку, але не більше ніж до дати отримання страхової виплати.</a:t>
            </a:r>
          </a:p>
        </p:txBody>
      </p:sp>
    </p:spTree>
    <p:extLst>
      <p:ext uri="{BB962C8B-B14F-4D97-AF65-F5344CB8AC3E}">
        <p14:creationId xmlns:p14="http://schemas.microsoft.com/office/powerpoint/2010/main" val="347194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-19051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BA8223-AC9C-4B76-9D5E-572CD487D3CD}"/>
              </a:ext>
            </a:extLst>
          </p:cNvPr>
          <p:cNvSpPr/>
          <p:nvPr/>
        </p:nvSpPr>
        <p:spPr>
          <a:xfrm>
            <a:off x="-19051" y="-784"/>
            <a:ext cx="12211051" cy="9235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ВАРТІСТЬ ВІДНОВЛЮВАЛЬНОГО РЕМОНТУ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1602"/>
            <a:ext cx="1650794" cy="5587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97B435-6236-44E3-B69F-A8CC30AEED7B}"/>
              </a:ext>
            </a:extLst>
          </p:cNvPr>
          <p:cNvSpPr/>
          <p:nvPr/>
        </p:nvSpPr>
        <p:spPr>
          <a:xfrm>
            <a:off x="990600" y="952704"/>
            <a:ext cx="109381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Вартість</a:t>
            </a:r>
            <a:r>
              <a:rPr lang="ru-RU" sz="2000" b="1" dirty="0"/>
              <a:t> </a:t>
            </a:r>
            <a:r>
              <a:rPr lang="ru-RU" sz="2000" b="1" dirty="0" err="1"/>
              <a:t>відновлювального</a:t>
            </a:r>
            <a:r>
              <a:rPr lang="ru-RU" sz="2000" b="1" dirty="0"/>
              <a:t> ремонту </a:t>
            </a:r>
            <a:r>
              <a:rPr lang="ru-RU" sz="2000" dirty="0" err="1"/>
              <a:t>пошкодженого</a:t>
            </a:r>
            <a:r>
              <a:rPr lang="ru-RU" sz="2000" dirty="0"/>
              <a:t> </a:t>
            </a:r>
            <a:r>
              <a:rPr lang="uk-UA" sz="2000" dirty="0"/>
              <a:t>ТЗ</a:t>
            </a:r>
            <a:r>
              <a:rPr lang="ru-RU" sz="2000" dirty="0"/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:</a:t>
            </a: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(деталей)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ремонту (</a:t>
            </a:r>
            <a:r>
              <a:rPr lang="ru-RU" dirty="0" err="1"/>
              <a:t>заміни</a:t>
            </a:r>
            <a:r>
              <a:rPr lang="ru-RU" dirty="0"/>
              <a:t>)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пошкодженням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дорожньо-транспортної</a:t>
            </a:r>
            <a:r>
              <a:rPr lang="ru-RU" dirty="0"/>
              <a:t> </a:t>
            </a:r>
            <a:r>
              <a:rPr lang="ru-RU" dirty="0" err="1"/>
              <a:t>пригоди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переліку</a:t>
            </a:r>
            <a:r>
              <a:rPr lang="ru-RU" dirty="0"/>
              <a:t>, </a:t>
            </a:r>
            <a:r>
              <a:rPr lang="ru-RU" dirty="0" err="1"/>
              <a:t>визначеного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акта </a:t>
            </a:r>
            <a:r>
              <a:rPr lang="ru-RU" dirty="0" err="1"/>
              <a:t>огляду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складеного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 страховика,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оціночної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оцінювача</a:t>
            </a:r>
            <a:r>
              <a:rPr lang="ru-RU" dirty="0"/>
              <a:t>, судового </a:t>
            </a:r>
            <a:r>
              <a:rPr lang="ru-RU" dirty="0" err="1"/>
              <a:t>експерта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ремонту;</a:t>
            </a:r>
            <a:endParaRPr lang="en-US" dirty="0"/>
          </a:p>
          <a:p>
            <a:pPr marL="457200" indent="-457200" algn="just">
              <a:buAutoNum type="arabicParenR"/>
            </a:pPr>
            <a:endParaRPr lang="ru-RU" sz="5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 ремонту (</a:t>
            </a:r>
            <a:r>
              <a:rPr lang="ru-RU" dirty="0" err="1"/>
              <a:t>заміни</a:t>
            </a:r>
            <a:r>
              <a:rPr lang="ru-RU" dirty="0"/>
              <a:t>)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(деталей)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ремонту (</a:t>
            </a:r>
            <a:r>
              <a:rPr lang="ru-RU" dirty="0" err="1"/>
              <a:t>заміни</a:t>
            </a:r>
            <a:r>
              <a:rPr lang="ru-RU" dirty="0"/>
              <a:t>)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пошкодженням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дорожньо-транспортної</a:t>
            </a:r>
            <a:r>
              <a:rPr lang="ru-RU" dirty="0"/>
              <a:t> </a:t>
            </a:r>
            <a:r>
              <a:rPr lang="ru-RU" dirty="0" err="1"/>
              <a:t>пригоди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переліку</a:t>
            </a:r>
            <a:r>
              <a:rPr lang="ru-RU" dirty="0"/>
              <a:t>, </a:t>
            </a:r>
            <a:r>
              <a:rPr lang="ru-RU" dirty="0" err="1"/>
              <a:t>передбаченого</a:t>
            </a:r>
            <a:r>
              <a:rPr lang="ru-RU" dirty="0"/>
              <a:t> пунктом 1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.</a:t>
            </a:r>
          </a:p>
          <a:p>
            <a:pPr algn="just"/>
            <a:endParaRPr lang="en-US" dirty="0"/>
          </a:p>
          <a:p>
            <a:pPr marL="457200" indent="-457200" algn="just">
              <a:buAutoNum type="arabicParenR"/>
            </a:pPr>
            <a:endParaRPr lang="en-US" sz="500" dirty="0"/>
          </a:p>
          <a:p>
            <a:pPr algn="just"/>
            <a:r>
              <a:rPr lang="ru-RU" b="1" dirty="0"/>
              <a:t>Для транспортного </a:t>
            </a:r>
            <a:r>
              <a:rPr lang="ru-RU" b="1" dirty="0" err="1"/>
              <a:t>засобу</a:t>
            </a:r>
            <a:r>
              <a:rPr lang="ru-RU" dirty="0"/>
              <a:t>, строк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до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дорожньо-транспортної</a:t>
            </a:r>
            <a:r>
              <a:rPr lang="ru-RU" dirty="0"/>
              <a:t> </a:t>
            </a:r>
            <a:r>
              <a:rPr lang="ru-RU" dirty="0" err="1"/>
              <a:t>пригоди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b="1" dirty="0"/>
              <a:t>5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чинними</a:t>
            </a:r>
            <a:r>
              <a:rPr lang="ru-RU" dirty="0"/>
              <a:t> </a:t>
            </a:r>
            <a:r>
              <a:rPr lang="ru-RU" dirty="0" err="1"/>
              <a:t>гарантійні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, за </a:t>
            </a:r>
            <a:r>
              <a:rPr lang="ru-RU" dirty="0" err="1"/>
              <a:t>умови</a:t>
            </a:r>
            <a:r>
              <a:rPr lang="ru-RU" dirty="0"/>
              <a:t> документального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, до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(деталей)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, </a:t>
            </a:r>
            <a:r>
              <a:rPr lang="ru-RU" dirty="0" err="1"/>
              <a:t>включається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невживаних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(деталей), </a:t>
            </a:r>
            <a:r>
              <a:rPr lang="ru-RU" dirty="0" err="1"/>
              <a:t>дозволених</a:t>
            </a:r>
            <a:r>
              <a:rPr lang="ru-RU" dirty="0"/>
              <a:t> заводом-</a:t>
            </a:r>
            <a:r>
              <a:rPr lang="ru-RU" dirty="0" err="1"/>
              <a:t>виробником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ru-RU" b="1" dirty="0"/>
              <a:t>Для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транспортних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dirty="0"/>
              <a:t>до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(деталей)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включатися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(деталей)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характеристикам такого транспортного </a:t>
            </a:r>
            <a:r>
              <a:rPr lang="ru-RU" dirty="0" err="1"/>
              <a:t>засобу</a:t>
            </a:r>
            <a:r>
              <a:rPr lang="ru-RU" dirty="0"/>
              <a:t> та є аналогом </a:t>
            </a:r>
            <a:r>
              <a:rPr lang="ru-RU" dirty="0" err="1"/>
              <a:t>оригінальних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(деталей) транспортного </a:t>
            </a:r>
            <a:r>
              <a:rPr lang="ru-RU" dirty="0" err="1"/>
              <a:t>засобу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00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4" name="Прямоугольник 19">
            <a:extLst>
              <a:ext uri="{FF2B5EF4-FFF2-40B4-BE49-F238E27FC236}">
                <a16:creationId xmlns:a16="http://schemas.microsoft.com/office/drawing/2014/main" id="{CE1A9B04-87DF-4A6C-8324-D55DBD566A2F}"/>
              </a:ext>
            </a:extLst>
          </p:cNvPr>
          <p:cNvSpPr/>
          <p:nvPr/>
        </p:nvSpPr>
        <p:spPr>
          <a:xfrm>
            <a:off x="3616076" y="175986"/>
            <a:ext cx="7141503" cy="99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ОСНОВНІ ЗМІНИ У ЗАКОНІ УКРАЇНИ ПРО ОСЦПВ ВІД 01.01.2025 РОКУ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BF84C96-7013-4E75-987B-95B19A64C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93810"/>
              </p:ext>
            </p:extLst>
          </p:nvPr>
        </p:nvGraphicFramePr>
        <p:xfrm>
          <a:off x="530860" y="1559683"/>
          <a:ext cx="11432541" cy="460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40">
                  <a:extLst>
                    <a:ext uri="{9D8B030D-6E8A-4147-A177-3AD203B41FA5}">
                      <a16:colId xmlns:a16="http://schemas.microsoft.com/office/drawing/2014/main" val="1707068814"/>
                    </a:ext>
                  </a:extLst>
                </a:gridCol>
                <a:gridCol w="3898900">
                  <a:extLst>
                    <a:ext uri="{9D8B030D-6E8A-4147-A177-3AD203B41FA5}">
                      <a16:colId xmlns:a16="http://schemas.microsoft.com/office/drawing/2014/main" val="3670084924"/>
                    </a:ext>
                  </a:extLst>
                </a:gridCol>
                <a:gridCol w="4851401">
                  <a:extLst>
                    <a:ext uri="{9D8B030D-6E8A-4147-A177-3AD203B41FA5}">
                      <a16:colId xmlns:a16="http://schemas.microsoft.com/office/drawing/2014/main" val="3104923720"/>
                    </a:ext>
                  </a:extLst>
                </a:gridCol>
              </a:tblGrid>
              <a:tr h="488322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ПОНЯТТЯ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ЗАКОН ДО 31.12.2024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НОВА РЕДАКЦІЯ ЗАКОНУ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З 01.01.2025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99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</a:rPr>
                        <a:t>Страхова сума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1) за шкоду,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заподіяну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життю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здоров’ю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потерпілих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осіб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320 </a:t>
                      </a:r>
                      <a:r>
                        <a:rPr lang="ru-RU" sz="1800" b="1" noProof="0" dirty="0" err="1">
                          <a:latin typeface="+mn-lt"/>
                          <a:cs typeface="Arial" panose="020B0604020202020204" pitchFamily="34" charset="0"/>
                        </a:rPr>
                        <a:t>тисяч</a:t>
                      </a:r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latin typeface="+mn-lt"/>
                          <a:cs typeface="Arial" panose="020B0604020202020204" pitchFamily="34" charset="0"/>
                        </a:rPr>
                        <a:t>гривень</a:t>
                      </a:r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на одну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потерпілу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особу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незалежно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потерпілих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осіб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2) за шкоду,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заподіяну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майну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потерпілих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осіб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160 </a:t>
                      </a:r>
                      <a:r>
                        <a:rPr lang="ru-RU" sz="1800" b="1" noProof="0" dirty="0" err="1">
                          <a:latin typeface="+mn-lt"/>
                          <a:cs typeface="Arial" panose="020B0604020202020204" pitchFamily="34" charset="0"/>
                        </a:rPr>
                        <a:t>тисяч</a:t>
                      </a:r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latin typeface="+mn-lt"/>
                          <a:cs typeface="Arial" panose="020B0604020202020204" pitchFamily="34" charset="0"/>
                        </a:rPr>
                        <a:t>гривень</a:t>
                      </a:r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на одну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потерпілу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особу але не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більше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5-кратної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страхової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суми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на 1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страховий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випадок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1) за шкоду,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заподіяну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життю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здоров’ю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потерпілих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осіб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ru-RU" sz="1800" b="1" noProof="0" dirty="0" err="1">
                          <a:latin typeface="+mn-lt"/>
                          <a:cs typeface="Arial" panose="020B0604020202020204" pitchFamily="34" charset="0"/>
                        </a:rPr>
                        <a:t>тисяч</a:t>
                      </a:r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latin typeface="+mn-lt"/>
                          <a:cs typeface="Arial" panose="020B0604020202020204" pitchFamily="34" charset="0"/>
                        </a:rPr>
                        <a:t>гривень</a:t>
                      </a:r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на одну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потерпілу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особу та 5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мільйонів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гривень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на один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страховий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випадок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незалежно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потерпілих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осіб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2) за шкоду,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заподіяну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майну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потерпілих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осіб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250 </a:t>
                      </a:r>
                      <a:r>
                        <a:rPr lang="ru-RU" sz="1800" b="1" noProof="0" dirty="0" err="1">
                          <a:latin typeface="+mn-lt"/>
                          <a:cs typeface="Arial" panose="020B0604020202020204" pitchFamily="34" charset="0"/>
                        </a:rPr>
                        <a:t>тисяч</a:t>
                      </a:r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latin typeface="+mn-lt"/>
                          <a:cs typeface="Arial" panose="020B0604020202020204" pitchFamily="34" charset="0"/>
                        </a:rPr>
                        <a:t>гривень</a:t>
                      </a:r>
                      <a:r>
                        <a:rPr lang="ru-RU" sz="1800" b="1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на одну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потерпілу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особу та 1,25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мільйона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гривень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на один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страховий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випадок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незалежно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потерпілих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осіб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70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noProof="0" dirty="0">
                          <a:latin typeface="+mn-lt"/>
                          <a:cs typeface="Arial" panose="020B0604020202020204" pitchFamily="34" charset="0"/>
                        </a:rPr>
                        <a:t>Застосування франшизи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0 грн., 1600,00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грн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just"/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3200, 00 грн.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ЗАБОРОНЕНО</a:t>
                      </a:r>
                    </a:p>
                    <a:p>
                      <a:endParaRPr lang="uk-UA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21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noProof="0" dirty="0" err="1">
                          <a:latin typeface="+mn-lt"/>
                          <a:cs typeface="Arial" panose="020B0604020202020204" pitchFamily="34" charset="0"/>
                        </a:rPr>
                        <a:t>Європротокол</a:t>
                      </a:r>
                      <a:endParaRPr lang="uk-UA" sz="18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Ліміт</a:t>
                      </a:r>
                      <a:r>
                        <a:rPr lang="ru-RU" sz="1800" noProof="0" dirty="0">
                          <a:latin typeface="+mn-lt"/>
                          <a:cs typeface="Arial" panose="020B0604020202020204" pitchFamily="34" charset="0"/>
                        </a:rPr>
                        <a:t> 80 000 </a:t>
                      </a:r>
                      <a:r>
                        <a:rPr lang="ru-RU" sz="1800" noProof="0" dirty="0" err="1">
                          <a:latin typeface="+mn-lt"/>
                          <a:cs typeface="Arial" panose="020B0604020202020204" pitchFamily="34" charset="0"/>
                        </a:rPr>
                        <a:t>грн</a:t>
                      </a:r>
                      <a:endParaRPr lang="ru-RU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БЕЗ ЛІМІТУ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139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27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4" name="Прямоугольник 19">
            <a:extLst>
              <a:ext uri="{FF2B5EF4-FFF2-40B4-BE49-F238E27FC236}">
                <a16:creationId xmlns:a16="http://schemas.microsoft.com/office/drawing/2014/main" id="{CE1A9B04-87DF-4A6C-8324-D55DBD566A2F}"/>
              </a:ext>
            </a:extLst>
          </p:cNvPr>
          <p:cNvSpPr/>
          <p:nvPr/>
        </p:nvSpPr>
        <p:spPr>
          <a:xfrm>
            <a:off x="3616076" y="175986"/>
            <a:ext cx="7141503" cy="99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ОСНОВНІ ЗМІНИ У ЗАКОНІ УКРАЇНИ ПРО ОСЦПВ ВІД 01.01.2025 РОКУ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BF84C96-7013-4E75-987B-95B19A64C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60028"/>
              </p:ext>
            </p:extLst>
          </p:nvPr>
        </p:nvGraphicFramePr>
        <p:xfrm>
          <a:off x="530860" y="1388795"/>
          <a:ext cx="11432541" cy="533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40">
                  <a:extLst>
                    <a:ext uri="{9D8B030D-6E8A-4147-A177-3AD203B41FA5}">
                      <a16:colId xmlns:a16="http://schemas.microsoft.com/office/drawing/2014/main" val="1707068814"/>
                    </a:ext>
                  </a:extLst>
                </a:gridCol>
                <a:gridCol w="3898900">
                  <a:extLst>
                    <a:ext uri="{9D8B030D-6E8A-4147-A177-3AD203B41FA5}">
                      <a16:colId xmlns:a16="http://schemas.microsoft.com/office/drawing/2014/main" val="3670084924"/>
                    </a:ext>
                  </a:extLst>
                </a:gridCol>
                <a:gridCol w="4851401">
                  <a:extLst>
                    <a:ext uri="{9D8B030D-6E8A-4147-A177-3AD203B41FA5}">
                      <a16:colId xmlns:a16="http://schemas.microsoft.com/office/drawing/2014/main" val="3104923720"/>
                    </a:ext>
                  </a:extLst>
                </a:gridCol>
              </a:tblGrid>
              <a:tr h="488322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ПОНЯТТЯ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ЗАКОН ДО 31.12.2024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НОВА РЕДАКЦІЯ ЗАКОНУ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З 01.01.2025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99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</a:rPr>
                        <a:t>Пряме врегулювання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Члени МТСБУ приймають участь на</a:t>
                      </a:r>
                    </a:p>
                    <a:p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договірних засадах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Усі страховики-члени МТСБУ приймають участь у прямому</a:t>
                      </a:r>
                      <a:r>
                        <a:rPr lang="uk-UA" sz="1800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врегулюванні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70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noProof="0" dirty="0">
                          <a:latin typeface="+mn-lt"/>
                          <a:cs typeface="Arial" panose="020B0604020202020204" pitchFamily="34" charset="0"/>
                        </a:rPr>
                        <a:t>Відновлювальний ремонт ТЗ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З</a:t>
                      </a:r>
                      <a:r>
                        <a:rPr lang="uk-UA" sz="1800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урахуванням зносу розрахованого у</a:t>
                      </a:r>
                      <a:r>
                        <a:rPr lang="uk-UA" sz="1800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порядку, встановленому законодавством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Для ТЗ, строк експлуатації якого до настання</a:t>
                      </a:r>
                      <a:r>
                        <a:rPr lang="uk-UA" sz="1800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дорожньо-транспортної пригоди не перевищує 5 років або якщо щодо такого ТЗ є чинними гарантійні зобов'язання його виробника, до розрахунку вартості складових частин (деталей) ТЗ включається вартість</a:t>
                      </a:r>
                      <a:r>
                        <a:rPr lang="uk-UA" sz="1800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невживаних складових частин (деталей), дозволених</a:t>
                      </a:r>
                      <a:r>
                        <a:rPr lang="uk-UA" sz="1800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заводом-виробником для обслуговування відповідних ТЗ.  Для інших ТЗ до розрахунку може включатися вартість складових частин (деталей)</a:t>
                      </a:r>
                      <a:r>
                        <a:rPr lang="uk-UA" sz="1800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транспортного засобу, що відповідають технічним</a:t>
                      </a:r>
                      <a:r>
                        <a:rPr lang="uk-UA" sz="1800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noProof="0" dirty="0">
                          <a:latin typeface="+mn-lt"/>
                          <a:cs typeface="Arial" panose="020B0604020202020204" pitchFamily="34" charset="0"/>
                        </a:rPr>
                        <a:t>характеристикам такого ТЗ та є аналогом оригінальних складових частин (деталей) ТЗ</a:t>
                      </a:r>
                    </a:p>
                    <a:p>
                      <a:endParaRPr lang="uk-UA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21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3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4" name="Прямоугольник 19">
            <a:extLst>
              <a:ext uri="{FF2B5EF4-FFF2-40B4-BE49-F238E27FC236}">
                <a16:creationId xmlns:a16="http://schemas.microsoft.com/office/drawing/2014/main" id="{CE1A9B04-87DF-4A6C-8324-D55DBD566A2F}"/>
              </a:ext>
            </a:extLst>
          </p:cNvPr>
          <p:cNvSpPr/>
          <p:nvPr/>
        </p:nvSpPr>
        <p:spPr>
          <a:xfrm>
            <a:off x="3616076" y="239486"/>
            <a:ext cx="8045064" cy="99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 spc="-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УМОВИ ОФОРМЛЕННЯ ЄВРОПРОТОКОЛУ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B824E50B-52D2-467E-8F6C-A7B7B67931E6}"/>
              </a:ext>
            </a:extLst>
          </p:cNvPr>
          <p:cNvSpPr/>
          <p:nvPr/>
        </p:nvSpPr>
        <p:spPr>
          <a:xfrm>
            <a:off x="271212" y="1608678"/>
            <a:ext cx="11649575" cy="3968864"/>
          </a:xfrm>
          <a:prstGeom prst="rect">
            <a:avLst/>
          </a:prstGeom>
          <a:noFill/>
          <a:ln w="38160" cap="rnd">
            <a:noFill/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1821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"/>
            </a:pP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Кожен з учасників ДТП має чинний поліс ОСЦПВ</a:t>
            </a:r>
            <a:endParaRPr lang="uk-UA" b="0" strike="noStrike" spc="-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16000" indent="-1821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"/>
            </a:pP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Жоден з учасників на момент ДТП не перебував в стані алкогольного або наркотичного сп'яніння</a:t>
            </a:r>
            <a:endParaRPr lang="uk-UA" b="0" strike="noStrike" spc="-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16000" indent="-1821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"/>
            </a:pP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Завдано шкоди тільки майну</a:t>
            </a:r>
            <a:endParaRPr lang="uk-UA" b="0" strike="noStrike" spc="-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uk-UA" b="0" strike="noStrike" spc="-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uk-UA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Додаткові умови для застосування системи «Електронний Європротокол:</a:t>
            </a:r>
            <a:endParaRPr lang="uk-UA" b="0" strike="noStrike" spc="-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19590" indent="-285750">
              <a:lnSpc>
                <a:spcPct val="100000"/>
              </a:lnSpc>
              <a:buSzPct val="100147"/>
              <a:buFont typeface="Arial" panose="020B0604020202020204" pitchFamily="34" charset="0"/>
              <a:buChar char="•"/>
            </a:pP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Транспортні засоби обох учасників ДТП повинні мати чинні</a:t>
            </a:r>
            <a:r>
              <a:rPr lang="uk-UA" b="0" strike="noStrike" spc="-1" dirty="0">
                <a:solidFill>
                  <a:srgbClr val="FF0000"/>
                </a:solidFill>
                <a:ea typeface="MS PGothic"/>
              </a:rPr>
              <a:t> </a:t>
            </a: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внутрішні поліси ОСЦПВ</a:t>
            </a:r>
          </a:p>
          <a:p>
            <a:pPr marL="319590" indent="-285750">
              <a:lnSpc>
                <a:spcPct val="100000"/>
              </a:lnSpc>
              <a:buSzPct val="100147"/>
              <a:buFont typeface="Arial" panose="020B0604020202020204" pitchFamily="34" charset="0"/>
              <a:buChar char="•"/>
            </a:pP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Якщо будь-який ТЗ забезпечений полісом іноземного страховика, необхідно використовувати паперовий бланк Європротоколу або викликати поліцію</a:t>
            </a:r>
            <a:endParaRPr lang="uk-UA" b="0" strike="noStrike" spc="-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19590" indent="-285750">
              <a:lnSpc>
                <a:spcPct val="100000"/>
              </a:lnSpc>
              <a:buSzPct val="100147"/>
              <a:buFont typeface="Arial" panose="020B0604020202020204" pitchFamily="34" charset="0"/>
              <a:buChar char="•"/>
            </a:pPr>
            <a:r>
              <a:rPr lang="uk-UA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В</a:t>
            </a: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одії повинні мати при собі справні мобільні телефони</a:t>
            </a:r>
          </a:p>
          <a:p>
            <a:pPr marL="319590" indent="-285750">
              <a:lnSpc>
                <a:spcPct val="100000"/>
              </a:lnSpc>
              <a:buSzPct val="100147"/>
              <a:buFont typeface="Arial" panose="020B0604020202020204" pitchFamily="34" charset="0"/>
              <a:buChar char="•"/>
            </a:pPr>
            <a:r>
              <a:rPr lang="uk-UA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О</a:t>
            </a: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дин з учасників ДТП  повинен мати з собою пристрій (смартфон, планшет, ноутбук) з фотокамерою і доступом до мережі Інтернет</a:t>
            </a:r>
            <a:r>
              <a:rPr lang="uk-UA" spc="-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І</a:t>
            </a: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дентифікаційні дані про страхувальника (РНОКПП або ЄДРПОУ) та про забезпеченому транспортному засобі (номерний знак, марка і модель) повинні бути вказані в полісі і коректно внесені в </a:t>
            </a:r>
            <a:r>
              <a:rPr lang="uk-UA" b="0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ЄЦБД</a:t>
            </a: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 </a:t>
            </a:r>
            <a:r>
              <a:rPr lang="uk-UA" b="0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МТСБУ</a:t>
            </a: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, і</a:t>
            </a:r>
            <a:r>
              <a:rPr lang="uk-UA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накше</a:t>
            </a:r>
            <a:r>
              <a:rPr lang="uk-UA" b="0" strike="noStrike" spc="-1" dirty="0">
                <a:solidFill>
                  <a:srgbClr val="FF0000"/>
                </a:solidFill>
                <a:ea typeface="MS PGothic"/>
              </a:rPr>
              <a:t> </a:t>
            </a:r>
            <a:r>
              <a:rPr lang="uk-UA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/>
              </a:rPr>
              <a:t>система не зможе правильно ідентифікувати учасників ДТП</a:t>
            </a:r>
            <a:endParaRPr lang="uk-UA" b="0" strike="noStrike" spc="-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485B40B6-9DB9-427F-BAFB-3A2B72D77312}"/>
              </a:ext>
            </a:extLst>
          </p:cNvPr>
          <p:cNvSpPr/>
          <p:nvPr/>
        </p:nvSpPr>
        <p:spPr>
          <a:xfrm>
            <a:off x="1505857" y="5817103"/>
            <a:ext cx="8861811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6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DejaVu Sans"/>
              </a:rPr>
              <a:t>У разі ДТП, при якому не виконується хоча б одна умова для оформлення по Європротоколу - </a:t>
            </a:r>
            <a:r>
              <a:rPr lang="uk-UA" sz="1600" b="1" strike="noStrike" spc="-1" dirty="0">
                <a:solidFill>
                  <a:srgbClr val="C12E11"/>
                </a:solidFill>
                <a:latin typeface="Arial"/>
                <a:ea typeface="DejaVu Sans"/>
              </a:rPr>
              <a:t>Виклик служб компетентних органів обов'язковий!</a:t>
            </a:r>
            <a:endParaRPr lang="uk-UA" sz="1600" b="1" strike="noStrike" spc="-1" dirty="0">
              <a:solidFill>
                <a:srgbClr val="C12E1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07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88E68-6284-4FD9-A29D-B0933868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EE8D6-997B-49AC-9655-42FA88BF4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3" y="356972"/>
            <a:ext cx="1939800" cy="644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0B63A-F71F-49CD-932C-F8DB392708B3}"/>
              </a:ext>
            </a:extLst>
          </p:cNvPr>
          <p:cNvSpPr txBox="1"/>
          <p:nvPr/>
        </p:nvSpPr>
        <p:spPr>
          <a:xfrm>
            <a:off x="0" y="54964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Оберігаємо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те,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що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Ви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цінуєте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!</a:t>
            </a:r>
            <a:r>
              <a:rPr lang="ru-RU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®</a:t>
            </a:r>
            <a:endParaRPr lang="uk-UA" sz="3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45096-594B-4017-BFAE-9686E1B90D5D}"/>
              </a:ext>
            </a:extLst>
          </p:cNvPr>
          <p:cNvSpPr txBox="1"/>
          <p:nvPr/>
        </p:nvSpPr>
        <p:spPr>
          <a:xfrm>
            <a:off x="446073" y="1192876"/>
            <a:ext cx="6186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Страхова компанія "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BBS INSURANCE"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DD4F1-D4A1-40DD-9865-468A2D1BD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5" y="3828195"/>
            <a:ext cx="307431" cy="3074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7D660D-BBED-45B1-ADFE-B1E9CB7C2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3" y="3228349"/>
            <a:ext cx="338174" cy="3381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EC17BF-DB8B-4215-8CC0-34C0FFF1E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" y="2014885"/>
            <a:ext cx="338174" cy="33817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2107EF-086C-4763-A222-A7CB19B28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4" y="2614800"/>
            <a:ext cx="338174" cy="3381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07A58E-8D95-41E2-B88A-005B239EF6B6}"/>
              </a:ext>
            </a:extLst>
          </p:cNvPr>
          <p:cNvSpPr txBox="1"/>
          <p:nvPr/>
        </p:nvSpPr>
        <p:spPr>
          <a:xfrm>
            <a:off x="969900" y="205088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Ubuntu" panose="020B0504030602030204" pitchFamily="34" charset="0"/>
              </a:rPr>
              <a:t>04050, </a:t>
            </a:r>
            <a:r>
              <a:rPr lang="ru-RU" sz="1400" dirty="0" err="1">
                <a:latin typeface="Ubuntu" panose="020B0504030602030204" pitchFamily="34" charset="0"/>
              </a:rPr>
              <a:t>м.Київ</a:t>
            </a:r>
            <a:r>
              <a:rPr lang="ru-RU" sz="1400" dirty="0">
                <a:latin typeface="Ubuntu" panose="020B0504030602030204" pitchFamily="34" charset="0"/>
              </a:rPr>
              <a:t>, </a:t>
            </a:r>
            <a:r>
              <a:rPr lang="ru-RU" sz="1400" dirty="0" err="1">
                <a:latin typeface="Ubuntu" panose="020B0504030602030204" pitchFamily="34" charset="0"/>
              </a:rPr>
              <a:t>вул</a:t>
            </a:r>
            <a:r>
              <a:rPr lang="ru-RU" sz="1400" dirty="0">
                <a:latin typeface="Ubuntu" panose="020B0504030602030204" pitchFamily="34" charset="0"/>
              </a:rPr>
              <a:t>. </a:t>
            </a:r>
            <a:r>
              <a:rPr lang="ru-RU" sz="1400" dirty="0" err="1">
                <a:latin typeface="Ubuntu" panose="020B0504030602030204" pitchFamily="34" charset="0"/>
              </a:rPr>
              <a:t>Білоруська</a:t>
            </a:r>
            <a:r>
              <a:rPr lang="ru-RU" sz="1400" dirty="0">
                <a:latin typeface="Ubuntu" panose="020B0504030602030204" pitchFamily="34" charset="0"/>
              </a:rPr>
              <a:t>, 3</a:t>
            </a:r>
            <a:endParaRPr lang="uk-UA" sz="1400" dirty="0">
              <a:latin typeface="Ubuntu" panose="020B05040306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1D0385-7846-4171-B3A8-6358F391AAF2}"/>
              </a:ext>
            </a:extLst>
          </p:cNvPr>
          <p:cNvSpPr txBox="1"/>
          <p:nvPr/>
        </p:nvSpPr>
        <p:spPr>
          <a:xfrm>
            <a:off x="969900" y="25411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Ubuntu" panose="020B0504030602030204" pitchFamily="34" charset="0"/>
              </a:rPr>
              <a:t>0 800 500 123 </a:t>
            </a:r>
            <a:r>
              <a:rPr lang="ru-RU" sz="1200" dirty="0">
                <a:latin typeface="Ubuntu" panose="020B0504030602030204" pitchFamily="34" charset="0"/>
              </a:rPr>
              <a:t>(Контакт-центр)</a:t>
            </a:r>
          </a:p>
          <a:p>
            <a:r>
              <a:rPr lang="ru-RU" sz="1400" dirty="0">
                <a:latin typeface="Ubuntu" panose="020B0504030602030204" pitchFamily="34" charset="0"/>
              </a:rPr>
              <a:t>044 246 67 22 </a:t>
            </a:r>
            <a:r>
              <a:rPr lang="ru-RU" sz="1200" dirty="0">
                <a:latin typeface="Ubuntu" panose="020B0504030602030204" pitchFamily="34" charset="0"/>
              </a:rPr>
              <a:t>(</a:t>
            </a:r>
            <a:r>
              <a:rPr lang="ru-RU" sz="1200" dirty="0" err="1">
                <a:latin typeface="Ubuntu" panose="020B0504030602030204" pitchFamily="34" charset="0"/>
              </a:rPr>
              <a:t>Багатоканальний</a:t>
            </a:r>
            <a:r>
              <a:rPr lang="ru-RU" sz="1200" dirty="0">
                <a:latin typeface="Ubuntu" panose="020B0504030602030204" pitchFamily="34" charset="0"/>
              </a:rPr>
              <a:t> номер телефону)</a:t>
            </a:r>
            <a:endParaRPr lang="uk-UA" sz="1200" dirty="0">
              <a:latin typeface="Ubuntu" panose="020B05040306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DCD91B-12CD-47D1-A733-C12564F579A6}"/>
              </a:ext>
            </a:extLst>
          </p:cNvPr>
          <p:cNvSpPr txBox="1"/>
          <p:nvPr/>
        </p:nvSpPr>
        <p:spPr>
          <a:xfrm>
            <a:off x="969900" y="3236719"/>
            <a:ext cx="1663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Ubuntu" panose="020B0504030602030204" pitchFamily="34" charset="0"/>
              </a:rPr>
              <a:t>info@bbs.com.ua</a:t>
            </a:r>
            <a:endParaRPr lang="uk-UA" sz="1400" dirty="0">
              <a:latin typeface="Ubuntu" panose="020B05040306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3AF62-002C-4407-ADBC-CEC2DB5CD788}"/>
              </a:ext>
            </a:extLst>
          </p:cNvPr>
          <p:cNvSpPr txBox="1"/>
          <p:nvPr/>
        </p:nvSpPr>
        <p:spPr>
          <a:xfrm>
            <a:off x="969900" y="3828195"/>
            <a:ext cx="1663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Ubuntu" panose="020B0504030602030204" pitchFamily="34" charset="0"/>
              </a:rPr>
              <a:t>https://bbs.ua</a:t>
            </a:r>
            <a:endParaRPr lang="uk-UA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8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4FDAD7-0621-4E20-B752-771F8AF6D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r="16459"/>
          <a:stretch/>
        </p:blipFill>
        <p:spPr>
          <a:xfrm>
            <a:off x="6855228" y="0"/>
            <a:ext cx="53367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C68FB-56A5-4582-B775-0AE3B2357782}"/>
              </a:ext>
            </a:extLst>
          </p:cNvPr>
          <p:cNvSpPr txBox="1"/>
          <p:nvPr/>
        </p:nvSpPr>
        <p:spPr>
          <a:xfrm>
            <a:off x="375854" y="1838300"/>
            <a:ext cx="6256712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1. МЕТОДОЛОГІЧНА БАЗА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2. ПРЕДМЕТ ДОГОВОРУ СТРАХУВАННЯ/ОБ'ЄКТ СТРАХУВАННЯ</a:t>
            </a:r>
          </a:p>
          <a:p>
            <a:pPr algn="just"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3. </a:t>
            </a:r>
            <a:r>
              <a:rPr lang="ru-RU" sz="1600" dirty="0">
                <a:cs typeface="Times New Roman" pitchFamily="18" charset="0"/>
              </a:rPr>
              <a:t>СТРАХОВИЙ ВИПАДОК. РОЗМІРИ СТРАХОВИХ СУМ</a:t>
            </a:r>
            <a:endParaRPr lang="uk-UA" sz="16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4. </a:t>
            </a:r>
            <a:r>
              <a:rPr lang="ru-RU" sz="1600" dirty="0">
                <a:solidFill>
                  <a:schemeClr val="tx1"/>
                </a:solidFill>
              </a:rPr>
              <a:t>УКЛАДЕННЯ ТА СТРОК ДІЇ ДОГОВОРУ</a:t>
            </a:r>
            <a:endParaRPr lang="uk-UA" sz="16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5. </a:t>
            </a:r>
            <a:r>
              <a:rPr lang="uk-UA" sz="1600" kern="0" dirty="0">
                <a:solidFill>
                  <a:schemeClr val="tx1"/>
                </a:solidFill>
                <a:cs typeface="Times New Roman" pitchFamily="18" charset="0"/>
              </a:rPr>
              <a:t>ВИЗНАЧЕННЯ РОЗМІРУ СТРАХОВОЇ ПРЕМІЇ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cs typeface="Times New Roman" pitchFamily="18" charset="0"/>
              </a:rPr>
              <a:t>6. ПІЛЬГОВІ КАТЕГОРІЇ</a:t>
            </a:r>
          </a:p>
          <a:p>
            <a:pPr algn="just"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7.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СТРАХОВА ВИПЛАТА </a:t>
            </a:r>
            <a:endParaRPr lang="uk-UA" sz="16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8.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ВАРТІСТЬ ВІДНОВЛЮВАЛЬНОГО РЕМОНТУ </a:t>
            </a:r>
            <a:endParaRPr lang="ru-RU" sz="16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cs typeface="Times New Roman" pitchFamily="18" charset="0"/>
              </a:rPr>
              <a:t>9.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ОСНОВНІ ЗМІНИ У ЗАКОНІ УКРАЇНИ ПРО ОСЦПВ ВІД 01.01.2025 РОКУ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cs typeface="Times New Roman" pitchFamily="18" charset="0"/>
              </a:rPr>
              <a:t>10. </a:t>
            </a:r>
            <a:r>
              <a:rPr lang="uk-UA" sz="1600" spc="-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УМОВИ ОФОРМЛЕННЯ ЄВРОПРОТОКОЛУ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D331D2-A91E-4D1E-94E8-24C54B17A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0" y="316878"/>
            <a:ext cx="1650794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2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EF1E5-99A1-432B-8D50-964E62252B31}"/>
              </a:ext>
            </a:extLst>
          </p:cNvPr>
          <p:cNvSpPr/>
          <p:nvPr/>
        </p:nvSpPr>
        <p:spPr>
          <a:xfrm>
            <a:off x="-3759" y="0"/>
            <a:ext cx="341376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3000">
                <a:schemeClr val="bg1">
                  <a:lumMod val="95000"/>
                  <a:shade val="67500"/>
                  <a:satMod val="115000"/>
                </a:schemeClr>
              </a:gs>
              <a:gs pos="67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Прямоугольник: скругленные углы 4">
            <a:extLst>
              <a:ext uri="{FF2B5EF4-FFF2-40B4-BE49-F238E27FC236}">
                <a16:creationId xmlns:a16="http://schemas.microsoft.com/office/drawing/2014/main" id="{8102F1DC-95FC-4C7D-9E8E-3A5597FF6A28}"/>
              </a:ext>
            </a:extLst>
          </p:cNvPr>
          <p:cNvSpPr txBox="1"/>
          <p:nvPr/>
        </p:nvSpPr>
        <p:spPr>
          <a:xfrm>
            <a:off x="-3759" y="0"/>
            <a:ext cx="12191142" cy="11083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uk-UA" sz="3200" dirty="0"/>
              <a:t>МЕТОДОЛОГІЧНА БАЗА</a:t>
            </a:r>
            <a:endParaRPr lang="ru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11D10-1BA5-4AAA-8F06-80F4279B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03" y="233542"/>
            <a:ext cx="1650794" cy="55873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99E0A2E-9960-4DCA-8ADA-B8BD643B2952}"/>
              </a:ext>
            </a:extLst>
          </p:cNvPr>
          <p:cNvSpPr/>
          <p:nvPr/>
        </p:nvSpPr>
        <p:spPr>
          <a:xfrm>
            <a:off x="3696701" y="1215774"/>
            <a:ext cx="8188996" cy="224676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ysClr val="windowText" lastClr="000000"/>
                </a:solidFill>
              </a:rPr>
              <a:t>З 1 січня 2025 року набрав чинності Закон України "Про обов'язкове страхування цивільно-правової відповідальності власників наземних транспортних засобів" 3720-</a:t>
            </a:r>
            <a:r>
              <a:rPr lang="en-US" sz="2000" dirty="0">
                <a:solidFill>
                  <a:sysClr val="windowText" lastClr="000000"/>
                </a:solidFill>
              </a:rPr>
              <a:t>X (</a:t>
            </a:r>
            <a:r>
              <a:rPr lang="uk-UA" sz="2000" dirty="0">
                <a:solidFill>
                  <a:sysClr val="windowText" lastClr="000000"/>
                </a:solidFill>
              </a:rPr>
              <a:t>далі по тексту - Закон)</a:t>
            </a:r>
          </a:p>
          <a:p>
            <a:pPr algn="just"/>
            <a:endParaRPr lang="uk-UA" sz="2000" dirty="0">
              <a:solidFill>
                <a:sysClr val="windowText" lastClr="000000"/>
              </a:solidFill>
            </a:endParaRPr>
          </a:p>
          <a:p>
            <a:pPr algn="just"/>
            <a:r>
              <a:rPr lang="uk-UA" sz="2000" dirty="0">
                <a:solidFill>
                  <a:sysClr val="windowText" lastClr="000000"/>
                </a:solidFill>
              </a:rPr>
              <a:t>Цей Закон спрямований на забезпечення відшкодування шкоди, заподіяної життю, здоров'ю та майну потерпілих при експлуатації наземних транспортних засобів на території України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EDBC19F-FBF1-4561-8192-8BD3DA62376C}"/>
              </a:ext>
            </a:extLst>
          </p:cNvPr>
          <p:cNvSpPr/>
          <p:nvPr/>
        </p:nvSpPr>
        <p:spPr>
          <a:xfrm>
            <a:off x="347665" y="3608105"/>
            <a:ext cx="11488294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ysClr val="windowText" lastClr="000000"/>
                </a:solidFill>
              </a:rPr>
              <a:t>Учасники</a:t>
            </a:r>
            <a:r>
              <a:rPr lang="ru-RU" sz="2000" b="1" dirty="0">
                <a:solidFill>
                  <a:sysClr val="windowText" lastClr="000000"/>
                </a:solidFill>
              </a:rPr>
              <a:t> ринку </a:t>
            </a:r>
            <a:r>
              <a:rPr lang="ru-RU" sz="2000" b="1" dirty="0" err="1">
                <a:solidFill>
                  <a:sysClr val="windowText" lastClr="000000"/>
                </a:solidFill>
              </a:rPr>
              <a:t>обов’язкового</a:t>
            </a:r>
            <a:r>
              <a:rPr lang="ru-RU" sz="2000" b="1" dirty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>
                <a:solidFill>
                  <a:sysClr val="windowText" lastClr="000000"/>
                </a:solidFill>
              </a:rPr>
              <a:t>страхування</a:t>
            </a:r>
            <a:r>
              <a:rPr lang="ru-RU" sz="2000" b="1" dirty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>
                <a:solidFill>
                  <a:sysClr val="windowText" lastClr="000000"/>
                </a:solidFill>
              </a:rPr>
              <a:t>цивільно-правової</a:t>
            </a:r>
            <a:r>
              <a:rPr lang="ru-RU" sz="2000" b="1" dirty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>
                <a:solidFill>
                  <a:sysClr val="windowText" lastClr="000000"/>
                </a:solidFill>
              </a:rPr>
              <a:t>відповідальності</a:t>
            </a:r>
            <a:endParaRPr lang="ru-RU" sz="2000" b="1" dirty="0">
              <a:solidFill>
                <a:sysClr val="windowText" lastClr="000000"/>
              </a:solidFill>
            </a:endParaRPr>
          </a:p>
          <a:p>
            <a:pPr algn="just"/>
            <a:r>
              <a:rPr lang="ru-RU" sz="2000" dirty="0" err="1">
                <a:solidFill>
                  <a:sysClr val="windowText" lastClr="000000"/>
                </a:solidFill>
              </a:rPr>
              <a:t>Учасниками</a:t>
            </a:r>
            <a:r>
              <a:rPr lang="ru-RU" sz="2000" dirty="0">
                <a:solidFill>
                  <a:sysClr val="windowText" lastClr="000000"/>
                </a:solidFill>
              </a:rPr>
              <a:t> ринку </a:t>
            </a:r>
            <a:r>
              <a:rPr lang="ru-RU" sz="2000" dirty="0" err="1">
                <a:solidFill>
                  <a:sysClr val="windowText" lastClr="000000"/>
                </a:solidFill>
              </a:rPr>
              <a:t>обов’язкового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страхування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цивільно-правової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відповідальності</a:t>
            </a:r>
            <a:r>
              <a:rPr lang="ru-RU" sz="2000" dirty="0">
                <a:solidFill>
                  <a:sysClr val="windowText" lastClr="000000"/>
                </a:solidFill>
              </a:rPr>
              <a:t> є </a:t>
            </a:r>
            <a:r>
              <a:rPr lang="ru-RU" sz="2000" dirty="0" err="1">
                <a:solidFill>
                  <a:sysClr val="windowText" lastClr="000000"/>
                </a:solidFill>
              </a:rPr>
              <a:t>страхувальники</a:t>
            </a:r>
            <a:r>
              <a:rPr lang="ru-RU" sz="2000" dirty="0">
                <a:solidFill>
                  <a:sysClr val="windowText" lastClr="000000"/>
                </a:solidFill>
              </a:rPr>
              <a:t> та </a:t>
            </a:r>
            <a:r>
              <a:rPr lang="ru-RU" sz="2000" dirty="0" err="1">
                <a:solidFill>
                  <a:sysClr val="windowText" lastClr="000000"/>
                </a:solidFill>
              </a:rPr>
              <a:t>інші</a:t>
            </a:r>
            <a:r>
              <a:rPr lang="ru-RU" sz="2000" dirty="0">
                <a:solidFill>
                  <a:sysClr val="windowText" lastClr="000000"/>
                </a:solidFill>
              </a:rPr>
              <a:t> особи, </a:t>
            </a:r>
            <a:r>
              <a:rPr lang="ru-RU" sz="2000" dirty="0" err="1">
                <a:solidFill>
                  <a:sysClr val="windowText" lastClr="000000"/>
                </a:solidFill>
              </a:rPr>
              <a:t>цивільно-правова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відповідальність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яких</a:t>
            </a:r>
            <a:r>
              <a:rPr lang="ru-RU" sz="2000" dirty="0">
                <a:solidFill>
                  <a:sysClr val="windowText" lastClr="000000"/>
                </a:solidFill>
              </a:rPr>
              <a:t> застрахована, </a:t>
            </a:r>
            <a:r>
              <a:rPr lang="ru-RU" sz="2000" dirty="0" err="1">
                <a:solidFill>
                  <a:sysClr val="windowText" lastClr="000000"/>
                </a:solidFill>
              </a:rPr>
              <a:t>потерпілі</a:t>
            </a:r>
            <a:r>
              <a:rPr lang="ru-RU" sz="2000" dirty="0">
                <a:solidFill>
                  <a:sysClr val="windowText" lastClr="000000"/>
                </a:solidFill>
              </a:rPr>
              <a:t> особи (</a:t>
            </a:r>
            <a:r>
              <a:rPr lang="ru-RU" sz="2000" dirty="0" err="1">
                <a:solidFill>
                  <a:sysClr val="windowText" lastClr="000000"/>
                </a:solidFill>
              </a:rPr>
              <a:t>їхні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законні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представники</a:t>
            </a:r>
            <a:r>
              <a:rPr lang="ru-RU" sz="2000" dirty="0">
                <a:solidFill>
                  <a:sysClr val="windowText" lastClr="000000"/>
                </a:solidFill>
              </a:rPr>
              <a:t>, </a:t>
            </a:r>
            <a:r>
              <a:rPr lang="ru-RU" sz="2000" dirty="0" err="1">
                <a:solidFill>
                  <a:sysClr val="windowText" lastClr="000000"/>
                </a:solidFill>
              </a:rPr>
              <a:t>спадкоємці</a:t>
            </a:r>
            <a:r>
              <a:rPr lang="ru-RU" sz="2000" dirty="0">
                <a:solidFill>
                  <a:sysClr val="windowText" lastClr="000000"/>
                </a:solidFill>
              </a:rPr>
              <a:t>, </a:t>
            </a:r>
            <a:r>
              <a:rPr lang="ru-RU" sz="2000" dirty="0" err="1">
                <a:solidFill>
                  <a:sysClr val="windowText" lastClr="000000"/>
                </a:solidFill>
              </a:rPr>
              <a:t>правонаступники</a:t>
            </a:r>
            <a:r>
              <a:rPr lang="ru-RU" sz="2000" dirty="0">
                <a:solidFill>
                  <a:sysClr val="windowText" lastClr="000000"/>
                </a:solidFill>
              </a:rPr>
              <a:t>), </a:t>
            </a:r>
            <a:r>
              <a:rPr lang="ru-RU" sz="2000" dirty="0" err="1">
                <a:solidFill>
                  <a:sysClr val="windowText" lastClr="000000"/>
                </a:solidFill>
              </a:rPr>
              <a:t>інші</a:t>
            </a:r>
            <a:r>
              <a:rPr lang="ru-RU" sz="2000" dirty="0">
                <a:solidFill>
                  <a:sysClr val="windowText" lastClr="000000"/>
                </a:solidFill>
              </a:rPr>
              <a:t> особи, </a:t>
            </a:r>
            <a:r>
              <a:rPr lang="ru-RU" sz="2000" dirty="0" err="1">
                <a:solidFill>
                  <a:sysClr val="windowText" lastClr="000000"/>
                </a:solidFill>
              </a:rPr>
              <a:t>які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відповідно</a:t>
            </a:r>
            <a:r>
              <a:rPr lang="ru-RU" sz="2000" dirty="0">
                <a:solidFill>
                  <a:sysClr val="windowText" lastClr="000000"/>
                </a:solidFill>
              </a:rPr>
              <a:t> до </a:t>
            </a:r>
            <a:r>
              <a:rPr lang="ru-RU" sz="2000" dirty="0" err="1">
                <a:solidFill>
                  <a:sysClr val="windowText" lastClr="000000"/>
                </a:solidFill>
              </a:rPr>
              <a:t>цього</a:t>
            </a:r>
            <a:r>
              <a:rPr lang="ru-RU" sz="2000" dirty="0">
                <a:solidFill>
                  <a:sysClr val="windowText" lastClr="000000"/>
                </a:solidFill>
              </a:rPr>
              <a:t> Закону </a:t>
            </a:r>
            <a:r>
              <a:rPr lang="ru-RU" sz="2000" dirty="0" err="1">
                <a:solidFill>
                  <a:sysClr val="windowText" lastClr="000000"/>
                </a:solidFill>
              </a:rPr>
              <a:t>мають</a:t>
            </a:r>
            <a:r>
              <a:rPr lang="ru-RU" sz="2000" dirty="0">
                <a:solidFill>
                  <a:sysClr val="windowText" lastClr="000000"/>
                </a:solidFill>
              </a:rPr>
              <a:t> право на </a:t>
            </a:r>
            <a:r>
              <a:rPr lang="ru-RU" sz="2000" dirty="0" err="1">
                <a:solidFill>
                  <a:sysClr val="windowText" lastClr="000000"/>
                </a:solidFill>
              </a:rPr>
              <a:t>отримання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страхової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виплати</a:t>
            </a:r>
            <a:r>
              <a:rPr lang="ru-RU" sz="2000" dirty="0">
                <a:solidFill>
                  <a:sysClr val="windowText" lastClr="000000"/>
                </a:solidFill>
              </a:rPr>
              <a:t>, страховики, </a:t>
            </a:r>
            <a:r>
              <a:rPr lang="ru-RU" sz="2000" dirty="0" err="1">
                <a:solidFill>
                  <a:sysClr val="windowText" lastClr="000000"/>
                </a:solidFill>
              </a:rPr>
              <a:t>надавачі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супровідних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послуг</a:t>
            </a:r>
            <a:r>
              <a:rPr lang="ru-RU" sz="2000" dirty="0">
                <a:solidFill>
                  <a:sysClr val="windowText" lastClr="000000"/>
                </a:solidFill>
              </a:rPr>
              <a:t> на ринку </a:t>
            </a:r>
            <a:r>
              <a:rPr lang="ru-RU" sz="2000" dirty="0" err="1">
                <a:solidFill>
                  <a:sysClr val="windowText" lastClr="000000"/>
                </a:solidFill>
              </a:rPr>
              <a:t>страхування</a:t>
            </a:r>
            <a:r>
              <a:rPr lang="ru-RU" sz="2000" dirty="0">
                <a:solidFill>
                  <a:sysClr val="windowText" lastClr="000000"/>
                </a:solidFill>
              </a:rPr>
              <a:t>, МТСБУ.</a:t>
            </a:r>
          </a:p>
          <a:p>
            <a:pPr algn="just"/>
            <a:r>
              <a:rPr lang="ru-RU" sz="2000" dirty="0" err="1">
                <a:solidFill>
                  <a:sysClr val="windowText" lastClr="000000"/>
                </a:solidFill>
              </a:rPr>
              <a:t>Страхувальники</a:t>
            </a:r>
            <a:r>
              <a:rPr lang="ru-RU" sz="2000" dirty="0">
                <a:solidFill>
                  <a:sysClr val="windowText" lastClr="000000"/>
                </a:solidFill>
              </a:rPr>
              <a:t>, </a:t>
            </a:r>
            <a:r>
              <a:rPr lang="ru-RU" sz="2000" dirty="0" err="1">
                <a:solidFill>
                  <a:sysClr val="windowText" lastClr="000000"/>
                </a:solidFill>
              </a:rPr>
              <a:t>які</a:t>
            </a:r>
            <a:r>
              <a:rPr lang="ru-RU" sz="2000" dirty="0">
                <a:solidFill>
                  <a:sysClr val="windowText" lastClr="000000"/>
                </a:solidFill>
              </a:rPr>
              <a:t> є </a:t>
            </a:r>
            <a:r>
              <a:rPr lang="ru-RU" sz="2000" dirty="0" err="1">
                <a:solidFill>
                  <a:sysClr val="windowText" lastClr="000000"/>
                </a:solidFill>
              </a:rPr>
              <a:t>фізичними</a:t>
            </a:r>
            <a:r>
              <a:rPr lang="ru-RU" sz="2000" dirty="0">
                <a:solidFill>
                  <a:sysClr val="windowText" lastClr="000000"/>
                </a:solidFill>
              </a:rPr>
              <a:t> особами, </a:t>
            </a:r>
            <a:r>
              <a:rPr lang="ru-RU" sz="2000" dirty="0" err="1">
                <a:solidFill>
                  <a:sysClr val="windowText" lastClr="000000"/>
                </a:solidFill>
              </a:rPr>
              <a:t>інші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фізичні</a:t>
            </a:r>
            <a:r>
              <a:rPr lang="ru-RU" sz="2000" dirty="0">
                <a:solidFill>
                  <a:sysClr val="windowText" lastClr="000000"/>
                </a:solidFill>
              </a:rPr>
              <a:t> особи, </a:t>
            </a:r>
            <a:r>
              <a:rPr lang="ru-RU" sz="2000" dirty="0" err="1">
                <a:solidFill>
                  <a:sysClr val="windowText" lastClr="000000"/>
                </a:solidFill>
              </a:rPr>
              <a:t>цивільно-правова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відповідальність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яких</a:t>
            </a:r>
            <a:r>
              <a:rPr lang="ru-RU" sz="2000" dirty="0">
                <a:solidFill>
                  <a:sysClr val="windowText" lastClr="000000"/>
                </a:solidFill>
              </a:rPr>
              <a:t> застрахована, </a:t>
            </a:r>
            <a:r>
              <a:rPr lang="ru-RU" sz="2000" dirty="0" err="1">
                <a:solidFill>
                  <a:sysClr val="windowText" lastClr="000000"/>
                </a:solidFill>
              </a:rPr>
              <a:t>фізичні</a:t>
            </a:r>
            <a:r>
              <a:rPr lang="ru-RU" sz="2000" dirty="0">
                <a:solidFill>
                  <a:sysClr val="windowText" lastClr="000000"/>
                </a:solidFill>
              </a:rPr>
              <a:t> особи, </a:t>
            </a:r>
            <a:r>
              <a:rPr lang="ru-RU" sz="2000" dirty="0" err="1">
                <a:solidFill>
                  <a:sysClr val="windowText" lastClr="000000"/>
                </a:solidFill>
              </a:rPr>
              <a:t>які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відповідно</a:t>
            </a:r>
            <a:r>
              <a:rPr lang="ru-RU" sz="2000" dirty="0">
                <a:solidFill>
                  <a:sysClr val="windowText" lastClr="000000"/>
                </a:solidFill>
              </a:rPr>
              <a:t> до </a:t>
            </a:r>
            <a:r>
              <a:rPr lang="ru-RU" sz="2000" dirty="0" err="1">
                <a:solidFill>
                  <a:sysClr val="windowText" lastClr="000000"/>
                </a:solidFill>
              </a:rPr>
              <a:t>цього</a:t>
            </a:r>
            <a:r>
              <a:rPr lang="ru-RU" sz="2000" dirty="0">
                <a:solidFill>
                  <a:sysClr val="windowText" lastClr="000000"/>
                </a:solidFill>
              </a:rPr>
              <a:t> Закону </a:t>
            </a:r>
            <a:r>
              <a:rPr lang="ru-RU" sz="2000" dirty="0" err="1">
                <a:solidFill>
                  <a:sysClr val="windowText" lastClr="000000"/>
                </a:solidFill>
              </a:rPr>
              <a:t>мають</a:t>
            </a:r>
            <a:r>
              <a:rPr lang="ru-RU" sz="2000" dirty="0">
                <a:solidFill>
                  <a:sysClr val="windowText" lastClr="000000"/>
                </a:solidFill>
              </a:rPr>
              <a:t> право на </a:t>
            </a:r>
            <a:r>
              <a:rPr lang="ru-RU" sz="2000" dirty="0" err="1">
                <a:solidFill>
                  <a:sysClr val="windowText" lastClr="000000"/>
                </a:solidFill>
              </a:rPr>
              <a:t>отримання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страхової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виплати</a:t>
            </a:r>
            <a:r>
              <a:rPr lang="ru-RU" sz="2000" dirty="0">
                <a:solidFill>
                  <a:sysClr val="windowText" lastClr="000000"/>
                </a:solidFill>
              </a:rPr>
              <a:t>, є </a:t>
            </a:r>
            <a:r>
              <a:rPr lang="ru-RU" sz="2000" dirty="0" err="1">
                <a:solidFill>
                  <a:sysClr val="windowText" lastClr="000000"/>
                </a:solidFill>
              </a:rPr>
              <a:t>споживачами</a:t>
            </a:r>
            <a:r>
              <a:rPr lang="ru-RU" sz="2000" dirty="0">
                <a:solidFill>
                  <a:sysClr val="windowText" lastClr="000000"/>
                </a:solidFill>
              </a:rPr>
              <a:t> у </a:t>
            </a:r>
            <a:r>
              <a:rPr lang="ru-RU" sz="2000" dirty="0" err="1">
                <a:solidFill>
                  <a:sysClr val="windowText" lastClr="000000"/>
                </a:solidFill>
              </a:rPr>
              <a:t>значенні</a:t>
            </a:r>
            <a:r>
              <a:rPr lang="ru-RU" sz="2000" dirty="0">
                <a:solidFill>
                  <a:sysClr val="windowText" lastClr="000000"/>
                </a:solidFill>
              </a:rPr>
              <a:t>, </a:t>
            </a:r>
            <a:r>
              <a:rPr lang="ru-RU" sz="2000" dirty="0" err="1">
                <a:solidFill>
                  <a:sysClr val="windowText" lastClr="000000"/>
                </a:solidFill>
              </a:rPr>
              <a:t>наведеному</a:t>
            </a:r>
            <a:r>
              <a:rPr lang="ru-RU" sz="2000" dirty="0">
                <a:solidFill>
                  <a:sysClr val="windowText" lastClr="000000"/>
                </a:solidFill>
              </a:rPr>
              <a:t> в </a:t>
            </a:r>
            <a:r>
              <a:rPr lang="ru-RU" sz="2000" dirty="0" err="1">
                <a:solidFill>
                  <a:sysClr val="windowText" lastClr="000000"/>
                </a:solidFill>
              </a:rPr>
              <a:t>Законі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</a:rPr>
              <a:t>України</a:t>
            </a:r>
            <a:r>
              <a:rPr lang="ru-RU" sz="2000" dirty="0">
                <a:solidFill>
                  <a:sysClr val="windowText" lastClr="000000"/>
                </a:solidFill>
              </a:rPr>
              <a:t> "Про </a:t>
            </a:r>
            <a:r>
              <a:rPr lang="ru-RU" sz="2000" dirty="0" err="1">
                <a:solidFill>
                  <a:sysClr val="windowText" lastClr="000000"/>
                </a:solidFill>
              </a:rPr>
              <a:t>страхування</a:t>
            </a:r>
            <a:r>
              <a:rPr lang="ru-RU" sz="2000" dirty="0">
                <a:solidFill>
                  <a:sysClr val="windowText" lastClr="000000"/>
                </a:solidFill>
              </a:rPr>
              <a:t>".</a:t>
            </a:r>
          </a:p>
        </p:txBody>
      </p:sp>
      <p:grpSp>
        <p:nvGrpSpPr>
          <p:cNvPr id="34" name="Group 5">
            <a:extLst>
              <a:ext uri="{FF2B5EF4-FFF2-40B4-BE49-F238E27FC236}">
                <a16:creationId xmlns:a16="http://schemas.microsoft.com/office/drawing/2014/main" id="{14416CEB-353E-495C-A087-8D3FB1EEF781}"/>
              </a:ext>
            </a:extLst>
          </p:cNvPr>
          <p:cNvGrpSpPr/>
          <p:nvPr/>
        </p:nvGrpSpPr>
        <p:grpSpPr>
          <a:xfrm>
            <a:off x="824303" y="1341137"/>
            <a:ext cx="1567407" cy="1879395"/>
            <a:chOff x="396360" y="1804320"/>
            <a:chExt cx="1306440" cy="1290600"/>
          </a:xfrm>
        </p:grpSpPr>
        <p:pic>
          <p:nvPicPr>
            <p:cNvPr id="38" name="Picture 4" descr="http://ridna.ua/wp-content/uploads/2010/09/zakon.jpg">
              <a:extLst>
                <a:ext uri="{FF2B5EF4-FFF2-40B4-BE49-F238E27FC236}">
                  <a16:creationId xmlns:a16="http://schemas.microsoft.com/office/drawing/2014/main" id="{CAC9E24F-58BC-45A5-A85A-0684E474C5C9}"/>
                </a:ext>
              </a:extLst>
            </p:cNvPr>
            <p:cNvPicPr/>
            <p:nvPr/>
          </p:nvPicPr>
          <p:blipFill>
            <a:blip r:embed="rId3"/>
            <a:srcRect l="17797" r="18997"/>
            <a:stretch/>
          </p:blipFill>
          <p:spPr>
            <a:xfrm>
              <a:off x="396360" y="1804320"/>
              <a:ext cx="1289520" cy="1290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CustomShape 6">
              <a:extLst>
                <a:ext uri="{FF2B5EF4-FFF2-40B4-BE49-F238E27FC236}">
                  <a16:creationId xmlns:a16="http://schemas.microsoft.com/office/drawing/2014/main" id="{A90866D8-83B6-4A9E-BBB7-2BCB78DF5192}"/>
                </a:ext>
              </a:extLst>
            </p:cNvPr>
            <p:cNvSpPr/>
            <p:nvPr/>
          </p:nvSpPr>
          <p:spPr>
            <a:xfrm>
              <a:off x="396360" y="1874160"/>
              <a:ext cx="1289520" cy="156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uk-UA" sz="103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ЗАКОН УКРАЇНИ</a:t>
              </a:r>
              <a:endParaRPr lang="uk-UA" sz="1030" b="0" strike="noStrike" spc="-1">
                <a:latin typeface="Arial"/>
              </a:endParaRPr>
            </a:p>
          </p:txBody>
        </p:sp>
        <p:sp>
          <p:nvSpPr>
            <p:cNvPr id="40" name="CustomShape 7">
              <a:extLst>
                <a:ext uri="{FF2B5EF4-FFF2-40B4-BE49-F238E27FC236}">
                  <a16:creationId xmlns:a16="http://schemas.microsoft.com/office/drawing/2014/main" id="{AA4F8C73-CF28-4C91-9FB1-4F7C4A2D07C3}"/>
                </a:ext>
              </a:extLst>
            </p:cNvPr>
            <p:cNvSpPr/>
            <p:nvPr/>
          </p:nvSpPr>
          <p:spPr>
            <a:xfrm>
              <a:off x="413280" y="2781720"/>
              <a:ext cx="1289520" cy="156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uk-UA" sz="1030" b="1" strike="noStrike" spc="-1" dirty="0">
                  <a:solidFill>
                    <a:srgbClr val="FFFFFF"/>
                  </a:solidFill>
                  <a:latin typeface="Calibri"/>
                  <a:ea typeface="DejaVu Sans"/>
                </a:rPr>
                <a:t>ОСЦПВ ВНТЗ</a:t>
              </a:r>
              <a:endParaRPr lang="uk-UA" sz="1030" b="0" strike="noStrike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97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80EF1-EE55-4351-8985-F4042822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64" t="-120" r="12174"/>
          <a:stretch/>
        </p:blipFill>
        <p:spPr>
          <a:xfrm flipH="1">
            <a:off x="-3" y="-10633"/>
            <a:ext cx="3264197" cy="6867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25E236-AD42-4E8C-BBC0-A1420AB58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FF5996-E171-42A3-B092-3FB8E6F05A1D}"/>
              </a:ext>
            </a:extLst>
          </p:cNvPr>
          <p:cNvSpPr/>
          <p:nvPr/>
        </p:nvSpPr>
        <p:spPr>
          <a:xfrm>
            <a:off x="3264194" y="-10633"/>
            <a:ext cx="8927806" cy="69334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ПРЕДМЕТ ДОГОВОРУ СТРАХУВАННЯ/ОБ'ЄКТ СТРАХУВАННЯ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7F63BC-0879-4C7D-9191-72BBD899A54A}"/>
              </a:ext>
            </a:extLst>
          </p:cNvPr>
          <p:cNvSpPr/>
          <p:nvPr/>
        </p:nvSpPr>
        <p:spPr>
          <a:xfrm>
            <a:off x="3619647" y="1337925"/>
            <a:ext cx="82168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FF0000"/>
              </a:solidFill>
            </a:endParaRPr>
          </a:p>
          <a:p>
            <a:pPr algn="just"/>
            <a:r>
              <a:rPr lang="uk-UA" sz="2000" b="1" dirty="0"/>
              <a:t>Предметом договору </a:t>
            </a:r>
            <a:r>
              <a:rPr lang="uk-UA" sz="2000" dirty="0"/>
              <a:t>обов’язкового страхування цивільно-правової відповідальності є передача страхувальником за плату ризику, пов’язаного з об’єктом страхування, страховику на умовах, визначених цим Законом.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dirty="0"/>
              <a:t>Об’єктом страхування </a:t>
            </a:r>
            <a:r>
              <a:rPr lang="uk-UA" sz="2000" dirty="0"/>
              <a:t>за договором обов’язкового страхування цивільно-правової відповідальності є відповідальність за шкоду, заподіяну внаслідок використання забезпеченого транспортного засобу особою, цивільно-правова відповідальність якої застрахована, життю, здоров’ю та/або майну потерпілих осіб внаслідок настання страхового випадку.</a:t>
            </a:r>
          </a:p>
        </p:txBody>
      </p:sp>
    </p:spTree>
    <p:extLst>
      <p:ext uri="{BB962C8B-B14F-4D97-AF65-F5344CB8AC3E}">
        <p14:creationId xmlns:p14="http://schemas.microsoft.com/office/powerpoint/2010/main" val="205222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B75BABB-698C-4800-A09E-2A7AD445B842}"/>
              </a:ext>
            </a:extLst>
          </p:cNvPr>
          <p:cNvSpPr/>
          <p:nvPr/>
        </p:nvSpPr>
        <p:spPr>
          <a:xfrm>
            <a:off x="2712514" y="427247"/>
            <a:ext cx="9390586" cy="49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СТРАХОВИЙ ВИПАДОК. РОЗМІРИ СТРАХОВИХ СУМ</a:t>
            </a:r>
            <a:endParaRPr lang="ru-RU" sz="32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BAE5C53-85FA-44E8-91FC-C93DE655E020}"/>
              </a:ext>
            </a:extLst>
          </p:cNvPr>
          <p:cNvSpPr/>
          <p:nvPr/>
        </p:nvSpPr>
        <p:spPr>
          <a:xfrm>
            <a:off x="394194" y="1584256"/>
            <a:ext cx="7398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Страховим випадком </a:t>
            </a:r>
            <a:r>
              <a:rPr lang="uk-UA" sz="2000" dirty="0"/>
              <a:t>за договором обов’язкового страхування цивільно-правової відповідальності є дорожньо-транспортна пригода за участю забезпеченого транспортного засобу, внаслідок якої у особи, цивільно-правова відповідальність якої застрахована, виник обов’язок відшкодувати шкоду, заподіяну життю, здоров’ю та/або майну потерпілих осіб.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7C3EC44-560E-4F14-9CDE-A8C302BE1039}"/>
              </a:ext>
            </a:extLst>
          </p:cNvPr>
          <p:cNvSpPr/>
          <p:nvPr/>
        </p:nvSpPr>
        <p:spPr>
          <a:xfrm>
            <a:off x="347948" y="3687901"/>
            <a:ext cx="114961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prstClr val="black"/>
                </a:solidFill>
              </a:rPr>
              <a:t>Розміри страхових сум за внутрішніми договорами страхування встановлюються </a:t>
            </a:r>
            <a:r>
              <a:rPr lang="uk-UA" sz="2000" dirty="0">
                <a:solidFill>
                  <a:prstClr val="black"/>
                </a:solidFill>
              </a:rPr>
              <a:t>:</a:t>
            </a:r>
          </a:p>
          <a:p>
            <a:pPr algn="just"/>
            <a:endParaRPr lang="uk-UA" sz="20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/>
              <a:t>за шкоду, заподіяну </a:t>
            </a:r>
            <a:r>
              <a:rPr lang="uk-UA" sz="2000" b="1" dirty="0"/>
              <a:t>життю та здоров’ю потерпілих осіб</a:t>
            </a:r>
            <a:r>
              <a:rPr lang="uk-UA" sz="2000" dirty="0"/>
              <a:t>:</a:t>
            </a:r>
          </a:p>
          <a:p>
            <a:pPr algn="just"/>
            <a:r>
              <a:rPr lang="uk-UA" sz="2000" b="1" dirty="0"/>
              <a:t>500 тисяч гривень </a:t>
            </a:r>
            <a:r>
              <a:rPr lang="uk-UA" sz="2000" dirty="0"/>
              <a:t>на одну потерпілу особу та 5 мільйонів гривень на один страховий випадок незалежно від кількості потерпілих осіб;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/>
              <a:t>за шкоду, заподіяну </a:t>
            </a:r>
            <a:r>
              <a:rPr lang="uk-UA" sz="2000" b="1" dirty="0"/>
              <a:t>майну потерпілих осіб</a:t>
            </a:r>
            <a:r>
              <a:rPr lang="uk-UA" sz="2000" dirty="0"/>
              <a:t>:</a:t>
            </a:r>
          </a:p>
          <a:p>
            <a:pPr algn="just"/>
            <a:r>
              <a:rPr lang="uk-UA" sz="2000" b="1" dirty="0"/>
              <a:t>250 тисяч гривень </a:t>
            </a:r>
            <a:r>
              <a:rPr lang="uk-UA" sz="2000" dirty="0"/>
              <a:t>на одну потерпілу особу та 1,25 мільйона гривень на один страховий випадок незалежно від кількості потерпілих осіб</a:t>
            </a:r>
            <a:r>
              <a:rPr lang="ru-RU" sz="2000" dirty="0"/>
              <a:t>;</a:t>
            </a:r>
            <a:endParaRPr lang="uk-UA" sz="2000" dirty="0"/>
          </a:p>
          <a:p>
            <a:pPr algn="ctr"/>
            <a:r>
              <a:rPr lang="uk-UA" sz="2000" dirty="0">
                <a:solidFill>
                  <a:prstClr val="black"/>
                </a:solidFill>
              </a:rPr>
              <a:t>   </a:t>
            </a:r>
            <a:r>
              <a:rPr lang="uk-UA" sz="2000" b="1" dirty="0"/>
              <a:t>!!! </a:t>
            </a:r>
            <a:r>
              <a:rPr lang="uk-UA" sz="2000" b="1" dirty="0" err="1"/>
              <a:t>Франшиза</a:t>
            </a:r>
            <a:r>
              <a:rPr lang="uk-UA" sz="2000" b="1" dirty="0"/>
              <a:t> – не застосовується !!!</a:t>
            </a:r>
            <a:endParaRPr lang="ru-RU" sz="2000" b="1" dirty="0"/>
          </a:p>
          <a:p>
            <a:pPr marL="457200" indent="-457200" algn="just">
              <a:buFontTx/>
              <a:buChar char="-"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FB140EA8-C6A1-4E55-98B1-BBF4B66F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39" y="1656061"/>
            <a:ext cx="3449282" cy="19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3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583343" y="-5597923"/>
            <a:ext cx="1025314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37D816D-F39C-47BA-8629-5A227663429B}"/>
              </a:ext>
            </a:extLst>
          </p:cNvPr>
          <p:cNvSpPr/>
          <p:nvPr/>
        </p:nvSpPr>
        <p:spPr>
          <a:xfrm>
            <a:off x="3069771" y="298183"/>
            <a:ext cx="7674429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УКЛАДЕННЯ ТА СТРОК ДІЇ ДОГОВОРУ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C1A825-9C28-433B-B7CE-01B93EAFC59F}"/>
              </a:ext>
            </a:extLst>
          </p:cNvPr>
          <p:cNvSpPr/>
          <p:nvPr/>
        </p:nvSpPr>
        <p:spPr>
          <a:xfrm>
            <a:off x="260350" y="1299672"/>
            <a:ext cx="11671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prstClr val="black"/>
                </a:solidFill>
              </a:rPr>
              <a:t>Договір обов’язкового страхування цивільно-правової відповідальності укладається виключно </a:t>
            </a:r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uk-UA" dirty="0">
                <a:solidFill>
                  <a:prstClr val="black"/>
                </a:solidFill>
              </a:rPr>
              <a:t>електронній формі з дотриманням вимог Цивільного кодексу України до письмової форми правочину та вимог цього Закону та створюється у формі електронного документа з дотриманням вимог законів України "Про електронні документи та електронний документообіг" і "Про електронну ідентифікацію та електронні довірчі послуги" або в порядку, передбаченому законодавством про електронну комерцію.</a:t>
            </a:r>
          </a:p>
          <a:p>
            <a:pPr algn="just"/>
            <a:endParaRPr lang="ru-RU" b="1" dirty="0">
              <a:solidFill>
                <a:prstClr val="black"/>
              </a:solidFill>
            </a:endParaRPr>
          </a:p>
          <a:p>
            <a:pPr algn="just"/>
            <a:r>
              <a:rPr lang="uk-UA" dirty="0"/>
              <a:t>Внутрішній договір страхування набирає чинності з дати і часу початку строку його дії, визначених у такому договорі, але не раніше дати і часу внесення запису про такий договір до Єдиної централізованої бази даних, та припиняється о 24 годині дати, визначеної таким договором як дата припинення строку дії</a:t>
            </a:r>
            <a:r>
              <a:rPr lang="ru-RU" dirty="0"/>
              <a:t> договору</a:t>
            </a:r>
            <a:r>
              <a:rPr lang="uk-UA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uk-UA" b="1" u="sng" dirty="0"/>
              <a:t>Внутрішній договір </a:t>
            </a:r>
            <a:r>
              <a:rPr lang="uk-UA" u="sng" dirty="0"/>
              <a:t>ОСЦПВ укладається строком на </a:t>
            </a:r>
            <a:r>
              <a:rPr lang="uk-UA" b="1" u="sng" dirty="0"/>
              <a:t>6 місяців або 1 рік</a:t>
            </a:r>
            <a:r>
              <a:rPr lang="uk-UA" u="sng" dirty="0"/>
              <a:t>, якщо:</a:t>
            </a:r>
          </a:p>
          <a:p>
            <a:pPr marL="342900" indent="-342900" algn="just">
              <a:buAutoNum type="arabicParenR"/>
            </a:pPr>
            <a:r>
              <a:rPr lang="uk-UA" dirty="0"/>
              <a:t>ТЗ має постійну реєстрацію відповідно до </a:t>
            </a:r>
            <a:r>
              <a:rPr lang="uk-UA" u="sng" dirty="0">
                <a:hlinkClick r:id="rId3"/>
              </a:rPr>
              <a:t>Закону України</a:t>
            </a:r>
            <a:r>
              <a:rPr lang="uk-UA" dirty="0"/>
              <a:t> "Про дорожній рух»</a:t>
            </a:r>
          </a:p>
          <a:p>
            <a:pPr algn="just"/>
            <a:endParaRPr lang="ru-RU" dirty="0"/>
          </a:p>
          <a:p>
            <a:pPr algn="just"/>
            <a:r>
              <a:rPr lang="ru-RU" b="1" u="sng" dirty="0" err="1"/>
              <a:t>Короткостроковий</a:t>
            </a:r>
            <a:r>
              <a:rPr lang="ru-RU" b="1" u="sng" dirty="0"/>
              <a:t> </a:t>
            </a:r>
            <a:r>
              <a:rPr lang="ru-RU" b="1" u="sng" dirty="0" err="1"/>
              <a:t>договір</a:t>
            </a:r>
            <a:r>
              <a:rPr lang="ru-RU" b="1" u="sng" dirty="0"/>
              <a:t> </a:t>
            </a:r>
            <a:r>
              <a:rPr lang="ru-RU" u="sng" dirty="0"/>
              <a:t>ОСЦПВ </a:t>
            </a:r>
            <a:r>
              <a:rPr lang="ru-RU" u="sng" dirty="0" err="1"/>
              <a:t>укладається</a:t>
            </a:r>
            <a:r>
              <a:rPr lang="ru-RU" u="sng" dirty="0"/>
              <a:t> на строк 15 </a:t>
            </a:r>
            <a:r>
              <a:rPr lang="ru-RU" u="sng" dirty="0" err="1"/>
              <a:t>днів</a:t>
            </a:r>
            <a:r>
              <a:rPr lang="ru-RU" u="sng" dirty="0"/>
              <a:t>, 21 день, 1 </a:t>
            </a:r>
            <a:r>
              <a:rPr lang="ru-RU" u="sng" dirty="0" err="1"/>
              <a:t>місяць</a:t>
            </a:r>
            <a:r>
              <a:rPr lang="ru-RU" u="sng" dirty="0"/>
              <a:t>, 2 </a:t>
            </a:r>
            <a:r>
              <a:rPr lang="ru-RU" u="sng" dirty="0" err="1"/>
              <a:t>місяці</a:t>
            </a:r>
            <a:r>
              <a:rPr lang="ru-RU" u="sng" dirty="0"/>
              <a:t>, 3 </a:t>
            </a:r>
            <a:r>
              <a:rPr lang="ru-RU" u="sng" dirty="0" err="1"/>
              <a:t>місяці</a:t>
            </a:r>
            <a:r>
              <a:rPr lang="ru-RU" u="sng" dirty="0"/>
              <a:t>, 4 </a:t>
            </a:r>
            <a:r>
              <a:rPr lang="ru-RU" u="sng" dirty="0" err="1"/>
              <a:t>місяці</a:t>
            </a:r>
            <a:r>
              <a:rPr lang="ru-RU" u="sng" dirty="0"/>
              <a:t>, 5 </a:t>
            </a:r>
            <a:r>
              <a:rPr lang="ru-RU" u="sng" dirty="0" err="1"/>
              <a:t>місяців</a:t>
            </a:r>
            <a:r>
              <a:rPr lang="ru-RU" u="sng" dirty="0"/>
              <a:t>, 6 </a:t>
            </a:r>
            <a:r>
              <a:rPr lang="ru-RU" u="sng" dirty="0" err="1"/>
              <a:t>місяців</a:t>
            </a:r>
            <a:r>
              <a:rPr lang="ru-RU" u="sng" dirty="0"/>
              <a:t> та 1 </a:t>
            </a:r>
            <a:r>
              <a:rPr lang="ru-RU" u="sng" dirty="0" err="1"/>
              <a:t>рік</a:t>
            </a:r>
            <a:r>
              <a:rPr lang="ru-RU" u="sng" dirty="0"/>
              <a:t>, </a:t>
            </a:r>
            <a:r>
              <a:rPr lang="ru-RU" u="sng" dirty="0" err="1"/>
              <a:t>виключно</a:t>
            </a:r>
            <a:r>
              <a:rPr lang="ru-RU" u="sng" dirty="0"/>
              <a:t> </a:t>
            </a:r>
            <a:r>
              <a:rPr lang="ru-RU" u="sng" dirty="0" err="1"/>
              <a:t>щодо</a:t>
            </a:r>
            <a:r>
              <a:rPr lang="ru-RU" u="sng" dirty="0"/>
              <a:t> ТЗ:</a:t>
            </a:r>
          </a:p>
          <a:p>
            <a:pPr algn="just"/>
            <a:r>
              <a:rPr lang="ru-RU" dirty="0"/>
              <a:t>1) </a:t>
            </a:r>
            <a:r>
              <a:rPr lang="uk-UA" dirty="0"/>
              <a:t>незареєстрованого відповідно до </a:t>
            </a:r>
            <a:r>
              <a:rPr lang="uk-UA" u="sng" dirty="0">
                <a:hlinkClick r:id="rId3"/>
              </a:rPr>
              <a:t>Закону України</a:t>
            </a:r>
            <a:r>
              <a:rPr lang="uk-UA" dirty="0"/>
              <a:t> "Про дорожній рух" - на час до його реєстрації;</a:t>
            </a:r>
          </a:p>
          <a:p>
            <a:pPr algn="just"/>
            <a:r>
              <a:rPr lang="uk-UA" dirty="0"/>
              <a:t>2) який тимчасово перебуває на території України та зареєстрований в іноземній державі, - на час його перебування на території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10845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583343" y="-5597923"/>
            <a:ext cx="1025314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37D816D-F39C-47BA-8629-5A227663429B}"/>
              </a:ext>
            </a:extLst>
          </p:cNvPr>
          <p:cNvSpPr/>
          <p:nvPr/>
        </p:nvSpPr>
        <p:spPr>
          <a:xfrm>
            <a:off x="3069771" y="298183"/>
            <a:ext cx="7674429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УКЛАДЕННЯ ТА СТРОК ДІЇ ДОГОВОРУ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0199A0-8A41-4AC2-8ACE-8ADE9877A391}"/>
              </a:ext>
            </a:extLst>
          </p:cNvPr>
          <p:cNvSpPr/>
          <p:nvPr/>
        </p:nvSpPr>
        <p:spPr>
          <a:xfrm>
            <a:off x="290798" y="1010735"/>
            <a:ext cx="11610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Страховик </a:t>
            </a:r>
            <a:r>
              <a:rPr lang="ru-RU" dirty="0" err="1"/>
              <a:t>зобов’язаний</a:t>
            </a:r>
            <a:r>
              <a:rPr lang="ru-RU" dirty="0"/>
              <a:t> </a:t>
            </a:r>
            <a:r>
              <a:rPr lang="ru-RU" dirty="0" err="1"/>
              <a:t>розмістити</a:t>
            </a:r>
            <a:r>
              <a:rPr lang="ru-RU" dirty="0"/>
              <a:t> на </a:t>
            </a:r>
            <a:r>
              <a:rPr lang="ru-RU" dirty="0" err="1"/>
              <a:t>своєму</a:t>
            </a:r>
            <a:r>
              <a:rPr lang="ru-RU" dirty="0"/>
              <a:t> веб-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істотне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страхового </a:t>
            </a:r>
            <a:r>
              <a:rPr lang="ru-RU" dirty="0" err="1"/>
              <a:t>ризику</a:t>
            </a:r>
            <a:r>
              <a:rPr lang="ru-RU" dirty="0"/>
              <a:t>,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страхової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за договором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https://bbs.ua/polis-oscpv/</a:t>
            </a:r>
            <a:r>
              <a:rPr lang="en-US" dirty="0"/>
              <a:t> </a:t>
            </a:r>
            <a:endParaRPr lang="ru-RU" dirty="0"/>
          </a:p>
          <a:p>
            <a:pPr algn="just"/>
            <a:r>
              <a:rPr lang="ru-RU" dirty="0" err="1"/>
              <a:t>Якщо</a:t>
            </a:r>
            <a:r>
              <a:rPr lang="ru-RU" dirty="0"/>
              <a:t> особа </a:t>
            </a:r>
            <a:r>
              <a:rPr lang="ru-RU" dirty="0" err="1"/>
              <a:t>звернулася</a:t>
            </a:r>
            <a:r>
              <a:rPr lang="ru-RU" dirty="0"/>
              <a:t> за </a:t>
            </a:r>
            <a:r>
              <a:rPr lang="ru-RU" dirty="0" err="1"/>
              <a:t>укладенням</a:t>
            </a:r>
            <a:r>
              <a:rPr lang="ru-RU" dirty="0"/>
              <a:t> договору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до страхового </a:t>
            </a:r>
            <a:r>
              <a:rPr lang="ru-RU" dirty="0" err="1"/>
              <a:t>посередника</a:t>
            </a:r>
            <a:r>
              <a:rPr lang="ru-RU" dirty="0"/>
              <a:t>, </a:t>
            </a:r>
            <a:r>
              <a:rPr lang="ru-RU" dirty="0" err="1"/>
              <a:t>страховий</a:t>
            </a:r>
            <a:r>
              <a:rPr lang="ru-RU" dirty="0"/>
              <a:t> 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зобов’язаний</a:t>
            </a:r>
            <a:r>
              <a:rPr lang="ru-RU" dirty="0"/>
              <a:t> </a:t>
            </a:r>
            <a:r>
              <a:rPr lang="ru-RU" dirty="0" err="1"/>
              <a:t>ознайомити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такими </a:t>
            </a:r>
            <a:r>
              <a:rPr lang="ru-RU" dirty="0" err="1"/>
              <a:t>відомостями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3A2417-A026-4730-86F7-790317D32D28}"/>
              </a:ext>
            </a:extLst>
          </p:cNvPr>
          <p:cNvSpPr/>
          <p:nvPr/>
        </p:nvSpPr>
        <p:spPr>
          <a:xfrm>
            <a:off x="416496" y="2708920"/>
            <a:ext cx="114847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Страхова </a:t>
            </a:r>
            <a:r>
              <a:rPr lang="ru-RU" b="1" dirty="0" err="1"/>
              <a:t>премія</a:t>
            </a:r>
            <a:r>
              <a:rPr lang="ru-RU" b="1" dirty="0"/>
              <a:t> у </a:t>
            </a:r>
            <a:r>
              <a:rPr lang="ru-RU" b="1" dirty="0" err="1"/>
              <a:t>повному</a:t>
            </a:r>
            <a:r>
              <a:rPr lang="ru-RU" b="1" dirty="0"/>
              <a:t> </a:t>
            </a:r>
            <a:r>
              <a:rPr lang="ru-RU" b="1" dirty="0" err="1"/>
              <a:t>обсязі</a:t>
            </a:r>
            <a:r>
              <a:rPr lang="ru-RU" b="1" dirty="0"/>
              <a:t> </a:t>
            </a:r>
            <a:r>
              <a:rPr lang="ru-RU" b="1" dirty="0" err="1"/>
              <a:t>сплачується</a:t>
            </a:r>
            <a:r>
              <a:rPr lang="ru-RU" b="1" dirty="0"/>
              <a:t> до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укладення</a:t>
            </a:r>
            <a:r>
              <a:rPr lang="ru-RU" b="1" dirty="0"/>
              <a:t> договору </a:t>
            </a:r>
            <a:r>
              <a:rPr lang="ru-RU" b="1" dirty="0" err="1"/>
              <a:t>обов’язкового</a:t>
            </a:r>
            <a:r>
              <a:rPr lang="ru-RU" b="1" dirty="0"/>
              <a:t> </a:t>
            </a:r>
            <a:r>
              <a:rPr lang="ru-RU" b="1" dirty="0" err="1"/>
              <a:t>страхування</a:t>
            </a:r>
            <a:r>
              <a:rPr lang="ru-RU" b="1" dirty="0"/>
              <a:t> </a:t>
            </a:r>
            <a:r>
              <a:rPr lang="ru-RU" b="1" dirty="0" err="1"/>
              <a:t>цивільно-правової</a:t>
            </a:r>
            <a:r>
              <a:rPr lang="ru-RU" b="1" dirty="0"/>
              <a:t> </a:t>
            </a:r>
            <a:r>
              <a:rPr lang="ru-RU" b="1" dirty="0" err="1"/>
              <a:t>відповідальності</a:t>
            </a:r>
            <a:r>
              <a:rPr lang="ru-RU" dirty="0"/>
              <a:t>.</a:t>
            </a:r>
            <a:endParaRPr lang="en-US" dirty="0"/>
          </a:p>
          <a:p>
            <a:pPr algn="just"/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страхової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у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страховик </a:t>
            </a:r>
            <a:r>
              <a:rPr lang="ru-RU" dirty="0" err="1"/>
              <a:t>зобов’язаний</a:t>
            </a:r>
            <a:r>
              <a:rPr lang="ru-RU" dirty="0"/>
              <a:t> внести до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централізованої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у порядку, </a:t>
            </a:r>
            <a:r>
              <a:rPr lang="ru-RU" dirty="0" err="1"/>
              <a:t>встановленому</a:t>
            </a:r>
            <a:r>
              <a:rPr lang="ru-RU" dirty="0"/>
              <a:t> МТСБУ, </a:t>
            </a:r>
            <a:r>
              <a:rPr lang="ru-RU" dirty="0" err="1"/>
              <a:t>запис</a:t>
            </a:r>
            <a:r>
              <a:rPr lang="ru-RU" dirty="0"/>
              <a:t> про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до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укладення</a:t>
            </a:r>
            <a:r>
              <a:rPr lang="ru-RU" dirty="0"/>
              <a:t> такого договору.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несплати</a:t>
            </a:r>
            <a:r>
              <a:rPr lang="ru-RU" dirty="0"/>
              <a:t> у </a:t>
            </a:r>
            <a:r>
              <a:rPr lang="ru-RU" dirty="0" err="1"/>
              <a:t>встановлений</a:t>
            </a:r>
            <a:r>
              <a:rPr lang="ru-RU" dirty="0"/>
              <a:t> строк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сплати</a:t>
            </a:r>
            <a:r>
              <a:rPr lang="ru-RU" dirty="0"/>
              <a:t> не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страхової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до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централізованої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не вноситься.</a:t>
            </a:r>
            <a:endParaRPr lang="en-US" dirty="0"/>
          </a:p>
          <a:p>
            <a:pPr algn="just"/>
            <a:endParaRPr lang="en-US" b="1" dirty="0">
              <a:solidFill>
                <a:srgbClr val="C00000"/>
              </a:solidFill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укладення</a:t>
            </a:r>
            <a:r>
              <a:rPr lang="ru-RU" b="1" dirty="0"/>
              <a:t> договору</a:t>
            </a:r>
            <a:r>
              <a:rPr lang="ru-RU" dirty="0"/>
              <a:t> </a:t>
            </a:r>
            <a:r>
              <a:rPr lang="ru-RU" b="1" dirty="0"/>
              <a:t>страховик </a:t>
            </a:r>
            <a:r>
              <a:rPr lang="ru-RU" b="1" dirty="0" err="1"/>
              <a:t>зобов’язаний</a:t>
            </a:r>
            <a:r>
              <a:rPr lang="ru-RU" b="1" dirty="0"/>
              <a:t> не </a:t>
            </a:r>
            <a:r>
              <a:rPr lang="ru-RU" b="1" dirty="0" err="1"/>
              <a:t>пізніше</a:t>
            </a:r>
            <a:r>
              <a:rPr lang="ru-RU" b="1" dirty="0"/>
              <a:t> </a:t>
            </a:r>
            <a:r>
              <a:rPr lang="ru-RU" b="1" dirty="0" err="1"/>
              <a:t>дати</a:t>
            </a:r>
            <a:r>
              <a:rPr lang="ru-RU" b="1" dirty="0"/>
              <a:t> і часу початку строку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b="1" dirty="0" err="1"/>
              <a:t>надіслати</a:t>
            </a:r>
            <a:r>
              <a:rPr lang="ru-RU" b="1" dirty="0"/>
              <a:t> (</a:t>
            </a:r>
            <a:r>
              <a:rPr lang="ru-RU" b="1" dirty="0" err="1"/>
              <a:t>надати</a:t>
            </a:r>
            <a:r>
              <a:rPr lang="ru-RU" b="1" dirty="0"/>
              <a:t>) </a:t>
            </a:r>
            <a:r>
              <a:rPr lang="ru-RU" b="1" dirty="0" err="1"/>
              <a:t>страхувальнику</a:t>
            </a:r>
            <a:r>
              <a:rPr lang="ru-RU" b="1" dirty="0"/>
              <a:t> </a:t>
            </a:r>
            <a:r>
              <a:rPr lang="ru-RU" b="1" dirty="0" err="1"/>
              <a:t>страховий</a:t>
            </a:r>
            <a:r>
              <a:rPr lang="ru-RU" b="1" dirty="0"/>
              <a:t> </a:t>
            </a:r>
            <a:r>
              <a:rPr lang="ru-RU" b="1" dirty="0" err="1"/>
              <a:t>поліс</a:t>
            </a:r>
            <a:r>
              <a:rPr lang="ru-RU" dirty="0"/>
              <a:t> у </a:t>
            </a:r>
            <a:r>
              <a:rPr lang="ru-RU" dirty="0" err="1"/>
              <a:t>спосіб</a:t>
            </a:r>
            <a:r>
              <a:rPr lang="ru-RU" dirty="0"/>
              <a:t>, </a:t>
            </a:r>
            <a:r>
              <a:rPr lang="ru-RU" dirty="0" err="1"/>
              <a:t>обраний</a:t>
            </a:r>
            <a:r>
              <a:rPr lang="ru-RU" dirty="0"/>
              <a:t> таким </a:t>
            </a:r>
            <a:r>
              <a:rPr lang="ru-RU" dirty="0" err="1"/>
              <a:t>страхувальником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запропонованих</a:t>
            </a:r>
            <a:r>
              <a:rPr lang="ru-RU" dirty="0"/>
              <a:t> страховиком,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страхувальником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укладення</a:t>
            </a:r>
            <a:r>
              <a:rPr lang="ru-RU" dirty="0"/>
              <a:t> договору.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-19051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BA8223-AC9C-4B76-9D5E-572CD487D3CD}"/>
              </a:ext>
            </a:extLst>
          </p:cNvPr>
          <p:cNvSpPr/>
          <p:nvPr/>
        </p:nvSpPr>
        <p:spPr>
          <a:xfrm>
            <a:off x="-19051" y="-16885"/>
            <a:ext cx="12211051" cy="9235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УКЛАДЕННЯ ДОГОВОРУ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431320-5D27-4B69-B4F0-B40DF0B00840}"/>
              </a:ext>
            </a:extLst>
          </p:cNvPr>
          <p:cNvSpPr/>
          <p:nvPr/>
        </p:nvSpPr>
        <p:spPr>
          <a:xfrm>
            <a:off x="1270000" y="1139507"/>
            <a:ext cx="10541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У страховому </a:t>
            </a:r>
            <a:r>
              <a:rPr lang="ru-RU" b="1" dirty="0" err="1"/>
              <a:t>полісі</a:t>
            </a:r>
            <a:r>
              <a:rPr lang="ru-RU" b="1" dirty="0"/>
              <a:t> </a:t>
            </a:r>
            <a:r>
              <a:rPr lang="ru-RU" b="1" dirty="0" err="1"/>
              <a:t>обов’язково</a:t>
            </a:r>
            <a:r>
              <a:rPr lang="ru-RU" b="1" dirty="0"/>
              <a:t> </a:t>
            </a:r>
            <a:r>
              <a:rPr lang="ru-RU" b="1" dirty="0" err="1"/>
              <a:t>зазначаються</a:t>
            </a:r>
            <a:r>
              <a:rPr lang="ru-RU" b="1" dirty="0"/>
              <a:t>: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1) номер договору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в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централізованій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2) дата і час початку </a:t>
            </a:r>
            <a:r>
              <a:rPr lang="ru-RU" dirty="0" err="1"/>
              <a:t>дії</a:t>
            </a:r>
            <a:r>
              <a:rPr lang="ru-RU" dirty="0"/>
              <a:t>, строк </a:t>
            </a:r>
            <a:r>
              <a:rPr lang="ru-RU" dirty="0" err="1"/>
              <a:t>дії</a:t>
            </a:r>
            <a:r>
              <a:rPr lang="ru-RU" dirty="0"/>
              <a:t> договору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3)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страхувальника</a:t>
            </a:r>
            <a:r>
              <a:rPr lang="ru-RU" dirty="0"/>
              <a:t> та </a:t>
            </a:r>
            <a:r>
              <a:rPr lang="ru-RU" dirty="0" err="1"/>
              <a:t>забезпечений</a:t>
            </a:r>
            <a:r>
              <a:rPr lang="ru-RU" dirty="0"/>
              <a:t> </a:t>
            </a:r>
            <a:r>
              <a:rPr lang="ru-RU" dirty="0" err="1"/>
              <a:t>транспортний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4) </a:t>
            </a:r>
            <a:r>
              <a:rPr lang="ru-RU" dirty="0" err="1"/>
              <a:t>найменування</a:t>
            </a:r>
            <a:r>
              <a:rPr lang="ru-RU" dirty="0"/>
              <a:t> страховика,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місцезнаходження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поштова</a:t>
            </a:r>
            <a:r>
              <a:rPr lang="ru-RU" dirty="0"/>
              <a:t> адреса, номер телефону, адреса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пошти</a:t>
            </a:r>
            <a:r>
              <a:rPr lang="ru-RU" dirty="0"/>
              <a:t> для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письмових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та </a:t>
            </a:r>
            <a:r>
              <a:rPr lang="ru-RU" dirty="0" err="1"/>
              <a:t>заяв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5)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страхової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6)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страхової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7)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запис</a:t>
            </a:r>
            <a:r>
              <a:rPr lang="ru-RU" dirty="0"/>
              <a:t> про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в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централізованій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8)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укладення</a:t>
            </a:r>
            <a:r>
              <a:rPr lang="ru-RU" dirty="0"/>
              <a:t> договору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 </a:t>
            </a:r>
            <a:r>
              <a:rPr lang="ru-RU" dirty="0" err="1"/>
              <a:t>особливостями</a:t>
            </a:r>
            <a:r>
              <a:rPr lang="ru-RU" dirty="0"/>
              <a:t>,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статтею</a:t>
            </a:r>
            <a:r>
              <a:rPr lang="ru-RU" dirty="0"/>
              <a:t> 13 </a:t>
            </a:r>
            <a:r>
              <a:rPr lang="ru-RU" dirty="0" err="1"/>
              <a:t>цього</a:t>
            </a:r>
            <a:r>
              <a:rPr lang="ru-RU" dirty="0"/>
              <a:t> Закону,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умов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забезпеченого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 (для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9)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договору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(для </a:t>
            </a:r>
            <a:r>
              <a:rPr lang="ru-RU" dirty="0" err="1"/>
              <a:t>міжнародного</a:t>
            </a:r>
            <a:r>
              <a:rPr lang="ru-RU" dirty="0"/>
              <a:t> договору </a:t>
            </a:r>
            <a:r>
              <a:rPr lang="ru-RU" dirty="0" err="1"/>
              <a:t>страхування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10)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обов’язковість</a:t>
            </a:r>
            <a:r>
              <a:rPr lang="ru-RU" dirty="0"/>
              <a:t> </a:t>
            </a:r>
            <a:r>
              <a:rPr lang="ru-RU" dirty="0" err="1"/>
              <a:t>зазначення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МТСБУ.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3" y="190901"/>
            <a:ext cx="1650794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3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EF1E5-99A1-432B-8D50-964E62252B31}"/>
              </a:ext>
            </a:extLst>
          </p:cNvPr>
          <p:cNvSpPr>
            <a:spLocks/>
          </p:cNvSpPr>
          <p:nvPr/>
        </p:nvSpPr>
        <p:spPr>
          <a:xfrm>
            <a:off x="0" y="0"/>
            <a:ext cx="3666585" cy="6858000"/>
          </a:xfrm>
          <a:prstGeom prst="rect">
            <a:avLst/>
          </a:prstGeom>
          <a:blipFill>
            <a:blip r:embed="rId2"/>
            <a:stretch>
              <a:fillRect l="-57861" r="-118341"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11D10-1BA5-4AAA-8F06-80F4279B1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7" y="364772"/>
            <a:ext cx="1650794" cy="55873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9762A6-C729-4199-A8C0-CFC100DB9C1D}"/>
              </a:ext>
            </a:extLst>
          </p:cNvPr>
          <p:cNvSpPr/>
          <p:nvPr/>
        </p:nvSpPr>
        <p:spPr>
          <a:xfrm>
            <a:off x="3665788" y="-10633"/>
            <a:ext cx="8525415" cy="9235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5A8C2-5BD2-4ED7-9A66-9B9A76A8A357}"/>
              </a:ext>
            </a:extLst>
          </p:cNvPr>
          <p:cNvSpPr txBox="1"/>
          <p:nvPr/>
        </p:nvSpPr>
        <p:spPr>
          <a:xfrm>
            <a:off x="3755878" y="259725"/>
            <a:ext cx="8436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uk-UA" sz="2400" b="1" kern="0" dirty="0">
                <a:solidFill>
                  <a:schemeClr val="tx1"/>
                </a:solidFill>
                <a:cs typeface="Times New Roman" pitchFamily="18" charset="0"/>
              </a:rPr>
              <a:t>ВИЗНАЧЕННЯ РОЗМІРУ СТРАХОВОЇ ПРЕМІЇ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A656D0-3669-41BF-8B67-370EEE69F96F}"/>
              </a:ext>
            </a:extLst>
          </p:cNvPr>
          <p:cNvSpPr/>
          <p:nvPr/>
        </p:nvSpPr>
        <p:spPr>
          <a:xfrm>
            <a:off x="3755878" y="1067948"/>
            <a:ext cx="82710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uk-UA" dirty="0"/>
              <a:t>Розмір страхової премії за договором обов’язкового страхування цивільно-правової відповідальності визначається страховиком самостійно на підставі методики розрахунку страхового тарифу за відповідним страховим продуктом, розробленої та затвердженої страховиком з дотриманням вимог законодавства у сфері страхування, у тому числі з урахуванням потреби забезпечення виконання вимог законодавства щодо платоспроможності страховика, формування гарантійних фондів МТСБУ та інших встановлених законодавством вимог.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uk-UA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dirty="0"/>
              <a:t>Під час визначення розміру страхової премії страховик може враховувати історію дорожньо-транспортних пригод з вини страхувальника та/або власника (власників) транспортного засобу (транспортних засобів) за обов’язковим страхуванням цивільно-правової відповідальності.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uk-UA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dirty="0"/>
              <a:t>За договором обов’язкового страхування цивільно-правової відповідальності застосування франшизи забороняється.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uk-UA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dirty="0"/>
              <a:t>Страхова премія за договором обов’язкового страхування цивільно-правової відповідальності сплачується одноразово у повному обсязі.</a:t>
            </a:r>
          </a:p>
        </p:txBody>
      </p:sp>
    </p:spTree>
    <p:extLst>
      <p:ext uri="{BB962C8B-B14F-4D97-AF65-F5344CB8AC3E}">
        <p14:creationId xmlns:p14="http://schemas.microsoft.com/office/powerpoint/2010/main" val="1058385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2200</Words>
  <Application>Microsoft Office PowerPoint</Application>
  <PresentationFormat>Широкий екран</PresentationFormat>
  <Paragraphs>156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Ubuntu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Marharyta Lepenko</dc:creator>
  <cp:lastModifiedBy>HP</cp:lastModifiedBy>
  <cp:revision>65</cp:revision>
  <dcterms:created xsi:type="dcterms:W3CDTF">2024-01-09T17:54:35Z</dcterms:created>
  <dcterms:modified xsi:type="dcterms:W3CDTF">2026-03-25T15:37:54Z</dcterms:modified>
</cp:coreProperties>
</file>