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7" r:id="rId8"/>
    <p:sldId id="268" r:id="rId9"/>
    <p:sldId id="261" r:id="rId10"/>
    <p:sldId id="270" r:id="rId11"/>
    <p:sldId id="271" r:id="rId12"/>
    <p:sldId id="269" r:id="rId13"/>
    <p:sldId id="264"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E11"/>
    <a:srgbClr val="767171"/>
    <a:srgbClr val="BFBFBF"/>
    <a:srgbClr val="8E0000"/>
    <a:srgbClr val="91151E"/>
    <a:srgbClr val="FF3B3B"/>
    <a:srgbClr val="A6A6A6"/>
    <a:srgbClr val="E91D26"/>
    <a:srgbClr val="3B38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6" d="100"/>
          <a:sy n="86" d="100"/>
        </p:scale>
        <p:origin x="552" y="67"/>
      </p:cViewPr>
      <p:guideLst>
        <p:guide orient="horz" pos="1729"/>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719DC3-1CA5-4113-A8A4-ADC5251D3A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36984725-71D0-46FA-B895-E39B45973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1DF103A9-AA54-4C79-AAA2-8C9011DC4967}"/>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5" name="Нижний колонтитул 4">
            <a:extLst>
              <a:ext uri="{FF2B5EF4-FFF2-40B4-BE49-F238E27FC236}">
                <a16:creationId xmlns:a16="http://schemas.microsoft.com/office/drawing/2014/main" id="{EEA0DBAC-BF80-4733-84B3-FD5EF78262C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4826592-FF68-4269-9372-1E525B0D6110}"/>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229699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47C358-9F9F-4DBC-A917-FF7CF3595F47}"/>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615A39A6-20E6-4F32-8BB2-47616595995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3C501CD4-D810-4E21-98B8-1CF2B96BFAB8}"/>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5" name="Нижний колонтитул 4">
            <a:extLst>
              <a:ext uri="{FF2B5EF4-FFF2-40B4-BE49-F238E27FC236}">
                <a16:creationId xmlns:a16="http://schemas.microsoft.com/office/drawing/2014/main" id="{7880628F-4E99-405D-8525-7A6B6020038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86FEFC39-9839-4F6F-BA35-74A21A0E768D}"/>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77909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969782C-6B9A-476F-A33E-6EF2B9C2A808}"/>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FE73F9D2-ECD1-4FCE-A7C1-273577717CA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5991AAF1-FD42-41B2-AC98-1B7FAB4A8569}"/>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5" name="Нижний колонтитул 4">
            <a:extLst>
              <a:ext uri="{FF2B5EF4-FFF2-40B4-BE49-F238E27FC236}">
                <a16:creationId xmlns:a16="http://schemas.microsoft.com/office/drawing/2014/main" id="{BB637A70-C24A-4FA0-9444-1C885E1FB07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3CEB8B30-52C8-4060-BBAE-1DDDCA158934}"/>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9749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488CEC-E498-4D1B-8F2D-94933447470F}"/>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0D77EA96-8154-4642-B50E-0540010C07B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B6268F11-B0EA-4139-9868-BA0A0FE91446}"/>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5" name="Нижний колонтитул 4">
            <a:extLst>
              <a:ext uri="{FF2B5EF4-FFF2-40B4-BE49-F238E27FC236}">
                <a16:creationId xmlns:a16="http://schemas.microsoft.com/office/drawing/2014/main" id="{F823076C-0CE3-428B-A553-98ECBD873192}"/>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092F9EDD-06E0-49C8-8594-D58121CBBB0D}"/>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308612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A21B1C-9E33-4636-BADB-4B447771176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15BD295F-04B5-44A7-9515-D6B10166B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A8A7ECB-D20A-4C4A-B09B-65371DC0003E}"/>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5" name="Нижний колонтитул 4">
            <a:extLst>
              <a:ext uri="{FF2B5EF4-FFF2-40B4-BE49-F238E27FC236}">
                <a16:creationId xmlns:a16="http://schemas.microsoft.com/office/drawing/2014/main" id="{92FE05A3-CA38-4108-BA11-8A68024D568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A9C07E5-2767-449A-97EA-ED542B3B71FD}"/>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7064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B49C0-CE52-4A6D-B190-6BABD9FAB176}"/>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BA543E38-1E5F-429E-99BB-104D9F6A755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F2BC9C80-4F62-4AF3-B757-8BD24C3E07C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15925228-3452-44E3-A57F-00D34E301E8E}"/>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6" name="Нижний колонтитул 5">
            <a:extLst>
              <a:ext uri="{FF2B5EF4-FFF2-40B4-BE49-F238E27FC236}">
                <a16:creationId xmlns:a16="http://schemas.microsoft.com/office/drawing/2014/main" id="{7893DD57-A3AA-42D7-BAD5-D45B3453A9D3}"/>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FA074DB4-6396-43C2-923F-29030306FF16}"/>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465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4CAF84-413C-4B5B-A16D-1CA62FE3D3F6}"/>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2B6CE26D-38B7-4F1F-B820-2D0CE7061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6F95219-5351-4834-8F97-A1EBB6C5538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FBB80E45-3B22-4258-98C3-DF364FE64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026C56B-188D-43B7-B0D3-E5C98B467A4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571C08D2-9418-4538-8FC0-DFF941DA6FF4}"/>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8" name="Нижний колонтитул 7">
            <a:extLst>
              <a:ext uri="{FF2B5EF4-FFF2-40B4-BE49-F238E27FC236}">
                <a16:creationId xmlns:a16="http://schemas.microsoft.com/office/drawing/2014/main" id="{E38C3C50-C7D3-4078-B0C7-37131A772354}"/>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32F9D761-4459-45A9-8B31-F399CD85AB7F}"/>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26057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F8ED8-BDC4-4F9F-91EB-9AF6B3333363}"/>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067F8747-8F6A-4465-ACDF-348246651DD9}"/>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4" name="Нижний колонтитул 3">
            <a:extLst>
              <a:ext uri="{FF2B5EF4-FFF2-40B4-BE49-F238E27FC236}">
                <a16:creationId xmlns:a16="http://schemas.microsoft.com/office/drawing/2014/main" id="{BF3237C7-17C4-416F-A74B-18F96A7FCAC5}"/>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4F75344C-A01C-45B4-B351-69143F20B325}"/>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344953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BD958A7-0FFB-484E-84C2-DE4425D6213E}"/>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3" name="Нижний колонтитул 2">
            <a:extLst>
              <a:ext uri="{FF2B5EF4-FFF2-40B4-BE49-F238E27FC236}">
                <a16:creationId xmlns:a16="http://schemas.microsoft.com/office/drawing/2014/main" id="{27BF653B-F5E7-4517-9C42-E654C9FC7747}"/>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22E94F0D-0A24-493F-835A-A67D31AC3D49}"/>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5308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3376B-91CC-4832-BDA8-590C8EBC8B7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26C5EDD7-6D94-44C1-8EB5-F7FFD5863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FEAAAC19-742E-44C1-8607-F225BBF24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39EE23D-7EC1-4FA0-9DAD-F9EF852A2FA5}"/>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6" name="Нижний колонтитул 5">
            <a:extLst>
              <a:ext uri="{FF2B5EF4-FFF2-40B4-BE49-F238E27FC236}">
                <a16:creationId xmlns:a16="http://schemas.microsoft.com/office/drawing/2014/main" id="{5FE29342-454D-4A80-966A-39148E907D3F}"/>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3A4DDFFE-2688-4E2B-A578-9923AF039362}"/>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0789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8D40C-D23F-4F9D-8A05-ABD246E61F8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20A8BD11-5ADD-442F-BE32-BF5C22A80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8CF82A29-5D52-4FCE-AF37-02DA19219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DCC1A1E-8F30-42CF-AF97-58BC35C04315}"/>
              </a:ext>
            </a:extLst>
          </p:cNvPr>
          <p:cNvSpPr>
            <a:spLocks noGrp="1"/>
          </p:cNvSpPr>
          <p:nvPr>
            <p:ph type="dt" sz="half" idx="10"/>
          </p:nvPr>
        </p:nvSpPr>
        <p:spPr/>
        <p:txBody>
          <a:bodyPr/>
          <a:lstStyle/>
          <a:p>
            <a:fld id="{E35B1F66-42E4-46CE-BAFD-DC48F819451E}" type="datetimeFigureOut">
              <a:rPr lang="uk-UA" smtClean="0"/>
              <a:t>25.03.2026</a:t>
            </a:fld>
            <a:endParaRPr lang="uk-UA"/>
          </a:p>
        </p:txBody>
      </p:sp>
      <p:sp>
        <p:nvSpPr>
          <p:cNvPr id="6" name="Нижний колонтитул 5">
            <a:extLst>
              <a:ext uri="{FF2B5EF4-FFF2-40B4-BE49-F238E27FC236}">
                <a16:creationId xmlns:a16="http://schemas.microsoft.com/office/drawing/2014/main" id="{5E789B20-ABAD-4BC4-950E-32B86F9AF08E}"/>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80F3E89E-5B52-4C37-BEA4-1FB6D986EFD6}"/>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65976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C6FF73-D5A1-41EA-B103-FFB0E8DD2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1723A244-78F2-448E-869F-D072731BC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2875BEE-E513-4247-8B61-EE4F95AC2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B1F66-42E4-46CE-BAFD-DC48F819451E}" type="datetimeFigureOut">
              <a:rPr lang="uk-UA" smtClean="0"/>
              <a:t>25.03.2026</a:t>
            </a:fld>
            <a:endParaRPr lang="uk-UA"/>
          </a:p>
        </p:txBody>
      </p:sp>
      <p:sp>
        <p:nvSpPr>
          <p:cNvPr id="5" name="Нижний колонтитул 4">
            <a:extLst>
              <a:ext uri="{FF2B5EF4-FFF2-40B4-BE49-F238E27FC236}">
                <a16:creationId xmlns:a16="http://schemas.microsoft.com/office/drawing/2014/main" id="{206ADD3F-6144-45E8-A99B-4B7669A14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AD614DCE-FA14-4BB3-A5FB-6562C221E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87965-BCCF-415B-B2FF-37B56389E504}" type="slidenum">
              <a:rPr lang="uk-UA" smtClean="0"/>
              <a:t>‹№›</a:t>
            </a:fld>
            <a:endParaRPr lang="uk-UA"/>
          </a:p>
        </p:txBody>
      </p:sp>
    </p:spTree>
    <p:extLst>
      <p:ext uri="{BB962C8B-B14F-4D97-AF65-F5344CB8AC3E}">
        <p14:creationId xmlns:p14="http://schemas.microsoft.com/office/powerpoint/2010/main" val="284717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F88E68-6284-4FD9-A29D-B0933868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Рисунок 8">
            <a:extLst>
              <a:ext uri="{FF2B5EF4-FFF2-40B4-BE49-F238E27FC236}">
                <a16:creationId xmlns:a16="http://schemas.microsoft.com/office/drawing/2014/main" id="{D0DD41F3-A984-42E4-9701-9C3E2AF31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 y="-3810"/>
            <a:ext cx="5382228" cy="4868123"/>
          </a:xfrm>
          <a:prstGeom prst="rect">
            <a:avLst/>
          </a:prstGeom>
        </p:spPr>
      </p:pic>
      <p:pic>
        <p:nvPicPr>
          <p:cNvPr id="7" name="Рисунок 6">
            <a:extLst>
              <a:ext uri="{FF2B5EF4-FFF2-40B4-BE49-F238E27FC236}">
                <a16:creationId xmlns:a16="http://schemas.microsoft.com/office/drawing/2014/main" id="{419EE8D6-997B-49AC-9655-42FA88BF4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57" y="435717"/>
            <a:ext cx="1939800" cy="644473"/>
          </a:xfrm>
          <a:prstGeom prst="rect">
            <a:avLst/>
          </a:prstGeom>
        </p:spPr>
      </p:pic>
      <p:sp>
        <p:nvSpPr>
          <p:cNvPr id="10" name="TextBox 9">
            <a:extLst>
              <a:ext uri="{FF2B5EF4-FFF2-40B4-BE49-F238E27FC236}">
                <a16:creationId xmlns:a16="http://schemas.microsoft.com/office/drawing/2014/main" id="{1010B63A-F71F-49CD-932C-F8DB392708B3}"/>
              </a:ext>
            </a:extLst>
          </p:cNvPr>
          <p:cNvSpPr txBox="1"/>
          <p:nvPr/>
        </p:nvSpPr>
        <p:spPr>
          <a:xfrm>
            <a:off x="0" y="5076326"/>
            <a:ext cx="12192000" cy="1569660"/>
          </a:xfrm>
          <a:prstGeom prst="rect">
            <a:avLst/>
          </a:prstGeom>
          <a:noFill/>
        </p:spPr>
        <p:txBody>
          <a:bodyPr wrap="square" rtlCol="0">
            <a:spAutoFit/>
          </a:bodyPr>
          <a:lstStyle/>
          <a:p>
            <a:pPr algn="ctr"/>
            <a:r>
              <a:rPr lang="ru-RU" sz="2400" b="1" dirty="0">
                <a:cs typeface="Times New Roman" panose="02020603050405020304" pitchFamily="18" charset="0"/>
              </a:rPr>
              <a:t>«СТРАХУВАННЯ ВІДПОВІДАЛЬНОСТІ, ЯКА ВИНИКАЄ ВНАСЛІДОК ВИКОРИСТАННЯ НАЗЕМНОГО ТРАНСПОРТНОГО ЗАСОБУ </a:t>
            </a:r>
            <a:r>
              <a:rPr lang="ru-RU" sz="2400" dirty="0">
                <a:cs typeface="Times New Roman" panose="02020603050405020304" pitchFamily="18" charset="0"/>
              </a:rPr>
              <a:t>(</a:t>
            </a:r>
            <a:r>
              <a:rPr lang="ru-RU" sz="2400" i="1" dirty="0" err="1">
                <a:cs typeface="Times New Roman" panose="02020603050405020304" pitchFamily="18" charset="0"/>
              </a:rPr>
              <a:t>іншої</a:t>
            </a:r>
            <a:r>
              <a:rPr lang="ru-RU" sz="2400" i="1" dirty="0">
                <a:cs typeface="Times New Roman" panose="02020603050405020304" pitchFamily="18" charset="0"/>
              </a:rPr>
              <a:t>, </a:t>
            </a:r>
            <a:r>
              <a:rPr lang="ru-RU" sz="2400" i="1" dirty="0" err="1">
                <a:cs typeface="Times New Roman" panose="02020603050405020304" pitchFamily="18" charset="0"/>
              </a:rPr>
              <a:t>ніж</a:t>
            </a:r>
            <a:r>
              <a:rPr lang="ru-RU" sz="2400" i="1" dirty="0">
                <a:cs typeface="Times New Roman" panose="02020603050405020304" pitchFamily="18" charset="0"/>
              </a:rPr>
              <a:t> </a:t>
            </a:r>
            <a:r>
              <a:rPr lang="ru-RU" sz="2400" i="1" dirty="0" err="1">
                <a:cs typeface="Times New Roman" panose="02020603050405020304" pitchFamily="18" charset="0"/>
              </a:rPr>
              <a:t>визначена</a:t>
            </a:r>
            <a:r>
              <a:rPr lang="ru-RU" sz="2400" i="1" dirty="0">
                <a:cs typeface="Times New Roman" panose="02020603050405020304" pitchFamily="18" charset="0"/>
              </a:rPr>
              <a:t> Законом </a:t>
            </a:r>
            <a:r>
              <a:rPr lang="ru-RU" sz="2400" i="1" dirty="0" err="1">
                <a:cs typeface="Times New Roman" panose="02020603050405020304" pitchFamily="18" charset="0"/>
              </a:rPr>
              <a:t>України</a:t>
            </a:r>
            <a:r>
              <a:rPr lang="ru-RU" sz="2400" i="1" dirty="0">
                <a:cs typeface="Times New Roman" panose="02020603050405020304" pitchFamily="18" charset="0"/>
              </a:rPr>
              <a:t> “Про </a:t>
            </a:r>
            <a:r>
              <a:rPr lang="ru-RU" sz="2400" i="1" dirty="0" err="1">
                <a:cs typeface="Times New Roman" panose="02020603050405020304" pitchFamily="18" charset="0"/>
              </a:rPr>
              <a:t>обов’язкове</a:t>
            </a:r>
            <a:r>
              <a:rPr lang="ru-RU" sz="2400" i="1" dirty="0">
                <a:cs typeface="Times New Roman" panose="02020603050405020304" pitchFamily="18" charset="0"/>
              </a:rPr>
              <a:t> </a:t>
            </a:r>
            <a:r>
              <a:rPr lang="ru-RU" sz="2400" i="1" dirty="0" err="1">
                <a:cs typeface="Times New Roman" panose="02020603050405020304" pitchFamily="18" charset="0"/>
              </a:rPr>
              <a:t>страхування</a:t>
            </a:r>
            <a:r>
              <a:rPr lang="ru-RU" sz="2400" i="1" dirty="0">
                <a:cs typeface="Times New Roman" panose="02020603050405020304" pitchFamily="18" charset="0"/>
              </a:rPr>
              <a:t> </a:t>
            </a:r>
            <a:r>
              <a:rPr lang="ru-RU" sz="2400" i="1" dirty="0" err="1">
                <a:cs typeface="Times New Roman" panose="02020603050405020304" pitchFamily="18" charset="0"/>
              </a:rPr>
              <a:t>цивільно-правової</a:t>
            </a:r>
            <a:r>
              <a:rPr lang="ru-RU" sz="2400" i="1" dirty="0">
                <a:cs typeface="Times New Roman" panose="02020603050405020304" pitchFamily="18" charset="0"/>
              </a:rPr>
              <a:t> </a:t>
            </a:r>
            <a:r>
              <a:rPr lang="ru-RU" sz="2400" i="1" dirty="0" err="1">
                <a:cs typeface="Times New Roman" panose="02020603050405020304" pitchFamily="18" charset="0"/>
              </a:rPr>
              <a:t>відповідальності</a:t>
            </a:r>
            <a:r>
              <a:rPr lang="ru-RU" sz="2400" i="1" dirty="0">
                <a:cs typeface="Times New Roman" panose="02020603050405020304" pitchFamily="18" charset="0"/>
              </a:rPr>
              <a:t> </a:t>
            </a:r>
            <a:r>
              <a:rPr lang="ru-RU" sz="2400" i="1" dirty="0" err="1">
                <a:cs typeface="Times New Roman" panose="02020603050405020304" pitchFamily="18" charset="0"/>
              </a:rPr>
              <a:t>власників</a:t>
            </a:r>
            <a:r>
              <a:rPr lang="ru-RU" sz="2400" i="1" dirty="0">
                <a:cs typeface="Times New Roman" panose="02020603050405020304" pitchFamily="18" charset="0"/>
              </a:rPr>
              <a:t> </a:t>
            </a:r>
            <a:r>
              <a:rPr lang="ru-RU" sz="2400" i="1" dirty="0" err="1">
                <a:cs typeface="Times New Roman" panose="02020603050405020304" pitchFamily="18" charset="0"/>
              </a:rPr>
              <a:t>наземних</a:t>
            </a:r>
            <a:r>
              <a:rPr lang="ru-RU" sz="2400" i="1" dirty="0">
                <a:cs typeface="Times New Roman" panose="02020603050405020304" pitchFamily="18" charset="0"/>
              </a:rPr>
              <a:t> </a:t>
            </a:r>
            <a:r>
              <a:rPr lang="ru-RU" sz="2400" i="1" dirty="0" err="1">
                <a:cs typeface="Times New Roman" panose="02020603050405020304" pitchFamily="18" charset="0"/>
              </a:rPr>
              <a:t>транспортних</a:t>
            </a:r>
            <a:r>
              <a:rPr lang="ru-RU" sz="2400" i="1" dirty="0">
                <a:cs typeface="Times New Roman" panose="02020603050405020304" pitchFamily="18" charset="0"/>
              </a:rPr>
              <a:t> </a:t>
            </a:r>
            <a:r>
              <a:rPr lang="ru-RU" sz="2400" i="1" dirty="0" err="1">
                <a:cs typeface="Times New Roman" panose="02020603050405020304" pitchFamily="18" charset="0"/>
              </a:rPr>
              <a:t>засобів</a:t>
            </a:r>
            <a:r>
              <a:rPr lang="ru-RU" sz="2400" i="1" dirty="0">
                <a:cs typeface="Times New Roman" panose="02020603050405020304" pitchFamily="18" charset="0"/>
              </a:rPr>
              <a:t>”</a:t>
            </a:r>
            <a:r>
              <a:rPr lang="ru-RU" sz="2400" dirty="0">
                <a:cs typeface="Times New Roman" panose="02020603050405020304" pitchFamily="18" charset="0"/>
              </a:rPr>
              <a:t>)»</a:t>
            </a:r>
            <a:endParaRPr lang="uk-UA" sz="2400" dirty="0">
              <a:cs typeface="Times New Roman" panose="02020603050405020304" pitchFamily="18" charset="0"/>
            </a:endParaRPr>
          </a:p>
        </p:txBody>
      </p:sp>
    </p:spTree>
    <p:extLst>
      <p:ext uri="{BB962C8B-B14F-4D97-AF65-F5344CB8AC3E}">
        <p14:creationId xmlns:p14="http://schemas.microsoft.com/office/powerpoint/2010/main" val="181421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3616076" y="239486"/>
            <a:ext cx="7141503"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ru-RU" sz="3200" b="1" dirty="0">
                <a:solidFill>
                  <a:sysClr val="windowText" lastClr="000000"/>
                </a:solidFill>
                <a:effectLst/>
                <a:ea typeface="Times New Roman" panose="02020603050405020304" pitchFamily="18" charset="0"/>
              </a:rPr>
              <a:t>ПОРЯДОК </a:t>
            </a:r>
            <a:r>
              <a:rPr lang="ru-RU" sz="3200" b="1" dirty="0">
                <a:solidFill>
                  <a:sysClr val="windowText" lastClr="000000"/>
                </a:solidFill>
                <a:ea typeface="Times New Roman" panose="02020603050405020304" pitchFamily="18" charset="0"/>
              </a:rPr>
              <a:t>ТА УМОВИ РОЗРАХУНКУ ВІДШКОДУВАННЯ </a:t>
            </a:r>
            <a:endParaRPr lang="ru-RU" sz="3200" b="1" kern="0" dirty="0">
              <a:solidFill>
                <a:sysClr val="windowText" lastClr="000000"/>
              </a:solidFill>
              <a:cs typeface="Times New Roman" pitchFamily="18" charset="0"/>
            </a:endParaRPr>
          </a:p>
        </p:txBody>
      </p:sp>
      <p:sp>
        <p:nvSpPr>
          <p:cNvPr id="25" name="TextBox 24">
            <a:extLst>
              <a:ext uri="{FF2B5EF4-FFF2-40B4-BE49-F238E27FC236}">
                <a16:creationId xmlns:a16="http://schemas.microsoft.com/office/drawing/2014/main" id="{354632CF-382D-4A03-9EFC-1F245185EE87}"/>
              </a:ext>
            </a:extLst>
          </p:cNvPr>
          <p:cNvSpPr txBox="1"/>
          <p:nvPr/>
        </p:nvSpPr>
        <p:spPr>
          <a:xfrm>
            <a:off x="530860" y="1376016"/>
            <a:ext cx="11367226" cy="4732706"/>
          </a:xfrm>
          <a:prstGeom prst="rect">
            <a:avLst/>
          </a:prstGeom>
          <a:noFill/>
        </p:spPr>
        <p:txBody>
          <a:bodyPr wrap="square">
            <a:spAutoFit/>
          </a:bodyPr>
          <a:lstStyle/>
          <a:p>
            <a:pPr algn="just">
              <a:lnSpc>
                <a:spcPct val="107000"/>
              </a:lnSpc>
              <a:spcAft>
                <a:spcPts val="800"/>
              </a:spcAft>
            </a:pPr>
            <a:r>
              <a:rPr lang="uk-UA" b="1" u="sng" dirty="0">
                <a:effectLst/>
                <a:ea typeface="Calibri" panose="020F0502020204030204" pitchFamily="34" charset="0"/>
                <a:cs typeface="Times New Roman" panose="02020603050405020304" pitchFamily="18" charset="0"/>
              </a:rPr>
              <a:t>За ризиком настання цивільної відповідальності за шкоду, заподіяну майну третіх осіб, відшкодовується шкода, пов’язана з:</a:t>
            </a:r>
            <a:endParaRPr lang="ru-UA" b="1" u="sng" dirty="0">
              <a:effectLst/>
              <a:ea typeface="Calibri" panose="020F0502020204030204" pitchFamily="34" charset="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effectLst/>
                <a:ea typeface="Calibri" panose="020F0502020204030204" pitchFamily="34" charset="0"/>
                <a:cs typeface="Times New Roman" panose="02020603050405020304" pitchFamily="18" charset="0"/>
              </a:rPr>
              <a:t>Пошкодженням ТЗ потерпілого (витрати, пов'язані з відновлювальним ремонтом </a:t>
            </a:r>
            <a:r>
              <a:rPr lang="uk-UA" b="1" u="sng" dirty="0">
                <a:effectLst/>
                <a:ea typeface="Calibri" panose="020F0502020204030204" pitchFamily="34" charset="0"/>
                <a:cs typeface="Times New Roman" panose="02020603050405020304" pitchFamily="18" charset="0"/>
              </a:rPr>
              <a:t>з урахуванням зносу</a:t>
            </a:r>
            <a:r>
              <a:rPr lang="uk-UA" dirty="0">
                <a:effectLst/>
                <a:ea typeface="Calibri" panose="020F0502020204030204" pitchFamily="34" charset="0"/>
                <a:cs typeface="Times New Roman" panose="02020603050405020304" pitchFamily="18" charset="0"/>
              </a:rPr>
              <a:t>, розрахованого у порядку, встановленому законодавством);</a:t>
            </a:r>
            <a:endParaRPr lang="ru-UA" dirty="0">
              <a:effectLst/>
              <a:ea typeface="Calibri" panose="020F0502020204030204" pitchFamily="34" charset="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effectLst/>
                <a:ea typeface="Calibri" panose="020F0502020204030204" pitchFamily="34" charset="0"/>
                <a:cs typeface="Times New Roman" panose="02020603050405020304" pitchFamily="18" charset="0"/>
              </a:rPr>
              <a:t>Фізичним знищенням ТЗ потерпілого, а саме різниця між вартістю ТЗ до та після ДТП. Транспортний засіб вважається фізично знищеним, якщо його ремонт є технічно неможливим чи економічно необґрунтованим. Ремонт вважається економічно необґрунтованим, якщо передбачені згідно зі звітом (актом) чи висновком про оцінку, виконаним оцінювачем або експертом відповідно до законодавства, витрати на відновлювальний ремонт транспортного засобу перевищують вартість транспортного засобу безпосередньо перед ДТП;</a:t>
            </a:r>
            <a:endParaRPr lang="ru-UA" dirty="0">
              <a:effectLst/>
              <a:ea typeface="Calibri" panose="020F0502020204030204" pitchFamily="34" charset="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effectLst/>
                <a:ea typeface="Calibri" panose="020F0502020204030204" pitchFamily="34" charset="0"/>
                <a:cs typeface="Times New Roman" panose="02020603050405020304" pitchFamily="18" charset="0"/>
              </a:rPr>
              <a:t>Пошкодженням чи фізичним знищенням доріг, дорожніх споруд, технічних засобів регулювання руху та інших матеріальних цінностей;</a:t>
            </a:r>
            <a:endParaRPr lang="ru-UA" dirty="0">
              <a:effectLst/>
              <a:ea typeface="Calibri" panose="020F0502020204030204" pitchFamily="34" charset="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effectLst/>
                <a:ea typeface="Calibri" panose="020F0502020204030204" pitchFamily="34" charset="0"/>
                <a:cs typeface="Times New Roman" panose="02020603050405020304" pitchFamily="18" charset="0"/>
              </a:rPr>
              <a:t>Пошкодженням чи фізичним знищенням іншого майна потерпілого;</a:t>
            </a:r>
            <a:endParaRPr lang="ru-UA" dirty="0">
              <a:effectLst/>
              <a:ea typeface="Calibri" panose="020F0502020204030204" pitchFamily="34" charset="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effectLst/>
                <a:ea typeface="Calibri" panose="020F0502020204030204" pitchFamily="34" charset="0"/>
                <a:cs typeface="Times New Roman" panose="02020603050405020304" pitchFamily="18" charset="0"/>
              </a:rPr>
              <a:t>Проведенням робіт, які необхідні для врятування потерпілих в результаті ДТП;</a:t>
            </a:r>
            <a:endParaRPr lang="ru-UA" dirty="0">
              <a:effectLst/>
              <a:ea typeface="Calibri" panose="020F0502020204030204" pitchFamily="34" charset="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effectLst/>
                <a:ea typeface="Calibri" panose="020F0502020204030204" pitchFamily="34" charset="0"/>
                <a:cs typeface="Times New Roman" panose="02020603050405020304" pitchFamily="18" charset="0"/>
              </a:rPr>
              <a:t>Пошкодженням транспортного засобу, використаного для доставки потерпілого до відповідного закладу охорони здоров'я, чи забрудненням салону цього ТЗ;</a:t>
            </a:r>
            <a:endParaRPr lang="ru-UA" dirty="0">
              <a:effectLst/>
              <a:ea typeface="Calibri" panose="020F0502020204030204" pitchFamily="34" charset="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effectLst/>
                <a:ea typeface="Calibri" panose="020F0502020204030204" pitchFamily="34" charset="0"/>
                <a:cs typeface="Times New Roman" panose="02020603050405020304" pitchFamily="18" charset="0"/>
              </a:rPr>
              <a:t>Евакуацією транспортних засобів потерпілих з місця ДТП до найближчого СТО або до місця стоянки в межах адміністративного району, де сталася подія.</a:t>
            </a:r>
            <a:endParaRPr lang="ru-UA"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93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3616076" y="239486"/>
            <a:ext cx="7141503"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ru-RU" sz="3200" b="1" dirty="0">
                <a:solidFill>
                  <a:sysClr val="windowText" lastClr="000000"/>
                </a:solidFill>
                <a:effectLst/>
                <a:ea typeface="Times New Roman" panose="02020603050405020304" pitchFamily="18" charset="0"/>
              </a:rPr>
              <a:t>ПОРЯДОК </a:t>
            </a:r>
            <a:r>
              <a:rPr lang="ru-RU" sz="3200" b="1" dirty="0">
                <a:solidFill>
                  <a:sysClr val="windowText" lastClr="000000"/>
                </a:solidFill>
                <a:ea typeface="Times New Roman" panose="02020603050405020304" pitchFamily="18" charset="0"/>
              </a:rPr>
              <a:t>ТА УМОВИ РОЗРАХУНКУ ВІДШКОДУВАННЯ </a:t>
            </a:r>
            <a:endParaRPr lang="ru-RU" sz="3200" b="1" kern="0" dirty="0">
              <a:solidFill>
                <a:sysClr val="windowText" lastClr="000000"/>
              </a:solidFill>
              <a:cs typeface="Times New Roman" pitchFamily="18" charset="0"/>
            </a:endParaRPr>
          </a:p>
        </p:txBody>
      </p:sp>
      <p:sp>
        <p:nvSpPr>
          <p:cNvPr id="8" name="TextBox 7">
            <a:extLst>
              <a:ext uri="{FF2B5EF4-FFF2-40B4-BE49-F238E27FC236}">
                <a16:creationId xmlns:a16="http://schemas.microsoft.com/office/drawing/2014/main" id="{F4C9DBF3-3BB2-43DF-938F-2F2786CDE078}"/>
              </a:ext>
            </a:extLst>
          </p:cNvPr>
          <p:cNvSpPr txBox="1"/>
          <p:nvPr/>
        </p:nvSpPr>
        <p:spPr>
          <a:xfrm>
            <a:off x="530859" y="1484983"/>
            <a:ext cx="11258369" cy="4854406"/>
          </a:xfrm>
          <a:prstGeom prst="rect">
            <a:avLst/>
          </a:prstGeom>
          <a:noFill/>
        </p:spPr>
        <p:txBody>
          <a:bodyPr wrap="square" rtlCol="0">
            <a:spAutoFit/>
          </a:bodyPr>
          <a:lstStyle/>
          <a:p>
            <a:pPr algn="just">
              <a:lnSpc>
                <a:spcPct val="107000"/>
              </a:lnSpc>
              <a:spcAft>
                <a:spcPts val="800"/>
              </a:spcAft>
            </a:pPr>
            <a:r>
              <a:rPr lang="uk-UA" b="1" u="sng" dirty="0">
                <a:effectLst/>
                <a:ea typeface="Calibri" panose="020F0502020204030204" pitchFamily="34" charset="0"/>
                <a:cs typeface="Times New Roman" panose="02020603050405020304" pitchFamily="18" charset="0"/>
              </a:rPr>
              <a:t>Розмір суми страхового відшкодування (страхової виплати) за  ризиком настання відповідальності за шкоду, заподіяну майну третіх осіб визначається на підставі документів, визначених Договором страхування та розраховується окремо по кожному з застрахованих ризиків із застосуванням наступних умов у зазначеній послідовності:</a:t>
            </a:r>
          </a:p>
          <a:p>
            <a:pPr algn="just">
              <a:lnSpc>
                <a:spcPct val="107000"/>
              </a:lnSpc>
              <a:spcAft>
                <a:spcPts val="800"/>
              </a:spcAft>
            </a:pPr>
            <a:endParaRPr lang="ru-UA" b="1" u="sng" dirty="0">
              <a:effectLst/>
              <a:ea typeface="Calibri" panose="020F0502020204030204" pitchFamily="34" charset="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cs typeface="Times New Roman" panose="02020603050405020304" pitchFamily="18" charset="0"/>
              </a:rPr>
              <a:t>Розмір страхового відшкодування обмежується сумою, яка у сукупності з сумами всіх попередніх страхових </a:t>
            </a:r>
            <a:r>
              <a:rPr lang="uk-UA" dirty="0" err="1">
                <a:cs typeface="Times New Roman" panose="02020603050405020304" pitchFamily="18" charset="0"/>
              </a:rPr>
              <a:t>відшкодувань</a:t>
            </a:r>
            <a:r>
              <a:rPr lang="uk-UA" dirty="0">
                <a:cs typeface="Times New Roman" panose="02020603050405020304" pitchFamily="18" charset="0"/>
              </a:rPr>
              <a:t> по ризику не повинна перевищувати страхову суму по цьому ризику.</a:t>
            </a:r>
            <a:endParaRPr lang="ru-UA" dirty="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cs typeface="Times New Roman" panose="02020603050405020304" pitchFamily="18" charset="0"/>
              </a:rPr>
              <a:t>Розмір страхового відшкодування обмежується страховою сумою по одному страховому випадку.</a:t>
            </a:r>
            <a:endParaRPr lang="ru-UA" dirty="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cs typeface="Times New Roman" panose="02020603050405020304" pitchFamily="18" charset="0"/>
              </a:rPr>
              <a:t>Розмір страхового відшкодування зменшується на суму розрахованого по даному страховому випадку страхового відшкодування за Полісом ОСЦПВВНТЗ.</a:t>
            </a:r>
            <a:endParaRPr lang="ru-UA" dirty="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cs typeface="Times New Roman" panose="02020603050405020304" pitchFamily="18" charset="0"/>
              </a:rPr>
              <a:t>Сума страхового відшкодування зменшується </a:t>
            </a:r>
            <a:r>
              <a:rPr lang="uk-UA" dirty="0" err="1">
                <a:cs typeface="Times New Roman" panose="02020603050405020304" pitchFamily="18" charset="0"/>
              </a:rPr>
              <a:t>пропорційно</a:t>
            </a:r>
            <a:r>
              <a:rPr lang="uk-UA" dirty="0">
                <a:cs typeface="Times New Roman" panose="02020603050405020304" pitchFamily="18" charset="0"/>
              </a:rPr>
              <a:t> відношенню сплаченого Страхувальником страхового платежу до нарахованого за весь строк дії Договору страхового платежу, якщо Страхувальник не сплатив повну суму страхових платежів, передбачених Договором, протягом 10 (десяти) днів з моменту повідомлення про страховий випадок. Страховик має право вирахувати з суми страхового відшкодування ще несплачені страхові платежі без застосування зазначеного в цьому пункті пропорційного відшкодування.</a:t>
            </a:r>
            <a:endParaRPr lang="ru-UA" dirty="0">
              <a:cs typeface="Times New Roman" panose="02020603050405020304" pitchFamily="18" charset="0"/>
            </a:endParaRPr>
          </a:p>
          <a:p>
            <a:pPr marL="108000" indent="-108000" algn="just">
              <a:lnSpc>
                <a:spcPct val="80000"/>
              </a:lnSpc>
              <a:spcAft>
                <a:spcPts val="800"/>
              </a:spcAft>
              <a:buFont typeface="Arial" panose="020B0604020202020204" pitchFamily="34" charset="0"/>
              <a:buChar char="•"/>
            </a:pPr>
            <a:r>
              <a:rPr lang="uk-UA" dirty="0">
                <a:cs typeface="Times New Roman" panose="02020603050405020304" pitchFamily="18" charset="0"/>
              </a:rPr>
              <a:t>Сума страхового відшкодування зменшується на частину збитків, відшкодованих особою, винною у їх заподіянні.</a:t>
            </a:r>
            <a:endParaRPr lang="ru-UA" dirty="0">
              <a:cs typeface="Times New Roman" panose="02020603050405020304" pitchFamily="18" charset="0"/>
            </a:endParaRPr>
          </a:p>
        </p:txBody>
      </p:sp>
    </p:spTree>
    <p:extLst>
      <p:ext uri="{BB962C8B-B14F-4D97-AF65-F5344CB8AC3E}">
        <p14:creationId xmlns:p14="http://schemas.microsoft.com/office/powerpoint/2010/main" val="82311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5" name="TextBox 24">
            <a:extLst>
              <a:ext uri="{FF2B5EF4-FFF2-40B4-BE49-F238E27FC236}">
                <a16:creationId xmlns:a16="http://schemas.microsoft.com/office/drawing/2014/main" id="{66089C48-0D10-476A-ADAF-7B96F8C79360}"/>
              </a:ext>
            </a:extLst>
          </p:cNvPr>
          <p:cNvSpPr txBox="1"/>
          <p:nvPr/>
        </p:nvSpPr>
        <p:spPr>
          <a:xfrm>
            <a:off x="2712514" y="172153"/>
            <a:ext cx="8548007" cy="1077218"/>
          </a:xfrm>
          <a:prstGeom prst="rect">
            <a:avLst/>
          </a:prstGeom>
          <a:noFill/>
        </p:spPr>
        <p:txBody>
          <a:bodyPr wrap="square">
            <a:spAutoFit/>
          </a:bodyPr>
          <a:lstStyle/>
          <a:p>
            <a:pPr indent="-338138" algn="ctr">
              <a:spcBef>
                <a:spcPct val="20000"/>
              </a:spcBef>
              <a:buClr>
                <a:srgbClr val="DF8300"/>
              </a:buClr>
              <a:buSzPct val="150000"/>
              <a:defRPr/>
            </a:pPr>
            <a:r>
              <a:rPr lang="uk-UA" sz="3200" b="1" kern="0" dirty="0">
                <a:cs typeface="Times New Roman" pitchFamily="18" charset="0"/>
              </a:rPr>
              <a:t>Страховий продукт «Страховий продукт «АВТОЦИВІЛКА ПЛЮС» (ДЦВ)</a:t>
            </a:r>
            <a:endParaRPr lang="ru-RU" sz="3200" b="1" kern="0" dirty="0">
              <a:solidFill>
                <a:schemeClr val="bg1"/>
              </a:solidFill>
              <a:cs typeface="Times New Roman" pitchFamily="18" charset="0"/>
            </a:endParaRPr>
          </a:p>
        </p:txBody>
      </p:sp>
      <p:sp>
        <p:nvSpPr>
          <p:cNvPr id="40" name="TextBox 39">
            <a:extLst>
              <a:ext uri="{FF2B5EF4-FFF2-40B4-BE49-F238E27FC236}">
                <a16:creationId xmlns:a16="http://schemas.microsoft.com/office/drawing/2014/main" id="{ADA89E5B-3405-4A69-8C89-9F62F39C5A42}"/>
              </a:ext>
            </a:extLst>
          </p:cNvPr>
          <p:cNvSpPr txBox="1"/>
          <p:nvPr/>
        </p:nvSpPr>
        <p:spPr>
          <a:xfrm>
            <a:off x="6842123" y="3429000"/>
            <a:ext cx="5129493" cy="2862322"/>
          </a:xfrm>
          <a:prstGeom prst="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lvl="0"/>
            <a:r>
              <a:rPr lang="uk-UA" sz="1800" b="1" dirty="0">
                <a:solidFill>
                  <a:srgbClr val="C00000"/>
                </a:solidFill>
                <a:cs typeface="Times New Roman" panose="02020603050405020304" pitchFamily="18" charset="0"/>
              </a:rPr>
              <a:t>Необхідні  відомості про Транспортний засіб</a:t>
            </a:r>
            <a:r>
              <a:rPr lang="ru-RU" sz="1800" b="1" dirty="0">
                <a:solidFill>
                  <a:srgbClr val="C00000"/>
                </a:solidFill>
                <a:cs typeface="Times New Roman" panose="02020603050405020304" pitchFamily="18" charset="0"/>
              </a:rPr>
              <a:t> для </a:t>
            </a:r>
            <a:r>
              <a:rPr lang="ru-RU" sz="1800" b="1" dirty="0" err="1">
                <a:solidFill>
                  <a:srgbClr val="C00000"/>
                </a:solidFill>
                <a:cs typeface="Times New Roman" panose="02020603050405020304" pitchFamily="18" charset="0"/>
              </a:rPr>
              <a:t>укладання</a:t>
            </a:r>
            <a:r>
              <a:rPr lang="ru-RU" sz="1800" b="1" dirty="0">
                <a:solidFill>
                  <a:srgbClr val="C00000"/>
                </a:solidFill>
                <a:cs typeface="Times New Roman" panose="02020603050405020304" pitchFamily="18" charset="0"/>
              </a:rPr>
              <a:t> д</a:t>
            </a:r>
            <a:r>
              <a:rPr lang="uk-UA" sz="1800" b="1" dirty="0" err="1">
                <a:solidFill>
                  <a:srgbClr val="C00000"/>
                </a:solidFill>
                <a:cs typeface="Times New Roman" panose="02020603050405020304" pitchFamily="18" charset="0"/>
              </a:rPr>
              <a:t>оговору</a:t>
            </a:r>
            <a:r>
              <a:rPr lang="uk-UA" sz="1800" b="1" dirty="0">
                <a:solidFill>
                  <a:srgbClr val="C00000"/>
                </a:solidFill>
                <a:cs typeface="Times New Roman" panose="02020603050405020304" pitchFamily="18" charset="0"/>
              </a:rPr>
              <a:t> страхування </a:t>
            </a:r>
            <a:r>
              <a:rPr lang="ru-RU" sz="1800" b="1" dirty="0">
                <a:solidFill>
                  <a:srgbClr val="C00000"/>
                </a:solidFill>
                <a:cs typeface="Times New Roman" panose="02020603050405020304" pitchFamily="18" charset="0"/>
              </a:rPr>
              <a:t>:</a:t>
            </a:r>
          </a:p>
          <a:p>
            <a:pPr marL="285750" lvl="0" indent="-285750">
              <a:buFont typeface="Arial" panose="020B0604020202020204" pitchFamily="34" charset="0"/>
              <a:buChar char="•"/>
            </a:pPr>
            <a:r>
              <a:rPr lang="uk-UA" sz="1800" dirty="0">
                <a:cs typeface="Times New Roman" panose="02020603050405020304" pitchFamily="18" charset="0"/>
              </a:rPr>
              <a:t>Марка	</a:t>
            </a:r>
          </a:p>
          <a:p>
            <a:pPr marL="285750" lvl="0" indent="-285750">
              <a:buFont typeface="Arial" panose="020B0604020202020204" pitchFamily="34" charset="0"/>
              <a:buChar char="•"/>
            </a:pPr>
            <a:r>
              <a:rPr lang="uk-UA" sz="1800" dirty="0">
                <a:cs typeface="Times New Roman" panose="02020603050405020304" pitchFamily="18" charset="0"/>
              </a:rPr>
              <a:t>Модель	</a:t>
            </a:r>
          </a:p>
          <a:p>
            <a:pPr marL="285750" lvl="0" indent="-285750">
              <a:buFont typeface="Arial" panose="020B0604020202020204" pitchFamily="34" charset="0"/>
              <a:buChar char="•"/>
            </a:pPr>
            <a:r>
              <a:rPr lang="uk-UA" sz="1800" dirty="0">
                <a:cs typeface="Times New Roman" panose="02020603050405020304" pitchFamily="18" charset="0"/>
              </a:rPr>
              <a:t>Державний номерний знак	</a:t>
            </a:r>
            <a:endParaRPr lang="en-US" sz="1800" dirty="0">
              <a:cs typeface="Times New Roman" panose="02020603050405020304" pitchFamily="18" charset="0"/>
            </a:endParaRPr>
          </a:p>
          <a:p>
            <a:pPr marL="285750" lvl="0" indent="-285750">
              <a:buFont typeface="Arial" panose="020B0604020202020204" pitchFamily="34" charset="0"/>
              <a:buChar char="•"/>
            </a:pPr>
            <a:r>
              <a:rPr lang="uk-UA" sz="1800" dirty="0">
                <a:cs typeface="Times New Roman" panose="02020603050405020304" pitchFamily="18" charset="0"/>
              </a:rPr>
              <a:t>Номер кузова/шасі</a:t>
            </a:r>
            <a:endParaRPr lang="uk-UA" dirty="0">
              <a:cs typeface="Times New Roman" panose="02020603050405020304" pitchFamily="18" charset="0"/>
            </a:endParaRPr>
          </a:p>
          <a:p>
            <a:pPr marL="285750" lvl="0" indent="-285750">
              <a:buFont typeface="Arial" panose="020B0604020202020204" pitchFamily="34" charset="0"/>
              <a:buChar char="•"/>
            </a:pPr>
            <a:r>
              <a:rPr lang="ru-RU" sz="1800" dirty="0" err="1">
                <a:cs typeface="Times New Roman" panose="02020603050405020304" pitchFamily="18" charset="0"/>
              </a:rPr>
              <a:t>Рік</a:t>
            </a:r>
            <a:r>
              <a:rPr lang="ru-RU" sz="1800" dirty="0">
                <a:cs typeface="Times New Roman" panose="02020603050405020304" pitchFamily="18" charset="0"/>
              </a:rPr>
              <a:t> </a:t>
            </a:r>
            <a:r>
              <a:rPr lang="ru-RU" sz="1800" dirty="0" err="1">
                <a:cs typeface="Times New Roman" panose="02020603050405020304" pitchFamily="18" charset="0"/>
              </a:rPr>
              <a:t>випуску</a:t>
            </a:r>
            <a:r>
              <a:rPr lang="ru-RU" sz="1800" dirty="0">
                <a:cs typeface="Times New Roman" panose="02020603050405020304" pitchFamily="18" charset="0"/>
              </a:rPr>
              <a:t> ТЗ</a:t>
            </a:r>
            <a:r>
              <a:rPr lang="en-US" sz="1800" dirty="0">
                <a:cs typeface="Times New Roman" panose="02020603050405020304" pitchFamily="18" charset="0"/>
              </a:rPr>
              <a:t>	</a:t>
            </a:r>
            <a:endParaRPr lang="uk-UA" sz="1800" dirty="0">
              <a:cs typeface="Times New Roman" panose="02020603050405020304" pitchFamily="18" charset="0"/>
            </a:endParaRPr>
          </a:p>
          <a:p>
            <a:pPr marL="285750" lvl="0" indent="-285750">
              <a:buFont typeface="Arial" panose="020B0604020202020204" pitchFamily="34" charset="0"/>
              <a:buChar char="•"/>
            </a:pPr>
            <a:r>
              <a:rPr lang="uk-UA" sz="1800" dirty="0">
                <a:cs typeface="Times New Roman" panose="02020603050405020304" pitchFamily="18" charset="0"/>
              </a:rPr>
              <a:t>Місце реєстрації ТЗ	</a:t>
            </a:r>
          </a:p>
          <a:p>
            <a:pPr marL="285750" lvl="0" indent="-285750">
              <a:buFont typeface="Arial" panose="020B0604020202020204" pitchFamily="34" charset="0"/>
              <a:buChar char="•"/>
            </a:pPr>
            <a:r>
              <a:rPr lang="uk-UA" sz="1800" dirty="0">
                <a:cs typeface="Times New Roman" panose="02020603050405020304" pitchFamily="18" charset="0"/>
              </a:rPr>
              <a:t>Режим експлуатації - ТАКСІ / МАРШРУТНЕ ТАКСІ</a:t>
            </a:r>
            <a:r>
              <a:rPr lang="uk-UA" sz="1800" dirty="0">
                <a:solidFill>
                  <a:srgbClr val="0070C0"/>
                </a:solidFill>
              </a:rPr>
              <a:t>	</a:t>
            </a:r>
            <a:endParaRPr lang="ru-UA" dirty="0"/>
          </a:p>
        </p:txBody>
      </p:sp>
      <p:sp>
        <p:nvSpPr>
          <p:cNvPr id="41" name="TextBox 40">
            <a:extLst>
              <a:ext uri="{FF2B5EF4-FFF2-40B4-BE49-F238E27FC236}">
                <a16:creationId xmlns:a16="http://schemas.microsoft.com/office/drawing/2014/main" id="{D8E31888-3441-40D9-9833-83921185E3F9}"/>
              </a:ext>
            </a:extLst>
          </p:cNvPr>
          <p:cNvSpPr txBox="1"/>
          <p:nvPr/>
        </p:nvSpPr>
        <p:spPr>
          <a:xfrm>
            <a:off x="736369" y="3434496"/>
            <a:ext cx="5664436" cy="1477328"/>
          </a:xfrm>
          <a:prstGeom prst="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uk-UA" b="1" dirty="0"/>
              <a:t>На розмір тарифу впливають наступні критерії :</a:t>
            </a:r>
          </a:p>
          <a:p>
            <a:pPr marL="285750" indent="-285750">
              <a:buFont typeface="Arial" panose="020B0604020202020204" pitchFamily="34" charset="0"/>
              <a:buChar char="•"/>
            </a:pPr>
            <a:r>
              <a:rPr lang="ru-RU" dirty="0"/>
              <a:t>Період (термін) </a:t>
            </a:r>
            <a:r>
              <a:rPr lang="ru-RU" dirty="0" err="1"/>
              <a:t>страхування</a:t>
            </a:r>
            <a:r>
              <a:rPr lang="ru-RU" dirty="0"/>
              <a:t>; </a:t>
            </a:r>
          </a:p>
          <a:p>
            <a:pPr marL="285750" indent="-285750">
              <a:buFont typeface="Arial" panose="020B0604020202020204" pitchFamily="34" charset="0"/>
              <a:buChar char="•"/>
            </a:pPr>
            <a:r>
              <a:rPr lang="ru-RU" dirty="0" err="1"/>
              <a:t>Розмір</a:t>
            </a:r>
            <a:r>
              <a:rPr lang="ru-RU" dirty="0"/>
              <a:t> </a:t>
            </a:r>
            <a:r>
              <a:rPr lang="ru-RU" dirty="0" err="1"/>
              <a:t>страхової</a:t>
            </a:r>
            <a:r>
              <a:rPr lang="ru-RU" dirty="0"/>
              <a:t> </a:t>
            </a:r>
            <a:r>
              <a:rPr lang="ru-RU" dirty="0" err="1"/>
              <a:t>суми</a:t>
            </a:r>
            <a:r>
              <a:rPr lang="ru-RU" dirty="0"/>
              <a:t> (</a:t>
            </a:r>
            <a:r>
              <a:rPr lang="ru-RU" dirty="0" err="1"/>
              <a:t>ліміт</a:t>
            </a:r>
            <a:r>
              <a:rPr lang="ru-RU" dirty="0"/>
              <a:t> </a:t>
            </a:r>
            <a:r>
              <a:rPr lang="ru-RU" dirty="0" err="1"/>
              <a:t>відповідальності</a:t>
            </a:r>
            <a:r>
              <a:rPr lang="ru-RU" dirty="0"/>
              <a:t>); </a:t>
            </a:r>
          </a:p>
          <a:p>
            <a:pPr marL="285750" indent="-285750">
              <a:buFont typeface="Arial" panose="020B0604020202020204" pitchFamily="34" charset="0"/>
              <a:buChar char="•"/>
            </a:pPr>
            <a:r>
              <a:rPr lang="ru-RU" dirty="0" err="1"/>
              <a:t>Місце</a:t>
            </a:r>
            <a:r>
              <a:rPr lang="ru-RU" dirty="0"/>
              <a:t> </a:t>
            </a:r>
            <a:r>
              <a:rPr lang="ru-RU" dirty="0" err="1"/>
              <a:t>реєстрації</a:t>
            </a:r>
            <a:r>
              <a:rPr lang="ru-RU" dirty="0"/>
              <a:t> ТЗ (</a:t>
            </a:r>
            <a:r>
              <a:rPr lang="ru-RU" dirty="0" err="1"/>
              <a:t>переважного</a:t>
            </a:r>
            <a:r>
              <a:rPr lang="ru-RU" dirty="0"/>
              <a:t> </a:t>
            </a:r>
            <a:r>
              <a:rPr lang="ru-RU" dirty="0" err="1"/>
              <a:t>використання</a:t>
            </a:r>
            <a:r>
              <a:rPr lang="ru-RU" dirty="0"/>
              <a:t>); </a:t>
            </a:r>
          </a:p>
          <a:p>
            <a:pPr marL="285750" indent="-285750">
              <a:buFont typeface="Arial" panose="020B0604020202020204" pitchFamily="34" charset="0"/>
              <a:buChar char="•"/>
            </a:pPr>
            <a:r>
              <a:rPr lang="ru-RU" dirty="0"/>
              <a:t>Тип ТЗ.</a:t>
            </a:r>
          </a:p>
        </p:txBody>
      </p:sp>
      <p:sp>
        <p:nvSpPr>
          <p:cNvPr id="42" name="TextBox 41">
            <a:extLst>
              <a:ext uri="{FF2B5EF4-FFF2-40B4-BE49-F238E27FC236}">
                <a16:creationId xmlns:a16="http://schemas.microsoft.com/office/drawing/2014/main" id="{8F2777C2-6AEF-4E00-9FEC-11BEFF1F15F0}"/>
              </a:ext>
            </a:extLst>
          </p:cNvPr>
          <p:cNvSpPr txBox="1"/>
          <p:nvPr/>
        </p:nvSpPr>
        <p:spPr>
          <a:xfrm>
            <a:off x="431564" y="1369117"/>
            <a:ext cx="11139950" cy="2031325"/>
          </a:xfrm>
          <a:prstGeom prst="rect">
            <a:avLst/>
          </a:prstGeom>
          <a:noFill/>
        </p:spPr>
        <p:txBody>
          <a:bodyPr wrap="square" rtlCol="0">
            <a:spAutoFit/>
          </a:bodyPr>
          <a:lstStyle/>
          <a:p>
            <a:pPr marL="285750" indent="-285750">
              <a:buFont typeface="Wingdings" panose="05000000000000000000" pitchFamily="2" charset="2"/>
              <a:buChar char="Ø"/>
            </a:pPr>
            <a:r>
              <a:rPr lang="ru-RU" sz="1800" b="1" dirty="0" err="1">
                <a:effectLst/>
                <a:ea typeface="Times New Roman" panose="02020603050405020304" pitchFamily="18" charset="0"/>
              </a:rPr>
              <a:t>Програма</a:t>
            </a:r>
            <a:r>
              <a:rPr lang="ru-RU" sz="1800" b="1" dirty="0">
                <a:effectLst/>
                <a:ea typeface="Times New Roman" panose="02020603050405020304" pitchFamily="18" charset="0"/>
              </a:rPr>
              <a:t> </a:t>
            </a:r>
            <a:r>
              <a:rPr lang="ru-RU" sz="1800" b="1" dirty="0" err="1">
                <a:effectLst/>
                <a:ea typeface="Times New Roman" panose="02020603050405020304" pitchFamily="18" charset="0"/>
              </a:rPr>
              <a:t>страхування</a:t>
            </a:r>
            <a:r>
              <a:rPr lang="ru-RU" b="1" dirty="0">
                <a:ea typeface="Times New Roman" panose="02020603050405020304" pitchFamily="18" charset="0"/>
              </a:rPr>
              <a:t> – </a:t>
            </a:r>
            <a:r>
              <a:rPr lang="ru-RU" b="1" dirty="0" err="1">
                <a:ea typeface="Times New Roman" panose="02020603050405020304" pitchFamily="18" charset="0"/>
              </a:rPr>
              <a:t>Понад</a:t>
            </a:r>
            <a:r>
              <a:rPr lang="ru-RU" b="1" dirty="0">
                <a:ea typeface="Times New Roman" panose="02020603050405020304" pitchFamily="18" charset="0"/>
              </a:rPr>
              <a:t> </a:t>
            </a:r>
            <a:r>
              <a:rPr lang="ru-RU" b="1" dirty="0" err="1">
                <a:ea typeface="Times New Roman" panose="02020603050405020304" pitchFamily="18" charset="0"/>
              </a:rPr>
              <a:t>ліміти</a:t>
            </a:r>
            <a:r>
              <a:rPr lang="ru-RU" b="1" dirty="0">
                <a:ea typeface="Times New Roman" panose="02020603050405020304" pitchFamily="18" charset="0"/>
              </a:rPr>
              <a:t> ОСЦПВ</a:t>
            </a:r>
            <a:endParaRPr lang="ru-RU" sz="1800" b="1" dirty="0">
              <a:effectLst/>
              <a:ea typeface="Times New Roman" panose="02020603050405020304" pitchFamily="18" charset="0"/>
            </a:endParaRPr>
          </a:p>
          <a:p>
            <a:pPr marL="285750" indent="-285750">
              <a:buFont typeface="Wingdings" panose="05000000000000000000" pitchFamily="2" charset="2"/>
              <a:buChar char="Ø"/>
            </a:pPr>
            <a:r>
              <a:rPr lang="ru-RU" b="1" dirty="0"/>
              <a:t>Страхова сума (</a:t>
            </a:r>
            <a:r>
              <a:rPr lang="uk-UA" b="1" dirty="0"/>
              <a:t>ліміт</a:t>
            </a:r>
            <a:r>
              <a:rPr lang="ru-RU" b="1" dirty="0"/>
              <a:t> </a:t>
            </a:r>
            <a:r>
              <a:rPr lang="ru-RU" b="1" dirty="0" err="1"/>
              <a:t>відповідальності</a:t>
            </a:r>
            <a:r>
              <a:rPr lang="ru-RU" b="1" dirty="0"/>
              <a:t>) – </a:t>
            </a:r>
            <a:r>
              <a:rPr lang="ru-RU" b="1" dirty="0" err="1"/>
              <a:t>від</a:t>
            </a:r>
            <a:r>
              <a:rPr lang="ru-RU" b="1" dirty="0"/>
              <a:t> 100 000,00 </a:t>
            </a:r>
            <a:r>
              <a:rPr lang="ru-RU" b="1" dirty="0" err="1"/>
              <a:t>грн</a:t>
            </a:r>
            <a:r>
              <a:rPr lang="ru-RU" b="1" dirty="0"/>
              <a:t> до 1 000 000,00 </a:t>
            </a:r>
            <a:r>
              <a:rPr lang="ru-RU" b="1" dirty="0" err="1"/>
              <a:t>грн</a:t>
            </a:r>
            <a:endParaRPr lang="ru-RU" b="1" dirty="0"/>
          </a:p>
          <a:p>
            <a:pPr marL="285750" indent="-285750">
              <a:buFont typeface="Wingdings" panose="05000000000000000000" pitchFamily="2" charset="2"/>
              <a:buChar char="Ø"/>
            </a:pPr>
            <a:endParaRPr lang="ru-RU" b="1" dirty="0"/>
          </a:p>
          <a:p>
            <a:pPr marL="285750" indent="-285750">
              <a:buFont typeface="Wingdings" panose="05000000000000000000" pitchFamily="2" charset="2"/>
              <a:buChar char="Ø"/>
            </a:pPr>
            <a:endParaRPr lang="ru-RU" b="1" dirty="0"/>
          </a:p>
          <a:p>
            <a:pPr marL="285750" indent="-285750">
              <a:buFont typeface="Wingdings" panose="05000000000000000000" pitchFamily="2" charset="2"/>
              <a:buChar char="Ø"/>
            </a:pPr>
            <a:endParaRPr lang="ru-RU" b="1" dirty="0"/>
          </a:p>
          <a:p>
            <a:pPr marL="285750" indent="-285750">
              <a:buFont typeface="Wingdings" panose="05000000000000000000" pitchFamily="2" charset="2"/>
              <a:buChar char="Ø"/>
            </a:pPr>
            <a:r>
              <a:rPr lang="ru-RU" sz="1800" b="1" dirty="0"/>
              <a:t>Термін </a:t>
            </a:r>
            <a:r>
              <a:rPr lang="ru-RU" sz="1800" b="1" dirty="0" err="1"/>
              <a:t>дії</a:t>
            </a:r>
            <a:r>
              <a:rPr lang="ru-RU" sz="1800" b="1" dirty="0"/>
              <a:t> договору – </a:t>
            </a:r>
            <a:r>
              <a:rPr lang="ru-RU" sz="1800" b="1" dirty="0" err="1"/>
              <a:t>від</a:t>
            </a:r>
            <a:r>
              <a:rPr lang="ru-RU" sz="1800" b="1" dirty="0"/>
              <a:t> 1 дня до 1 року</a:t>
            </a:r>
          </a:p>
          <a:p>
            <a:pPr marL="285750" indent="-285750">
              <a:buFont typeface="Wingdings" panose="05000000000000000000" pitchFamily="2" charset="2"/>
              <a:buChar char="Ø"/>
            </a:pPr>
            <a:r>
              <a:rPr lang="ru-RU" b="1" dirty="0"/>
              <a:t>Тариф:</a:t>
            </a:r>
            <a:endParaRPr lang="ru-UA" dirty="0"/>
          </a:p>
        </p:txBody>
      </p:sp>
      <p:sp>
        <p:nvSpPr>
          <p:cNvPr id="43" name="TextBox 42">
            <a:extLst>
              <a:ext uri="{FF2B5EF4-FFF2-40B4-BE49-F238E27FC236}">
                <a16:creationId xmlns:a16="http://schemas.microsoft.com/office/drawing/2014/main" id="{D56FB05B-066A-4FE0-8ACA-DFF98778AC12}"/>
              </a:ext>
            </a:extLst>
          </p:cNvPr>
          <p:cNvSpPr txBox="1"/>
          <p:nvPr/>
        </p:nvSpPr>
        <p:spPr>
          <a:xfrm>
            <a:off x="1356257" y="2003845"/>
            <a:ext cx="8790565" cy="646331"/>
          </a:xfrm>
          <a:prstGeom prst="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ru-RU" sz="1800" kern="150" spc="-10" dirty="0" err="1">
                <a:solidFill>
                  <a:srgbClr val="C00000"/>
                </a:solidFill>
                <a:effectLst/>
                <a:latin typeface="Times New Roman" panose="02020603050405020304" pitchFamily="18" charset="0"/>
                <a:ea typeface="Times New Roman" panose="02020603050405020304" pitchFamily="18" charset="0"/>
              </a:rPr>
              <a:t>Ліміт</a:t>
            </a:r>
            <a:r>
              <a:rPr lang="ru-RU" sz="1800" kern="150" spc="-10" dirty="0">
                <a:solidFill>
                  <a:srgbClr val="C00000"/>
                </a:solidFill>
                <a:effectLst/>
                <a:latin typeface="Times New Roman" panose="02020603050405020304" pitchFamily="18" charset="0"/>
                <a:ea typeface="Times New Roman" panose="02020603050405020304" pitchFamily="18" charset="0"/>
              </a:rPr>
              <a:t> на один </a:t>
            </a:r>
            <a:r>
              <a:rPr lang="ru-RU" sz="1800" kern="150" spc="-10" dirty="0" err="1">
                <a:solidFill>
                  <a:srgbClr val="C00000"/>
                </a:solidFill>
                <a:effectLst/>
                <a:latin typeface="Times New Roman" panose="02020603050405020304" pitchFamily="18" charset="0"/>
                <a:ea typeface="Times New Roman" panose="02020603050405020304" pitchFamily="18" charset="0"/>
              </a:rPr>
              <a:t>страховий</a:t>
            </a:r>
            <a:r>
              <a:rPr lang="ru-RU" sz="1800" kern="150" spc="-10" dirty="0">
                <a:solidFill>
                  <a:srgbClr val="C00000"/>
                </a:solidFill>
                <a:effectLst/>
                <a:latin typeface="Times New Roman" panose="02020603050405020304" pitchFamily="18" charset="0"/>
                <a:ea typeface="Times New Roman" panose="02020603050405020304" pitchFamily="18" charset="0"/>
              </a:rPr>
              <a:t> </a:t>
            </a:r>
            <a:r>
              <a:rPr lang="ru-RU" sz="1800" kern="150" spc="-10" dirty="0" err="1">
                <a:solidFill>
                  <a:srgbClr val="C00000"/>
                </a:solidFill>
                <a:effectLst/>
                <a:latin typeface="Times New Roman" panose="02020603050405020304" pitchFamily="18" charset="0"/>
                <a:ea typeface="Times New Roman" panose="02020603050405020304" pitchFamily="18" charset="0"/>
              </a:rPr>
              <a:t>випадок</a:t>
            </a:r>
            <a:r>
              <a:rPr lang="ru-RU" sz="1800" kern="150" spc="-10" dirty="0">
                <a:solidFill>
                  <a:srgbClr val="C00000"/>
                </a:solidFill>
                <a:effectLst/>
                <a:latin typeface="Times New Roman" panose="02020603050405020304" pitchFamily="18" charset="0"/>
                <a:ea typeface="Times New Roman" panose="02020603050405020304" pitchFamily="18" charset="0"/>
              </a:rPr>
              <a:t> для </a:t>
            </a:r>
            <a:r>
              <a:rPr lang="ru-RU" sz="1800" kern="150" spc="-10" dirty="0" err="1">
                <a:solidFill>
                  <a:srgbClr val="C00000"/>
                </a:solidFill>
                <a:effectLst/>
                <a:latin typeface="Times New Roman" panose="02020603050405020304" pitchFamily="18" charset="0"/>
                <a:ea typeface="Times New Roman" panose="02020603050405020304" pitchFamily="18" charset="0"/>
              </a:rPr>
              <a:t>вантажних</a:t>
            </a:r>
            <a:r>
              <a:rPr lang="ru-RU" sz="1800" kern="150" spc="-10" dirty="0">
                <a:solidFill>
                  <a:srgbClr val="C00000"/>
                </a:solidFill>
                <a:effectLst/>
                <a:latin typeface="Times New Roman" panose="02020603050405020304" pitchFamily="18" charset="0"/>
                <a:ea typeface="Times New Roman" panose="02020603050405020304" pitchFamily="18" charset="0"/>
              </a:rPr>
              <a:t> ТЗ і </a:t>
            </a:r>
            <a:r>
              <a:rPr lang="ru-RU" sz="1800" kern="150" spc="-10" dirty="0" err="1">
                <a:solidFill>
                  <a:srgbClr val="C00000"/>
                </a:solidFill>
                <a:effectLst/>
                <a:latin typeface="Times New Roman" panose="02020603050405020304" pitchFamily="18" charset="0"/>
                <a:ea typeface="Times New Roman" panose="02020603050405020304" pitchFamily="18" charset="0"/>
              </a:rPr>
              <a:t>причепів</a:t>
            </a:r>
            <a:r>
              <a:rPr lang="ru-RU" sz="1800" kern="150" spc="-10" dirty="0">
                <a:solidFill>
                  <a:srgbClr val="C00000"/>
                </a:solidFill>
                <a:effectLst/>
                <a:latin typeface="Times New Roman" panose="02020603050405020304" pitchFamily="18" charset="0"/>
                <a:ea typeface="Times New Roman" panose="02020603050405020304" pitchFamily="18" charset="0"/>
              </a:rPr>
              <a:t> до </a:t>
            </a:r>
            <a:r>
              <a:rPr lang="ru-RU" sz="1800" kern="150" spc="-10" dirty="0" err="1">
                <a:solidFill>
                  <a:srgbClr val="C00000"/>
                </a:solidFill>
                <a:effectLst/>
                <a:latin typeface="Times New Roman" panose="02020603050405020304" pitchFamily="18" charset="0"/>
                <a:ea typeface="Times New Roman" panose="02020603050405020304" pitchFamily="18" charset="0"/>
              </a:rPr>
              <a:t>вантажних</a:t>
            </a:r>
            <a:r>
              <a:rPr lang="ru-RU" sz="1800" kern="150" spc="-10" dirty="0">
                <a:solidFill>
                  <a:srgbClr val="C00000"/>
                </a:solidFill>
                <a:effectLst/>
                <a:latin typeface="Times New Roman" panose="02020603050405020304" pitchFamily="18" charset="0"/>
                <a:ea typeface="Times New Roman" panose="02020603050405020304" pitchFamily="18" charset="0"/>
              </a:rPr>
              <a:t> ТЗ по типу: С1, С2, E, </a:t>
            </a:r>
            <a:r>
              <a:rPr lang="ru-RU" sz="1800" kern="150" spc="-10" dirty="0" err="1">
                <a:solidFill>
                  <a:srgbClr val="C00000"/>
                </a:solidFill>
                <a:effectLst/>
                <a:latin typeface="Times New Roman" panose="02020603050405020304" pitchFamily="18" charset="0"/>
                <a:ea typeface="Times New Roman" panose="02020603050405020304" pitchFamily="18" charset="0"/>
              </a:rPr>
              <a:t>відповідно</a:t>
            </a:r>
            <a:r>
              <a:rPr lang="ru-RU" sz="1800" kern="150" spc="-10" dirty="0">
                <a:solidFill>
                  <a:srgbClr val="C00000"/>
                </a:solidFill>
                <a:effectLst/>
                <a:latin typeface="Times New Roman" panose="02020603050405020304" pitchFamily="18" charset="0"/>
                <a:ea typeface="Times New Roman" panose="02020603050405020304" pitchFamily="18" charset="0"/>
              </a:rPr>
              <a:t> до </a:t>
            </a:r>
            <a:r>
              <a:rPr lang="ru-RU" sz="1800" kern="150" spc="-10" dirty="0" err="1">
                <a:solidFill>
                  <a:srgbClr val="C00000"/>
                </a:solidFill>
                <a:effectLst/>
                <a:latin typeface="Times New Roman" panose="02020603050405020304" pitchFamily="18" charset="0"/>
                <a:ea typeface="Times New Roman" panose="02020603050405020304" pitchFamily="18" charset="0"/>
              </a:rPr>
              <a:t>свідоцтва</a:t>
            </a:r>
            <a:r>
              <a:rPr lang="ru-RU" sz="1800" kern="150" spc="-10" dirty="0">
                <a:solidFill>
                  <a:srgbClr val="C00000"/>
                </a:solidFill>
                <a:effectLst/>
                <a:latin typeface="Times New Roman" panose="02020603050405020304" pitchFamily="18" charset="0"/>
                <a:ea typeface="Times New Roman" panose="02020603050405020304" pitchFamily="18" charset="0"/>
              </a:rPr>
              <a:t> про </a:t>
            </a:r>
            <a:r>
              <a:rPr lang="ru-RU" sz="1800" kern="150" spc="-10" dirty="0" err="1">
                <a:solidFill>
                  <a:srgbClr val="C00000"/>
                </a:solidFill>
                <a:effectLst/>
                <a:latin typeface="Times New Roman" panose="02020603050405020304" pitchFamily="18" charset="0"/>
                <a:ea typeface="Times New Roman" panose="02020603050405020304" pitchFamily="18" charset="0"/>
              </a:rPr>
              <a:t>реєстрацію</a:t>
            </a:r>
            <a:r>
              <a:rPr lang="ru-RU" sz="1800" kern="150" spc="-10" dirty="0">
                <a:solidFill>
                  <a:srgbClr val="C00000"/>
                </a:solidFill>
                <a:effectLst/>
                <a:latin typeface="Times New Roman" panose="02020603050405020304" pitchFamily="18" charset="0"/>
                <a:ea typeface="Times New Roman" panose="02020603050405020304" pitchFamily="18" charset="0"/>
              </a:rPr>
              <a:t> – 100 000 грн.</a:t>
            </a:r>
            <a:endParaRPr lang="ru-UA" dirty="0">
              <a:solidFill>
                <a:srgbClr val="C00000"/>
              </a:solidFill>
            </a:endParaRPr>
          </a:p>
        </p:txBody>
      </p:sp>
      <p:pic>
        <p:nvPicPr>
          <p:cNvPr id="44" name="Рисунок 43">
            <a:extLst>
              <a:ext uri="{FF2B5EF4-FFF2-40B4-BE49-F238E27FC236}">
                <a16:creationId xmlns:a16="http://schemas.microsoft.com/office/drawing/2014/main" id="{71E12CF1-A632-4B04-8C58-32DF850208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185"/>
          <a:stretch/>
        </p:blipFill>
        <p:spPr>
          <a:xfrm>
            <a:off x="573963" y="1988830"/>
            <a:ext cx="782294" cy="694790"/>
          </a:xfrm>
          <a:prstGeom prst="rect">
            <a:avLst/>
          </a:prstGeom>
        </p:spPr>
      </p:pic>
      <p:pic>
        <p:nvPicPr>
          <p:cNvPr id="45" name="Рисунок 44">
            <a:extLst>
              <a:ext uri="{FF2B5EF4-FFF2-40B4-BE49-F238E27FC236}">
                <a16:creationId xmlns:a16="http://schemas.microsoft.com/office/drawing/2014/main" id="{B677E41D-C0DB-4C2F-BE68-A853CA659A10}"/>
              </a:ext>
            </a:extLst>
          </p:cNvPr>
          <p:cNvPicPr>
            <a:picLocks noChangeAspect="1"/>
          </p:cNvPicPr>
          <p:nvPr/>
        </p:nvPicPr>
        <p:blipFill>
          <a:blip r:embed="rId4" cstate="print"/>
          <a:stretch>
            <a:fillRect/>
          </a:stretch>
        </p:blipFill>
        <p:spPr>
          <a:xfrm>
            <a:off x="2000654" y="4945878"/>
            <a:ext cx="2897918" cy="1710680"/>
          </a:xfrm>
          <a:prstGeom prst="rect">
            <a:avLst/>
          </a:prstGeom>
        </p:spPr>
      </p:pic>
    </p:spTree>
    <p:extLst>
      <p:ext uri="{BB962C8B-B14F-4D97-AF65-F5344CB8AC3E}">
        <p14:creationId xmlns:p14="http://schemas.microsoft.com/office/powerpoint/2010/main" val="411288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F88E68-6284-4FD9-A29D-B0933868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192000" cy="6858000"/>
          </a:xfrm>
          <a:prstGeom prst="rect">
            <a:avLst/>
          </a:prstGeom>
        </p:spPr>
      </p:pic>
      <p:pic>
        <p:nvPicPr>
          <p:cNvPr id="7" name="Рисунок 6">
            <a:extLst>
              <a:ext uri="{FF2B5EF4-FFF2-40B4-BE49-F238E27FC236}">
                <a16:creationId xmlns:a16="http://schemas.microsoft.com/office/drawing/2014/main" id="{419EE8D6-997B-49AC-9655-42FA88BF4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13" y="356972"/>
            <a:ext cx="1939800" cy="644473"/>
          </a:xfrm>
          <a:prstGeom prst="rect">
            <a:avLst/>
          </a:prstGeom>
        </p:spPr>
      </p:pic>
      <p:sp>
        <p:nvSpPr>
          <p:cNvPr id="10" name="TextBox 9">
            <a:extLst>
              <a:ext uri="{FF2B5EF4-FFF2-40B4-BE49-F238E27FC236}">
                <a16:creationId xmlns:a16="http://schemas.microsoft.com/office/drawing/2014/main" id="{1010B63A-F71F-49CD-932C-F8DB392708B3}"/>
              </a:ext>
            </a:extLst>
          </p:cNvPr>
          <p:cNvSpPr txBox="1"/>
          <p:nvPr/>
        </p:nvSpPr>
        <p:spPr>
          <a:xfrm>
            <a:off x="0" y="5509118"/>
            <a:ext cx="12192000" cy="707886"/>
          </a:xfrm>
          <a:prstGeom prst="rect">
            <a:avLst/>
          </a:prstGeom>
          <a:noFill/>
        </p:spPr>
        <p:txBody>
          <a:bodyPr wrap="square" rtlCol="0">
            <a:spAutoFit/>
          </a:bodyPr>
          <a:lstStyle/>
          <a:p>
            <a:pPr algn="ctr"/>
            <a:r>
              <a:rPr lang="ru-RU" sz="4000" dirty="0" err="1">
                <a:effectLst>
                  <a:outerShdw blurRad="38100" dist="38100" dir="2700000" algn="tl">
                    <a:srgbClr val="000000">
                      <a:alpha val="43137"/>
                    </a:srgbClr>
                  </a:outerShdw>
                </a:effectLst>
                <a:latin typeface="Ubuntu" panose="020B0504030602030204" pitchFamily="34" charset="0"/>
              </a:rPr>
              <a:t>Оберігаємо</a:t>
            </a:r>
            <a:r>
              <a:rPr lang="ru-RU" sz="4000" dirty="0">
                <a:effectLst>
                  <a:outerShdw blurRad="38100" dist="38100" dir="2700000" algn="tl">
                    <a:srgbClr val="000000">
                      <a:alpha val="43137"/>
                    </a:srgbClr>
                  </a:outerShdw>
                </a:effectLst>
                <a:latin typeface="Ubuntu" panose="020B0504030602030204" pitchFamily="34" charset="0"/>
              </a:rPr>
              <a:t> те, </a:t>
            </a:r>
            <a:r>
              <a:rPr lang="ru-RU" sz="4000" dirty="0" err="1">
                <a:effectLst>
                  <a:outerShdw blurRad="38100" dist="38100" dir="2700000" algn="tl">
                    <a:srgbClr val="000000">
                      <a:alpha val="43137"/>
                    </a:srgbClr>
                  </a:outerShdw>
                </a:effectLst>
                <a:latin typeface="Ubuntu" panose="020B0504030602030204" pitchFamily="34" charset="0"/>
              </a:rPr>
              <a:t>що</a:t>
            </a:r>
            <a:r>
              <a:rPr lang="ru-RU" sz="4000" dirty="0">
                <a:effectLst>
                  <a:outerShdw blurRad="38100" dist="38100" dir="2700000" algn="tl">
                    <a:srgbClr val="000000">
                      <a:alpha val="43137"/>
                    </a:srgbClr>
                  </a:outerShdw>
                </a:effectLst>
                <a:latin typeface="Ubuntu" panose="020B0504030602030204" pitchFamily="34" charset="0"/>
              </a:rPr>
              <a:t> Ви </a:t>
            </a:r>
            <a:r>
              <a:rPr lang="ru-RU" sz="4000" dirty="0" err="1">
                <a:effectLst>
                  <a:outerShdw blurRad="38100" dist="38100" dir="2700000" algn="tl">
                    <a:srgbClr val="000000">
                      <a:alpha val="43137"/>
                    </a:srgbClr>
                  </a:outerShdw>
                </a:effectLst>
                <a:latin typeface="Ubuntu" panose="020B0504030602030204" pitchFamily="34" charset="0"/>
              </a:rPr>
              <a:t>цінуєте</a:t>
            </a:r>
            <a:r>
              <a:rPr lang="ru-RU" sz="4000" dirty="0">
                <a:effectLst>
                  <a:outerShdw blurRad="38100" dist="38100" dir="2700000" algn="tl">
                    <a:srgbClr val="000000">
                      <a:alpha val="43137"/>
                    </a:srgbClr>
                  </a:outerShdw>
                </a:effectLst>
                <a:latin typeface="Ubuntu" panose="020B0504030602030204" pitchFamily="34" charset="0"/>
              </a:rPr>
              <a:t>!</a:t>
            </a:r>
            <a:r>
              <a:rPr lang="ru-RU" sz="3200" baseline="30000" dirty="0">
                <a:effectLst>
                  <a:outerShdw blurRad="38100" dist="38100" dir="2700000" algn="tl">
                    <a:srgbClr val="000000">
                      <a:alpha val="43137"/>
                    </a:srgbClr>
                  </a:outerShdw>
                </a:effectLst>
                <a:latin typeface="Ubuntu" panose="020B0504030602030204" pitchFamily="34" charset="0"/>
              </a:rPr>
              <a:t>®</a:t>
            </a:r>
            <a:endParaRPr lang="uk-UA" sz="3200" baseline="30000" dirty="0">
              <a:effectLst>
                <a:outerShdw blurRad="38100" dist="38100" dir="2700000" algn="tl">
                  <a:srgbClr val="000000">
                    <a:alpha val="43137"/>
                  </a:srgbClr>
                </a:outerShdw>
              </a:effectLst>
              <a:latin typeface="Ubuntu" panose="020B0504030602030204" pitchFamily="34" charset="0"/>
            </a:endParaRPr>
          </a:p>
        </p:txBody>
      </p:sp>
      <p:sp>
        <p:nvSpPr>
          <p:cNvPr id="8" name="TextBox 7">
            <a:extLst>
              <a:ext uri="{FF2B5EF4-FFF2-40B4-BE49-F238E27FC236}">
                <a16:creationId xmlns:a16="http://schemas.microsoft.com/office/drawing/2014/main" id="{E2C45096-594B-4017-BFAE-9686E1B90D5D}"/>
              </a:ext>
            </a:extLst>
          </p:cNvPr>
          <p:cNvSpPr txBox="1"/>
          <p:nvPr/>
        </p:nvSpPr>
        <p:spPr>
          <a:xfrm>
            <a:off x="446073" y="1192876"/>
            <a:ext cx="6186668" cy="461665"/>
          </a:xfrm>
          <a:prstGeom prst="rect">
            <a:avLst/>
          </a:prstGeom>
          <a:noFill/>
        </p:spPr>
        <p:txBody>
          <a:bodyPr wrap="square">
            <a:spAutoFit/>
          </a:bodyPr>
          <a:lstStyle/>
          <a:p>
            <a:r>
              <a:rPr lang="uk-UA" sz="2400" b="1" dirty="0">
                <a:effectLst>
                  <a:outerShdw blurRad="38100" dist="38100" dir="2700000" algn="tl">
                    <a:srgbClr val="000000">
                      <a:alpha val="43137"/>
                    </a:srgbClr>
                  </a:outerShdw>
                </a:effectLst>
                <a:latin typeface="Ubuntu" panose="020B0504030602030204" pitchFamily="34" charset="0"/>
              </a:rPr>
              <a:t>Страхова компанія "</a:t>
            </a:r>
            <a:r>
              <a:rPr lang="en-US" sz="2400" b="1" dirty="0">
                <a:effectLst>
                  <a:outerShdw blurRad="38100" dist="38100" dir="2700000" algn="tl">
                    <a:srgbClr val="000000">
                      <a:alpha val="43137"/>
                    </a:srgbClr>
                  </a:outerShdw>
                </a:effectLst>
                <a:latin typeface="Ubuntu" panose="020B0504030602030204" pitchFamily="34" charset="0"/>
              </a:rPr>
              <a:t>BBS INSURANCE"</a:t>
            </a:r>
            <a:endParaRPr lang="uk-UA" sz="2400" b="1" dirty="0">
              <a:effectLst>
                <a:outerShdw blurRad="38100" dist="38100" dir="2700000" algn="tl">
                  <a:srgbClr val="000000">
                    <a:alpha val="43137"/>
                  </a:srgbClr>
                </a:outerShdw>
              </a:effectLst>
              <a:latin typeface="Ubuntu" panose="020B0504030602030204" pitchFamily="34" charset="0"/>
            </a:endParaRPr>
          </a:p>
        </p:txBody>
      </p:sp>
      <p:pic>
        <p:nvPicPr>
          <p:cNvPr id="4" name="Рисунок 3">
            <a:extLst>
              <a:ext uri="{FF2B5EF4-FFF2-40B4-BE49-F238E27FC236}">
                <a16:creationId xmlns:a16="http://schemas.microsoft.com/office/drawing/2014/main" id="{AE3DD4F1-D4A1-40DD-9865-468A2D1BD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85" y="3828195"/>
            <a:ext cx="307431" cy="307431"/>
          </a:xfrm>
          <a:prstGeom prst="rect">
            <a:avLst/>
          </a:prstGeom>
        </p:spPr>
      </p:pic>
      <p:pic>
        <p:nvPicPr>
          <p:cNvPr id="13" name="Рисунок 12">
            <a:extLst>
              <a:ext uri="{FF2B5EF4-FFF2-40B4-BE49-F238E27FC236}">
                <a16:creationId xmlns:a16="http://schemas.microsoft.com/office/drawing/2014/main" id="{3B7D660D-BBED-45B1-ADFE-B1E9CB7C2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13" y="3228349"/>
            <a:ext cx="338174" cy="338174"/>
          </a:xfrm>
          <a:prstGeom prst="rect">
            <a:avLst/>
          </a:prstGeom>
        </p:spPr>
      </p:pic>
      <p:pic>
        <p:nvPicPr>
          <p:cNvPr id="19" name="Рисунок 18">
            <a:extLst>
              <a:ext uri="{FF2B5EF4-FFF2-40B4-BE49-F238E27FC236}">
                <a16:creationId xmlns:a16="http://schemas.microsoft.com/office/drawing/2014/main" id="{FEEC17BF-DB8B-4215-8CC0-34C0FFF1EE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710" y="2014885"/>
            <a:ext cx="338174" cy="338174"/>
          </a:xfrm>
          <a:prstGeom prst="rect">
            <a:avLst/>
          </a:prstGeom>
        </p:spPr>
      </p:pic>
      <p:pic>
        <p:nvPicPr>
          <p:cNvPr id="23" name="Рисунок 22">
            <a:extLst>
              <a:ext uri="{FF2B5EF4-FFF2-40B4-BE49-F238E27FC236}">
                <a16:creationId xmlns:a16="http://schemas.microsoft.com/office/drawing/2014/main" id="{A12107EF-086C-4763-A222-A7CB19B28B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134" y="2614800"/>
            <a:ext cx="338174" cy="338174"/>
          </a:xfrm>
          <a:prstGeom prst="rect">
            <a:avLst/>
          </a:prstGeom>
        </p:spPr>
      </p:pic>
      <p:sp>
        <p:nvSpPr>
          <p:cNvPr id="25" name="TextBox 24">
            <a:extLst>
              <a:ext uri="{FF2B5EF4-FFF2-40B4-BE49-F238E27FC236}">
                <a16:creationId xmlns:a16="http://schemas.microsoft.com/office/drawing/2014/main" id="{6807A58E-8D95-41E2-B88A-005B239EF6B6}"/>
              </a:ext>
            </a:extLst>
          </p:cNvPr>
          <p:cNvSpPr txBox="1"/>
          <p:nvPr/>
        </p:nvSpPr>
        <p:spPr>
          <a:xfrm>
            <a:off x="969900" y="2050886"/>
            <a:ext cx="6096000" cy="307777"/>
          </a:xfrm>
          <a:prstGeom prst="rect">
            <a:avLst/>
          </a:prstGeom>
          <a:noFill/>
        </p:spPr>
        <p:txBody>
          <a:bodyPr wrap="square">
            <a:spAutoFit/>
          </a:bodyPr>
          <a:lstStyle/>
          <a:p>
            <a:r>
              <a:rPr lang="ru-RU" sz="1400" dirty="0">
                <a:latin typeface="Ubuntu" panose="020B0504030602030204" pitchFamily="34" charset="0"/>
              </a:rPr>
              <a:t>04050, </a:t>
            </a:r>
            <a:r>
              <a:rPr lang="ru-RU" sz="1400" dirty="0" err="1">
                <a:latin typeface="Ubuntu" panose="020B0504030602030204" pitchFamily="34" charset="0"/>
              </a:rPr>
              <a:t>м.Київ</a:t>
            </a:r>
            <a:r>
              <a:rPr lang="ru-RU" sz="1400" dirty="0">
                <a:latin typeface="Ubuntu" panose="020B0504030602030204" pitchFamily="34" charset="0"/>
              </a:rPr>
              <a:t>, </a:t>
            </a:r>
            <a:r>
              <a:rPr lang="ru-RU" sz="1400" dirty="0" err="1">
                <a:latin typeface="Ubuntu" panose="020B0504030602030204" pitchFamily="34" charset="0"/>
              </a:rPr>
              <a:t>вул</a:t>
            </a:r>
            <a:r>
              <a:rPr lang="ru-RU" sz="1400" dirty="0">
                <a:latin typeface="Ubuntu" panose="020B0504030602030204" pitchFamily="34" charset="0"/>
              </a:rPr>
              <a:t>. </a:t>
            </a:r>
            <a:r>
              <a:rPr lang="ru-RU" sz="1400" dirty="0" err="1">
                <a:latin typeface="Ubuntu" panose="020B0504030602030204" pitchFamily="34" charset="0"/>
              </a:rPr>
              <a:t>Білоруська</a:t>
            </a:r>
            <a:r>
              <a:rPr lang="ru-RU" sz="1400" dirty="0">
                <a:latin typeface="Ubuntu" panose="020B0504030602030204" pitchFamily="34" charset="0"/>
              </a:rPr>
              <a:t>, 3</a:t>
            </a:r>
            <a:endParaRPr lang="uk-UA" sz="1400" dirty="0">
              <a:latin typeface="Ubuntu" panose="020B0504030602030204" pitchFamily="34" charset="0"/>
            </a:endParaRPr>
          </a:p>
        </p:txBody>
      </p:sp>
      <p:sp>
        <p:nvSpPr>
          <p:cNvPr id="26" name="TextBox 25">
            <a:extLst>
              <a:ext uri="{FF2B5EF4-FFF2-40B4-BE49-F238E27FC236}">
                <a16:creationId xmlns:a16="http://schemas.microsoft.com/office/drawing/2014/main" id="{6F1D0385-7846-4171-B3A8-6358F391AAF2}"/>
              </a:ext>
            </a:extLst>
          </p:cNvPr>
          <p:cNvSpPr txBox="1"/>
          <p:nvPr/>
        </p:nvSpPr>
        <p:spPr>
          <a:xfrm>
            <a:off x="969900" y="2541172"/>
            <a:ext cx="6096000" cy="523220"/>
          </a:xfrm>
          <a:prstGeom prst="rect">
            <a:avLst/>
          </a:prstGeom>
          <a:noFill/>
        </p:spPr>
        <p:txBody>
          <a:bodyPr wrap="square">
            <a:spAutoFit/>
          </a:bodyPr>
          <a:lstStyle/>
          <a:p>
            <a:r>
              <a:rPr lang="ru-RU" sz="1400" dirty="0">
                <a:latin typeface="Ubuntu" panose="020B0504030602030204" pitchFamily="34" charset="0"/>
              </a:rPr>
              <a:t>0 800 500 123 </a:t>
            </a:r>
            <a:r>
              <a:rPr lang="ru-RU" sz="1200" dirty="0">
                <a:latin typeface="Ubuntu" panose="020B0504030602030204" pitchFamily="34" charset="0"/>
              </a:rPr>
              <a:t>(Контакт-центр)</a:t>
            </a:r>
          </a:p>
          <a:p>
            <a:r>
              <a:rPr lang="ru-RU" sz="1400" dirty="0">
                <a:latin typeface="Ubuntu" panose="020B0504030602030204" pitchFamily="34" charset="0"/>
              </a:rPr>
              <a:t>044 246 67 22 </a:t>
            </a:r>
            <a:r>
              <a:rPr lang="ru-RU" sz="1200" dirty="0">
                <a:latin typeface="Ubuntu" panose="020B0504030602030204" pitchFamily="34" charset="0"/>
              </a:rPr>
              <a:t>(</a:t>
            </a:r>
            <a:r>
              <a:rPr lang="ru-RU" sz="1200" dirty="0" err="1">
                <a:latin typeface="Ubuntu" panose="020B0504030602030204" pitchFamily="34" charset="0"/>
              </a:rPr>
              <a:t>Багатоканальний</a:t>
            </a:r>
            <a:r>
              <a:rPr lang="ru-RU" sz="1200" dirty="0">
                <a:latin typeface="Ubuntu" panose="020B0504030602030204" pitchFamily="34" charset="0"/>
              </a:rPr>
              <a:t> номер телефону)</a:t>
            </a:r>
            <a:endParaRPr lang="uk-UA" sz="1200" dirty="0">
              <a:latin typeface="Ubuntu" panose="020B0504030602030204" pitchFamily="34" charset="0"/>
            </a:endParaRPr>
          </a:p>
        </p:txBody>
      </p:sp>
      <p:sp>
        <p:nvSpPr>
          <p:cNvPr id="27" name="TextBox 26">
            <a:extLst>
              <a:ext uri="{FF2B5EF4-FFF2-40B4-BE49-F238E27FC236}">
                <a16:creationId xmlns:a16="http://schemas.microsoft.com/office/drawing/2014/main" id="{23DCD91B-12CD-47D1-A733-C12564F579A6}"/>
              </a:ext>
            </a:extLst>
          </p:cNvPr>
          <p:cNvSpPr txBox="1"/>
          <p:nvPr/>
        </p:nvSpPr>
        <p:spPr>
          <a:xfrm>
            <a:off x="969900" y="3236719"/>
            <a:ext cx="1663572" cy="307777"/>
          </a:xfrm>
          <a:prstGeom prst="rect">
            <a:avLst/>
          </a:prstGeom>
          <a:noFill/>
        </p:spPr>
        <p:txBody>
          <a:bodyPr wrap="square">
            <a:spAutoFit/>
          </a:bodyPr>
          <a:lstStyle/>
          <a:p>
            <a:r>
              <a:rPr lang="en-AU" sz="1400" dirty="0">
                <a:latin typeface="Ubuntu" panose="020B0504030602030204" pitchFamily="34" charset="0"/>
              </a:rPr>
              <a:t>info@bbs.com.ua</a:t>
            </a:r>
            <a:endParaRPr lang="uk-UA" sz="1400" dirty="0">
              <a:latin typeface="Ubuntu" panose="020B0504030602030204" pitchFamily="34" charset="0"/>
            </a:endParaRPr>
          </a:p>
        </p:txBody>
      </p:sp>
      <p:sp>
        <p:nvSpPr>
          <p:cNvPr id="28" name="TextBox 27">
            <a:extLst>
              <a:ext uri="{FF2B5EF4-FFF2-40B4-BE49-F238E27FC236}">
                <a16:creationId xmlns:a16="http://schemas.microsoft.com/office/drawing/2014/main" id="{1453AF62-002C-4407-ADBC-CEC2DB5CD788}"/>
              </a:ext>
            </a:extLst>
          </p:cNvPr>
          <p:cNvSpPr txBox="1"/>
          <p:nvPr/>
        </p:nvSpPr>
        <p:spPr>
          <a:xfrm>
            <a:off x="969900" y="3828195"/>
            <a:ext cx="1663572" cy="307777"/>
          </a:xfrm>
          <a:prstGeom prst="rect">
            <a:avLst/>
          </a:prstGeom>
          <a:noFill/>
        </p:spPr>
        <p:txBody>
          <a:bodyPr wrap="square">
            <a:spAutoFit/>
          </a:bodyPr>
          <a:lstStyle/>
          <a:p>
            <a:r>
              <a:rPr lang="en-AU" sz="1400" dirty="0">
                <a:latin typeface="Ubuntu" panose="020B0504030602030204" pitchFamily="34" charset="0"/>
              </a:rPr>
              <a:t>https://bbs.ua</a:t>
            </a:r>
            <a:endParaRPr lang="uk-UA" sz="1400" dirty="0">
              <a:latin typeface="Ubuntu" panose="020B0504030602030204" pitchFamily="34" charset="0"/>
            </a:endParaRPr>
          </a:p>
        </p:txBody>
      </p:sp>
    </p:spTree>
    <p:extLst>
      <p:ext uri="{BB962C8B-B14F-4D97-AF65-F5344CB8AC3E}">
        <p14:creationId xmlns:p14="http://schemas.microsoft.com/office/powerpoint/2010/main" val="326288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B4FDAD7-0621-4E20-B752-771F8AF6D4BE}"/>
              </a:ext>
            </a:extLst>
          </p:cNvPr>
          <p:cNvPicPr>
            <a:picLocks noChangeAspect="1"/>
          </p:cNvPicPr>
          <p:nvPr/>
        </p:nvPicPr>
        <p:blipFill rotWithShape="1">
          <a:blip r:embed="rId2">
            <a:extLst>
              <a:ext uri="{28A0092B-C50C-407E-A947-70E740481C1C}">
                <a14:useLocalDpi xmlns:a14="http://schemas.microsoft.com/office/drawing/2010/main" val="0"/>
              </a:ext>
            </a:extLst>
          </a:blip>
          <a:srcRect l="31741" r="16459"/>
          <a:stretch/>
        </p:blipFill>
        <p:spPr>
          <a:xfrm>
            <a:off x="6855228" y="0"/>
            <a:ext cx="5336772" cy="6858000"/>
          </a:xfrm>
          <a:prstGeom prst="rect">
            <a:avLst/>
          </a:prstGeom>
        </p:spPr>
      </p:pic>
      <p:sp>
        <p:nvSpPr>
          <p:cNvPr id="6" name="TextBox 5">
            <a:extLst>
              <a:ext uri="{FF2B5EF4-FFF2-40B4-BE49-F238E27FC236}">
                <a16:creationId xmlns:a16="http://schemas.microsoft.com/office/drawing/2014/main" id="{A9CC68FB-56A5-4582-B775-0AE3B2357782}"/>
              </a:ext>
            </a:extLst>
          </p:cNvPr>
          <p:cNvSpPr txBox="1"/>
          <p:nvPr/>
        </p:nvSpPr>
        <p:spPr>
          <a:xfrm>
            <a:off x="375854" y="1838300"/>
            <a:ext cx="6256712" cy="2585323"/>
          </a:xfrm>
          <a:prstGeom prst="rect">
            <a:avLst/>
          </a:prstGeom>
          <a:noFill/>
        </p:spPr>
        <p:txBody>
          <a:bodyPr wrap="square" rtlCol="0">
            <a:spAutoFit/>
          </a:bodyPr>
          <a:lstStyle/>
          <a:p>
            <a:pPr algn="just"/>
            <a:r>
              <a:rPr lang="uk-UA" sz="1800" b="1" dirty="0">
                <a:cs typeface="Times New Roman" pitchFamily="18" charset="0"/>
              </a:rPr>
              <a:t>1. Методологічна база</a:t>
            </a:r>
          </a:p>
          <a:p>
            <a:pPr algn="just"/>
            <a:r>
              <a:rPr lang="uk-UA" sz="1800" b="1" dirty="0">
                <a:cs typeface="Times New Roman" pitchFamily="18" charset="0"/>
              </a:rPr>
              <a:t>2. Предмет Договору страхування/об'єкт страхування</a:t>
            </a:r>
          </a:p>
          <a:p>
            <a:pPr algn="just"/>
            <a:r>
              <a:rPr lang="uk-UA" sz="1800" b="1" dirty="0">
                <a:cs typeface="Times New Roman" pitchFamily="18" charset="0"/>
              </a:rPr>
              <a:t>3. Умови страхового покриття/обмеження</a:t>
            </a:r>
          </a:p>
          <a:p>
            <a:pPr algn="just"/>
            <a:r>
              <a:rPr lang="uk-UA" sz="1800" b="1" dirty="0">
                <a:cs typeface="Times New Roman" pitchFamily="18" charset="0"/>
              </a:rPr>
              <a:t>4. Страхові ризики </a:t>
            </a:r>
          </a:p>
          <a:p>
            <a:pPr algn="just"/>
            <a:r>
              <a:rPr lang="uk-UA" sz="1800" b="1" dirty="0">
                <a:cs typeface="Times New Roman" pitchFamily="18" charset="0"/>
              </a:rPr>
              <a:t>5. </a:t>
            </a:r>
            <a:r>
              <a:rPr lang="ru-RU" sz="1800" b="1" dirty="0" err="1">
                <a:cs typeface="Times New Roman" pitchFamily="18" charset="0"/>
              </a:rPr>
              <a:t>Розрахунок</a:t>
            </a:r>
            <a:r>
              <a:rPr lang="ru-RU" sz="1800" b="1" dirty="0">
                <a:cs typeface="Times New Roman" pitchFamily="18" charset="0"/>
              </a:rPr>
              <a:t> страхового тарифу/страхового платежу</a:t>
            </a:r>
          </a:p>
          <a:p>
            <a:pPr algn="just"/>
            <a:r>
              <a:rPr lang="uk-UA" sz="1800" b="1" dirty="0">
                <a:cs typeface="Times New Roman" pitchFamily="18" charset="0"/>
              </a:rPr>
              <a:t>6. Страхова сума. Франшиза. Тариф</a:t>
            </a:r>
          </a:p>
          <a:p>
            <a:pPr algn="just"/>
            <a:r>
              <a:rPr lang="uk-UA" sz="1800" b="1" dirty="0">
                <a:cs typeface="Times New Roman" pitchFamily="18" charset="0"/>
              </a:rPr>
              <a:t>7. </a:t>
            </a:r>
            <a:r>
              <a:rPr lang="ru-RU" sz="1800" b="1" dirty="0">
                <a:cs typeface="Times New Roman" pitchFamily="18" charset="0"/>
              </a:rPr>
              <a:t>Строк </a:t>
            </a:r>
            <a:r>
              <a:rPr lang="ru-RU" sz="1800" b="1" dirty="0" err="1">
                <a:cs typeface="Times New Roman" pitchFamily="18" charset="0"/>
              </a:rPr>
              <a:t>дії</a:t>
            </a:r>
            <a:r>
              <a:rPr lang="ru-RU" sz="1800" b="1" dirty="0">
                <a:cs typeface="Times New Roman" pitchFamily="18" charset="0"/>
              </a:rPr>
              <a:t> Договору. </a:t>
            </a:r>
            <a:r>
              <a:rPr lang="ru-RU" sz="1800" b="1" dirty="0" err="1">
                <a:cs typeface="Times New Roman" pitchFamily="18" charset="0"/>
              </a:rPr>
              <a:t>Територія</a:t>
            </a:r>
            <a:r>
              <a:rPr lang="ru-RU" sz="1800" b="1" dirty="0">
                <a:cs typeface="Times New Roman" pitchFamily="18" charset="0"/>
              </a:rPr>
              <a:t> </a:t>
            </a:r>
            <a:r>
              <a:rPr lang="ru-RU" sz="1800" b="1" dirty="0" err="1">
                <a:cs typeface="Times New Roman" pitchFamily="18" charset="0"/>
              </a:rPr>
              <a:t>дії</a:t>
            </a:r>
            <a:r>
              <a:rPr lang="ru-RU" sz="1800" b="1" dirty="0">
                <a:cs typeface="Times New Roman" pitchFamily="18" charset="0"/>
              </a:rPr>
              <a:t> Договору</a:t>
            </a:r>
          </a:p>
          <a:p>
            <a:pPr algn="just"/>
            <a:r>
              <a:rPr lang="ru-RU" sz="1800" b="1" dirty="0">
                <a:cs typeface="Times New Roman" pitchFamily="18" charset="0"/>
              </a:rPr>
              <a:t>8. Порядок та </a:t>
            </a:r>
            <a:r>
              <a:rPr lang="ru-RU" sz="1800" b="1" dirty="0" err="1">
                <a:cs typeface="Times New Roman" pitchFamily="18" charset="0"/>
              </a:rPr>
              <a:t>умови</a:t>
            </a:r>
            <a:r>
              <a:rPr lang="ru-RU" sz="1800" b="1" dirty="0">
                <a:cs typeface="Times New Roman" pitchFamily="18" charset="0"/>
              </a:rPr>
              <a:t> </a:t>
            </a:r>
            <a:r>
              <a:rPr lang="ru-RU" sz="1800" b="1" dirty="0" err="1">
                <a:cs typeface="Times New Roman" pitchFamily="18" charset="0"/>
              </a:rPr>
              <a:t>розрахунку</a:t>
            </a:r>
            <a:r>
              <a:rPr lang="ru-RU" sz="1800" b="1" dirty="0">
                <a:cs typeface="Times New Roman" pitchFamily="18" charset="0"/>
              </a:rPr>
              <a:t> </a:t>
            </a:r>
            <a:r>
              <a:rPr lang="ru-RU" sz="1800" b="1" dirty="0" err="1">
                <a:cs typeface="Times New Roman" pitchFamily="18" charset="0"/>
              </a:rPr>
              <a:t>відшкодування</a:t>
            </a:r>
            <a:endParaRPr lang="ru-RU" sz="1800" b="1" dirty="0">
              <a:cs typeface="Times New Roman" pitchFamily="18" charset="0"/>
            </a:endParaRPr>
          </a:p>
          <a:p>
            <a:pPr algn="just"/>
            <a:r>
              <a:rPr lang="ru-RU" sz="1800" b="1" dirty="0">
                <a:cs typeface="Times New Roman" pitchFamily="18" charset="0"/>
              </a:rPr>
              <a:t>8. </a:t>
            </a:r>
            <a:r>
              <a:rPr lang="ru-RU" sz="1800" b="1" dirty="0" err="1">
                <a:cs typeface="Times New Roman" pitchFamily="18" charset="0"/>
              </a:rPr>
              <a:t>Страховий</a:t>
            </a:r>
            <a:r>
              <a:rPr lang="ru-RU" sz="1800" b="1" dirty="0">
                <a:cs typeface="Times New Roman" pitchFamily="18" charset="0"/>
              </a:rPr>
              <a:t> продукт «АВТОЦИВІЛКА ПЛЮС» (ДЦВ)</a:t>
            </a:r>
          </a:p>
        </p:txBody>
      </p:sp>
      <p:pic>
        <p:nvPicPr>
          <p:cNvPr id="19" name="Рисунок 18">
            <a:extLst>
              <a:ext uri="{FF2B5EF4-FFF2-40B4-BE49-F238E27FC236}">
                <a16:creationId xmlns:a16="http://schemas.microsoft.com/office/drawing/2014/main" id="{FDD331D2-A91E-4D1E-94E8-24C54B17A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80" y="316878"/>
            <a:ext cx="1650794" cy="558730"/>
          </a:xfrm>
          <a:prstGeom prst="rect">
            <a:avLst/>
          </a:prstGeom>
        </p:spPr>
      </p:pic>
    </p:spTree>
    <p:extLst>
      <p:ext uri="{BB962C8B-B14F-4D97-AF65-F5344CB8AC3E}">
        <p14:creationId xmlns:p14="http://schemas.microsoft.com/office/powerpoint/2010/main" val="235232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5EEF1E5-99A1-432B-8D50-964E62252B31}"/>
              </a:ext>
            </a:extLst>
          </p:cNvPr>
          <p:cNvSpPr/>
          <p:nvPr/>
        </p:nvSpPr>
        <p:spPr>
          <a:xfrm>
            <a:off x="-3759" y="0"/>
            <a:ext cx="3413760" cy="6858000"/>
          </a:xfrm>
          <a:prstGeom prst="rect">
            <a:avLst/>
          </a:prstGeom>
          <a:gradFill flip="none" rotWithShape="1">
            <a:gsLst>
              <a:gs pos="0">
                <a:schemeClr val="bg1">
                  <a:lumMod val="95000"/>
                  <a:shade val="30000"/>
                  <a:satMod val="115000"/>
                </a:schemeClr>
              </a:gs>
              <a:gs pos="33000">
                <a:schemeClr val="bg1">
                  <a:lumMod val="95000"/>
                  <a:shade val="67500"/>
                  <a:satMod val="115000"/>
                </a:schemeClr>
              </a:gs>
              <a:gs pos="67000">
                <a:schemeClr val="bg1">
                  <a:lumMod val="95000"/>
                  <a:shade val="100000"/>
                  <a:satMod val="115000"/>
                </a:schemeClr>
              </a:gs>
            </a:gsLst>
            <a:lin ang="0" scaled="1"/>
            <a:tileRect/>
          </a:gradFill>
          <a:ln>
            <a:noFill/>
          </a:ln>
          <a:effectLst>
            <a:glow rad="127000">
              <a:schemeClr val="accent1">
                <a:alpha val="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grpSp>
        <p:nvGrpSpPr>
          <p:cNvPr id="24" name="Группа 23">
            <a:extLst>
              <a:ext uri="{FF2B5EF4-FFF2-40B4-BE49-F238E27FC236}">
                <a16:creationId xmlns:a16="http://schemas.microsoft.com/office/drawing/2014/main" id="{D05863FA-128F-41CC-90E8-4AD51F64BC3E}"/>
              </a:ext>
            </a:extLst>
          </p:cNvPr>
          <p:cNvGrpSpPr/>
          <p:nvPr/>
        </p:nvGrpSpPr>
        <p:grpSpPr>
          <a:xfrm>
            <a:off x="1792871" y="1395423"/>
            <a:ext cx="8606258" cy="493791"/>
            <a:chOff x="756087" y="847047"/>
            <a:chExt cx="8606258" cy="493791"/>
          </a:xfrm>
        </p:grpSpPr>
        <p:sp>
          <p:nvSpPr>
            <p:cNvPr id="25" name="Прямоугольник: скругленные углы 24">
              <a:extLst>
                <a:ext uri="{FF2B5EF4-FFF2-40B4-BE49-F238E27FC236}">
                  <a16:creationId xmlns:a16="http://schemas.microsoft.com/office/drawing/2014/main" id="{1FD1EE22-A172-4694-BBDF-0E34FD8E6101}"/>
                </a:ext>
              </a:extLst>
            </p:cNvPr>
            <p:cNvSpPr/>
            <p:nvPr/>
          </p:nvSpPr>
          <p:spPr>
            <a:xfrm>
              <a:off x="756087" y="847047"/>
              <a:ext cx="8606258" cy="493791"/>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Прямоугольник: скругленные углы 4">
              <a:extLst>
                <a:ext uri="{FF2B5EF4-FFF2-40B4-BE49-F238E27FC236}">
                  <a16:creationId xmlns:a16="http://schemas.microsoft.com/office/drawing/2014/main" id="{CC887AC9-033B-45E1-BB6C-001B77C2510B}"/>
                </a:ext>
              </a:extLst>
            </p:cNvPr>
            <p:cNvSpPr txBox="1"/>
            <p:nvPr/>
          </p:nvSpPr>
          <p:spPr>
            <a:xfrm>
              <a:off x="770550" y="861510"/>
              <a:ext cx="8577332" cy="4648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uk-UA" sz="2000" b="1" kern="1200" dirty="0">
                  <a:cs typeface="Times New Roman" panose="02020603050405020304" pitchFamily="18" charset="0"/>
                </a:rPr>
                <a:t>Закон України «Про страхування»</a:t>
              </a:r>
              <a:endParaRPr lang="ru-UA" sz="2000" kern="1200" dirty="0">
                <a:cs typeface="Times New Roman" panose="02020603050405020304" pitchFamily="18" charset="0"/>
              </a:endParaRPr>
            </a:p>
          </p:txBody>
        </p:sp>
      </p:grpSp>
      <p:grpSp>
        <p:nvGrpSpPr>
          <p:cNvPr id="29" name="Группа 28">
            <a:extLst>
              <a:ext uri="{FF2B5EF4-FFF2-40B4-BE49-F238E27FC236}">
                <a16:creationId xmlns:a16="http://schemas.microsoft.com/office/drawing/2014/main" id="{87895314-2471-459D-9D16-5F4D03469E7B}"/>
              </a:ext>
            </a:extLst>
          </p:cNvPr>
          <p:cNvGrpSpPr/>
          <p:nvPr/>
        </p:nvGrpSpPr>
        <p:grpSpPr>
          <a:xfrm>
            <a:off x="1780575" y="2007089"/>
            <a:ext cx="8604091" cy="533401"/>
            <a:chOff x="756087" y="1495119"/>
            <a:chExt cx="8604091" cy="533401"/>
          </a:xfrm>
        </p:grpSpPr>
        <p:sp>
          <p:nvSpPr>
            <p:cNvPr id="31" name="Прямоугольник: скругленные углы 30">
              <a:extLst>
                <a:ext uri="{FF2B5EF4-FFF2-40B4-BE49-F238E27FC236}">
                  <a16:creationId xmlns:a16="http://schemas.microsoft.com/office/drawing/2014/main" id="{11F7F7C7-43DA-4C68-AA10-76AB747A85B5}"/>
                </a:ext>
              </a:extLst>
            </p:cNvPr>
            <p:cNvSpPr/>
            <p:nvPr/>
          </p:nvSpPr>
          <p:spPr>
            <a:xfrm>
              <a:off x="756087" y="1495119"/>
              <a:ext cx="8604091" cy="533401"/>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Прямоугольник: скругленные углы 4">
              <a:extLst>
                <a:ext uri="{FF2B5EF4-FFF2-40B4-BE49-F238E27FC236}">
                  <a16:creationId xmlns:a16="http://schemas.microsoft.com/office/drawing/2014/main" id="{19D02782-B3B4-40DE-B0C1-0D785EB33684}"/>
                </a:ext>
              </a:extLst>
            </p:cNvPr>
            <p:cNvSpPr txBox="1"/>
            <p:nvPr/>
          </p:nvSpPr>
          <p:spPr>
            <a:xfrm>
              <a:off x="771710" y="1510742"/>
              <a:ext cx="8572845" cy="50215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ru-RU" sz="2000" b="1" kern="1200" dirty="0">
                  <a:ea typeface="+mn-ea"/>
                  <a:cs typeface="Times New Roman" panose="02020603050405020304" pitchFamily="18" charset="0"/>
                </a:rPr>
                <a:t>Нормативно-</a:t>
              </a:r>
              <a:r>
                <a:rPr lang="ru-RU" sz="2000" b="1" kern="1200" dirty="0" err="1">
                  <a:ea typeface="+mn-ea"/>
                  <a:cs typeface="Times New Roman" panose="02020603050405020304" pitchFamily="18" charset="0"/>
                </a:rPr>
                <a:t>правові</a:t>
              </a:r>
              <a:r>
                <a:rPr lang="ru-RU" sz="2000" b="1" kern="1200" dirty="0">
                  <a:ea typeface="+mn-ea"/>
                  <a:cs typeface="Times New Roman" panose="02020603050405020304" pitchFamily="18" charset="0"/>
                </a:rPr>
                <a:t> </a:t>
              </a:r>
              <a:r>
                <a:rPr lang="ru-RU" sz="2000" b="1" kern="1200" dirty="0" err="1">
                  <a:ea typeface="+mn-ea"/>
                  <a:cs typeface="Times New Roman" panose="02020603050405020304" pitchFamily="18" charset="0"/>
                </a:rPr>
                <a:t>акти</a:t>
              </a:r>
              <a:r>
                <a:rPr lang="ru-RU" sz="2000" b="1" kern="1200" dirty="0">
                  <a:ea typeface="+mn-ea"/>
                  <a:cs typeface="Times New Roman" panose="02020603050405020304" pitchFamily="18" charset="0"/>
                </a:rPr>
                <a:t> </a:t>
              </a:r>
              <a:r>
                <a:rPr lang="ru-RU" sz="2000" b="1" kern="1200" dirty="0" err="1">
                  <a:ea typeface="+mn-ea"/>
                  <a:cs typeface="Times New Roman" panose="02020603050405020304" pitchFamily="18" charset="0"/>
                </a:rPr>
                <a:t>Національного</a:t>
              </a:r>
              <a:r>
                <a:rPr lang="ru-RU" sz="2000" b="1" kern="1200" dirty="0">
                  <a:ea typeface="+mn-ea"/>
                  <a:cs typeface="Times New Roman" panose="02020603050405020304" pitchFamily="18" charset="0"/>
                </a:rPr>
                <a:t> банку </a:t>
              </a:r>
              <a:r>
                <a:rPr lang="ru-RU" sz="2000" b="1" kern="1200" dirty="0" err="1">
                  <a:ea typeface="+mn-ea"/>
                  <a:cs typeface="Times New Roman" panose="02020603050405020304" pitchFamily="18" charset="0"/>
                </a:rPr>
                <a:t>України</a:t>
              </a:r>
              <a:endParaRPr lang="ru-RU" sz="2000" b="1" kern="1200" dirty="0">
                <a:ea typeface="+mn-ea"/>
                <a:cs typeface="Times New Roman" panose="02020603050405020304" pitchFamily="18" charset="0"/>
              </a:endParaRPr>
            </a:p>
          </p:txBody>
        </p:sp>
      </p:grpSp>
      <p:grpSp>
        <p:nvGrpSpPr>
          <p:cNvPr id="35" name="Группа 34">
            <a:extLst>
              <a:ext uri="{FF2B5EF4-FFF2-40B4-BE49-F238E27FC236}">
                <a16:creationId xmlns:a16="http://schemas.microsoft.com/office/drawing/2014/main" id="{887FEB64-C291-4E83-8E8F-A86F98DE4D34}"/>
              </a:ext>
            </a:extLst>
          </p:cNvPr>
          <p:cNvGrpSpPr/>
          <p:nvPr/>
        </p:nvGrpSpPr>
        <p:grpSpPr>
          <a:xfrm>
            <a:off x="1780180" y="2626512"/>
            <a:ext cx="8631640" cy="1147778"/>
            <a:chOff x="756087" y="2197358"/>
            <a:chExt cx="8631640" cy="1147778"/>
          </a:xfrm>
        </p:grpSpPr>
        <p:sp>
          <p:nvSpPr>
            <p:cNvPr id="36" name="Прямоугольник: скругленные углы 35">
              <a:extLst>
                <a:ext uri="{FF2B5EF4-FFF2-40B4-BE49-F238E27FC236}">
                  <a16:creationId xmlns:a16="http://schemas.microsoft.com/office/drawing/2014/main" id="{53AE6BEB-B9F3-4AB1-8773-B11E81EFE7E2}"/>
                </a:ext>
              </a:extLst>
            </p:cNvPr>
            <p:cNvSpPr/>
            <p:nvPr/>
          </p:nvSpPr>
          <p:spPr>
            <a:xfrm>
              <a:off x="756087" y="2197358"/>
              <a:ext cx="8631640" cy="1147778"/>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Прямоугольник: скругленные углы 4">
              <a:extLst>
                <a:ext uri="{FF2B5EF4-FFF2-40B4-BE49-F238E27FC236}">
                  <a16:creationId xmlns:a16="http://schemas.microsoft.com/office/drawing/2014/main" id="{B1A48192-B0C9-456B-A006-495A009F768B}"/>
                </a:ext>
              </a:extLst>
            </p:cNvPr>
            <p:cNvSpPr txBox="1"/>
            <p:nvPr/>
          </p:nvSpPr>
          <p:spPr>
            <a:xfrm>
              <a:off x="789704" y="2230975"/>
              <a:ext cx="8564406" cy="108054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just" defTabSz="889000">
                <a:lnSpc>
                  <a:spcPct val="90000"/>
                </a:lnSpc>
                <a:spcBef>
                  <a:spcPct val="0"/>
                </a:spcBef>
                <a:spcAft>
                  <a:spcPct val="35000"/>
                </a:spcAft>
                <a:buNone/>
              </a:pPr>
              <a:r>
                <a:rPr lang="uk-UA" sz="1600" b="1" kern="1200" dirty="0">
                  <a:ea typeface="+mn-ea"/>
                  <a:cs typeface="Times New Roman" panose="02020603050405020304" pitchFamily="18" charset="0"/>
                </a:rPr>
                <a:t>Інформаційний документ про стандартний страховий продукт </a:t>
              </a:r>
              <a:r>
                <a:rPr lang="ru-UA" sz="1600" kern="1200" dirty="0">
                  <a:cs typeface="Times New Roman" panose="02020603050405020304" pitchFamily="18" charset="0"/>
                </a:rPr>
                <a:t>ЗА ПРОГРАМОЮ СТРАХУВАННЯ ВІДПОВІДАЛЬНОСТІ, ЯКА ВИНИКАЄ ВНАСЛІДОК </a:t>
              </a:r>
              <a:r>
                <a:rPr lang="uk-UA" sz="1600" kern="1200" dirty="0">
                  <a:cs typeface="Times New Roman" panose="02020603050405020304" pitchFamily="18" charset="0"/>
                </a:rPr>
                <a:t>ВИКОРИСТАННЯ НАЗЕМНОГО ТРАНСПОРТНОГО ЗАСОБУ «АВТОЦИВІЛКА ПЛЮС» (іншої, ніж визначена Законом України “Про обов’язкове страхування цивільно-правової відповідальності власників наземних транспортних засобів”)</a:t>
              </a:r>
              <a:endParaRPr lang="ru-UA" sz="1600" b="1" kern="1200" dirty="0">
                <a:ea typeface="+mn-ea"/>
                <a:cs typeface="Times New Roman" panose="02020603050405020304" pitchFamily="18" charset="0"/>
              </a:endParaRPr>
            </a:p>
          </p:txBody>
        </p:sp>
      </p:grpSp>
      <p:grpSp>
        <p:nvGrpSpPr>
          <p:cNvPr id="47" name="Группа 46">
            <a:extLst>
              <a:ext uri="{FF2B5EF4-FFF2-40B4-BE49-F238E27FC236}">
                <a16:creationId xmlns:a16="http://schemas.microsoft.com/office/drawing/2014/main" id="{B5BFCD1E-0551-4838-9282-1546411FC0D8}"/>
              </a:ext>
            </a:extLst>
          </p:cNvPr>
          <p:cNvGrpSpPr/>
          <p:nvPr/>
        </p:nvGrpSpPr>
        <p:grpSpPr>
          <a:xfrm>
            <a:off x="1775794" y="3877958"/>
            <a:ext cx="8602409" cy="1132971"/>
            <a:chOff x="756087" y="3511345"/>
            <a:chExt cx="8602409" cy="1132971"/>
          </a:xfrm>
        </p:grpSpPr>
        <p:sp>
          <p:nvSpPr>
            <p:cNvPr id="48" name="Прямоугольник: скругленные углы 47">
              <a:extLst>
                <a:ext uri="{FF2B5EF4-FFF2-40B4-BE49-F238E27FC236}">
                  <a16:creationId xmlns:a16="http://schemas.microsoft.com/office/drawing/2014/main" id="{23CA9539-DB08-4DB2-97DD-BE9E5D8695EC}"/>
                </a:ext>
              </a:extLst>
            </p:cNvPr>
            <p:cNvSpPr/>
            <p:nvPr/>
          </p:nvSpPr>
          <p:spPr>
            <a:xfrm>
              <a:off x="756087" y="3511345"/>
              <a:ext cx="8602409" cy="1132971"/>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Прямоугольник: скругленные углы 4">
              <a:extLst>
                <a:ext uri="{FF2B5EF4-FFF2-40B4-BE49-F238E27FC236}">
                  <a16:creationId xmlns:a16="http://schemas.microsoft.com/office/drawing/2014/main" id="{882E94B0-37D5-4882-B1BD-D84D4F0CEDD2}"/>
                </a:ext>
              </a:extLst>
            </p:cNvPr>
            <p:cNvSpPr txBox="1"/>
            <p:nvPr/>
          </p:nvSpPr>
          <p:spPr>
            <a:xfrm>
              <a:off x="789271" y="3544529"/>
              <a:ext cx="8536041" cy="106660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just" defTabSz="889000">
                <a:lnSpc>
                  <a:spcPct val="90000"/>
                </a:lnSpc>
                <a:spcBef>
                  <a:spcPct val="0"/>
                </a:spcBef>
                <a:spcAft>
                  <a:spcPct val="35000"/>
                </a:spcAft>
                <a:buNone/>
              </a:pPr>
              <a:r>
                <a:rPr lang="uk-UA" sz="1600" b="1" kern="1200" dirty="0">
                  <a:solidFill>
                    <a:prstClr val="black">
                      <a:hueOff val="0"/>
                      <a:satOff val="0"/>
                      <a:lumOff val="0"/>
                      <a:alphaOff val="0"/>
                    </a:prstClr>
                  </a:solidFill>
                  <a:ea typeface="+mn-ea"/>
                  <a:cs typeface="Times New Roman" panose="02020603050405020304" pitchFamily="18" charset="0"/>
                </a:rPr>
                <a:t>Інформаційний документ про стандартний страховий продукт </a:t>
              </a:r>
              <a:r>
                <a:rPr lang="uk-UA" sz="1600" b="0" kern="1200" dirty="0">
                  <a:solidFill>
                    <a:prstClr val="black">
                      <a:hueOff val="0"/>
                      <a:satOff val="0"/>
                      <a:lumOff val="0"/>
                      <a:alphaOff val="0"/>
                    </a:prstClr>
                  </a:solidFill>
                  <a:ea typeface="+mn-ea"/>
                  <a:cs typeface="Times New Roman" panose="02020603050405020304" pitchFamily="18" charset="0"/>
                </a:rPr>
                <a:t>ЗА ПРОГРАМОЮ СТРАХУВАННЯ ВІДПОВІДАЛЬНОСТІ, ЯКА ВИНИКАЄ ВНАСЛІДОК ВИКОРИСТАННЯ НАЗЕМНОГО ТРАНСПОРТНОГО ЗАСОБУ «ДЦВ на вибір» (іншої, ніж визначена Законом України “Про обов’язкове страхування цивільно-правової відповідальності власників наземних транспортних засобів”)</a:t>
              </a:r>
              <a:endParaRPr lang="ru-RU" sz="1600" b="0" kern="1200" dirty="0">
                <a:solidFill>
                  <a:prstClr val="black">
                    <a:hueOff val="0"/>
                    <a:satOff val="0"/>
                    <a:lumOff val="0"/>
                    <a:alphaOff val="0"/>
                  </a:prstClr>
                </a:solidFill>
                <a:ea typeface="+mn-ea"/>
                <a:cs typeface="Times New Roman" panose="02020603050405020304" pitchFamily="18" charset="0"/>
              </a:endParaRPr>
            </a:p>
          </p:txBody>
        </p:sp>
      </p:grpSp>
      <p:grpSp>
        <p:nvGrpSpPr>
          <p:cNvPr id="50" name="Группа 49">
            <a:extLst>
              <a:ext uri="{FF2B5EF4-FFF2-40B4-BE49-F238E27FC236}">
                <a16:creationId xmlns:a16="http://schemas.microsoft.com/office/drawing/2014/main" id="{F3D40E2B-94EF-4DA1-A132-836F964FF961}"/>
              </a:ext>
            </a:extLst>
          </p:cNvPr>
          <p:cNvGrpSpPr/>
          <p:nvPr/>
        </p:nvGrpSpPr>
        <p:grpSpPr>
          <a:xfrm>
            <a:off x="1760480" y="5113438"/>
            <a:ext cx="8617464" cy="1379045"/>
            <a:chOff x="756087" y="4788335"/>
            <a:chExt cx="8617464" cy="1379045"/>
          </a:xfrm>
        </p:grpSpPr>
        <p:sp>
          <p:nvSpPr>
            <p:cNvPr id="51" name="Прямоугольник: скругленные углы 50">
              <a:extLst>
                <a:ext uri="{FF2B5EF4-FFF2-40B4-BE49-F238E27FC236}">
                  <a16:creationId xmlns:a16="http://schemas.microsoft.com/office/drawing/2014/main" id="{DFD31555-34E9-4CDD-A757-255CBD77B4A9}"/>
                </a:ext>
              </a:extLst>
            </p:cNvPr>
            <p:cNvSpPr/>
            <p:nvPr/>
          </p:nvSpPr>
          <p:spPr>
            <a:xfrm>
              <a:off x="756087" y="4788335"/>
              <a:ext cx="8617464" cy="1379045"/>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Прямоугольник: скругленные углы 4">
              <a:extLst>
                <a:ext uri="{FF2B5EF4-FFF2-40B4-BE49-F238E27FC236}">
                  <a16:creationId xmlns:a16="http://schemas.microsoft.com/office/drawing/2014/main" id="{F6E24BA4-3209-4A27-A540-78E6D134A56E}"/>
                </a:ext>
              </a:extLst>
            </p:cNvPr>
            <p:cNvSpPr txBox="1"/>
            <p:nvPr/>
          </p:nvSpPr>
          <p:spPr>
            <a:xfrm>
              <a:off x="796478" y="4828726"/>
              <a:ext cx="8536682" cy="129826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marL="0" lvl="0" indent="0" algn="just" defTabSz="889000">
                <a:lnSpc>
                  <a:spcPct val="90000"/>
                </a:lnSpc>
                <a:spcBef>
                  <a:spcPct val="0"/>
                </a:spcBef>
                <a:spcAft>
                  <a:spcPct val="35000"/>
                </a:spcAft>
                <a:buNone/>
              </a:pPr>
              <a:r>
                <a:rPr lang="uk-UA" sz="1800" b="1" kern="1200" dirty="0">
                  <a:ea typeface="+mn-ea"/>
                  <a:cs typeface="Times New Roman" panose="02020603050405020304" pitchFamily="18" charset="0"/>
                </a:rPr>
                <a:t>Загальні умови </a:t>
              </a:r>
              <a:r>
                <a:rPr lang="uk-UA" sz="1800" b="0" kern="1200" dirty="0">
                  <a:ea typeface="+mn-ea"/>
                  <a:cs typeface="Times New Roman" panose="02020603050405020304" pitchFamily="18" charset="0"/>
                </a:rPr>
                <a:t>про стандартний страховий продукт «СТРАХУВАННЯ ВІДПОВІДАЛЬНОСТІ, ЯКА ВИНИКАЄ ВНАСЛІДОК ВИКОРИСТАННЯ НАЗЕМНОГО ТРАНСПОРТНОГО ЗАСОБУ (іншої, ніж визначена Законом України “Про обов’язкове страхування цивільно-правової відповідальності власників наземних транспортних засобів”)»</a:t>
              </a:r>
              <a:endParaRPr lang="ru-UA" sz="1800" b="0" kern="1200" dirty="0">
                <a:ea typeface="+mn-ea"/>
                <a:cs typeface="Times New Roman" panose="02020603050405020304" pitchFamily="18" charset="0"/>
              </a:endParaRPr>
            </a:p>
          </p:txBody>
        </p:sp>
      </p:grpSp>
      <p:cxnSp>
        <p:nvCxnSpPr>
          <p:cNvPr id="10" name="Прямая соединительная линия 9">
            <a:extLst>
              <a:ext uri="{FF2B5EF4-FFF2-40B4-BE49-F238E27FC236}">
                <a16:creationId xmlns:a16="http://schemas.microsoft.com/office/drawing/2014/main" id="{EBE434D0-80E2-42EE-8598-83E141D65D99}"/>
              </a:ext>
            </a:extLst>
          </p:cNvPr>
          <p:cNvCxnSpPr/>
          <p:nvPr/>
        </p:nvCxnSpPr>
        <p:spPr>
          <a:xfrm>
            <a:off x="1077686" y="1095628"/>
            <a:ext cx="0" cy="4837086"/>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2" name="Прямая соединительная линия 11">
            <a:extLst>
              <a:ext uri="{FF2B5EF4-FFF2-40B4-BE49-F238E27FC236}">
                <a16:creationId xmlns:a16="http://schemas.microsoft.com/office/drawing/2014/main" id="{B3CB2C03-0A66-4C8F-A050-EC38D5570691}"/>
              </a:ext>
            </a:extLst>
          </p:cNvPr>
          <p:cNvCxnSpPr/>
          <p:nvPr/>
        </p:nvCxnSpPr>
        <p:spPr>
          <a:xfrm>
            <a:off x="1066800" y="5943600"/>
            <a:ext cx="693680"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8" name="Прямая соединительная линия 17">
            <a:extLst>
              <a:ext uri="{FF2B5EF4-FFF2-40B4-BE49-F238E27FC236}">
                <a16:creationId xmlns:a16="http://schemas.microsoft.com/office/drawing/2014/main" id="{8B2F4EF1-F034-4BC1-8501-E6E14FCD653B}"/>
              </a:ext>
            </a:extLst>
          </p:cNvPr>
          <p:cNvCxnSpPr>
            <a:cxnSpLocks/>
          </p:cNvCxnSpPr>
          <p:nvPr/>
        </p:nvCxnSpPr>
        <p:spPr>
          <a:xfrm>
            <a:off x="1077686" y="4430486"/>
            <a:ext cx="682794"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63" name="Прямая соединительная линия 62">
            <a:extLst>
              <a:ext uri="{FF2B5EF4-FFF2-40B4-BE49-F238E27FC236}">
                <a16:creationId xmlns:a16="http://schemas.microsoft.com/office/drawing/2014/main" id="{43C50297-7B2B-4526-B10D-86ADC8AF6931}"/>
              </a:ext>
            </a:extLst>
          </p:cNvPr>
          <p:cNvCxnSpPr/>
          <p:nvPr/>
        </p:nvCxnSpPr>
        <p:spPr>
          <a:xfrm>
            <a:off x="1088572" y="3211286"/>
            <a:ext cx="682794"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65" name="Прямая соединительная линия 64">
            <a:extLst>
              <a:ext uri="{FF2B5EF4-FFF2-40B4-BE49-F238E27FC236}">
                <a16:creationId xmlns:a16="http://schemas.microsoft.com/office/drawing/2014/main" id="{364F20B8-136C-4E9C-87CE-09447F3EED11}"/>
              </a:ext>
            </a:extLst>
          </p:cNvPr>
          <p:cNvCxnSpPr/>
          <p:nvPr/>
        </p:nvCxnSpPr>
        <p:spPr>
          <a:xfrm>
            <a:off x="1077686" y="2296886"/>
            <a:ext cx="698108"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66" name="Прямая соединительная линия 65">
            <a:extLst>
              <a:ext uri="{FF2B5EF4-FFF2-40B4-BE49-F238E27FC236}">
                <a16:creationId xmlns:a16="http://schemas.microsoft.com/office/drawing/2014/main" id="{6FE73427-9CBC-4CE6-92A9-0179E6273F38}"/>
              </a:ext>
            </a:extLst>
          </p:cNvPr>
          <p:cNvCxnSpPr/>
          <p:nvPr/>
        </p:nvCxnSpPr>
        <p:spPr>
          <a:xfrm>
            <a:off x="1088568" y="1621976"/>
            <a:ext cx="698108"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sp>
        <p:nvSpPr>
          <p:cNvPr id="28" name="Прямоугольник: скругленные углы 4">
            <a:extLst>
              <a:ext uri="{FF2B5EF4-FFF2-40B4-BE49-F238E27FC236}">
                <a16:creationId xmlns:a16="http://schemas.microsoft.com/office/drawing/2014/main" id="{8102F1DC-95FC-4C7D-9E8E-3A5597FF6A28}"/>
              </a:ext>
            </a:extLst>
          </p:cNvPr>
          <p:cNvSpPr txBox="1"/>
          <p:nvPr/>
        </p:nvSpPr>
        <p:spPr>
          <a:xfrm>
            <a:off x="-3759" y="0"/>
            <a:ext cx="12191142" cy="1108312"/>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defPPr>
              <a:defRPr lang="uk-UA"/>
            </a:defPPr>
            <a:lvl1pPr algn="ctr">
              <a:defRPr sz="2400" b="1">
                <a:solidFill>
                  <a:schemeClr val="tx1"/>
                </a:solidFill>
              </a:defRPr>
            </a:lvl1pPr>
          </a:lstStyle>
          <a:p>
            <a:r>
              <a:rPr lang="uk-UA" sz="3200" dirty="0"/>
              <a:t>МЕТОДОЛОГІЧНА БАЗА</a:t>
            </a:r>
            <a:endParaRPr lang="ru-UA" sz="3200" dirty="0"/>
          </a:p>
        </p:txBody>
      </p:sp>
      <p:pic>
        <p:nvPicPr>
          <p:cNvPr id="5" name="Рисунок 4">
            <a:extLst>
              <a:ext uri="{FF2B5EF4-FFF2-40B4-BE49-F238E27FC236}">
                <a16:creationId xmlns:a16="http://schemas.microsoft.com/office/drawing/2014/main" id="{50611D10-1BA5-4AAA-8F06-80F4279B1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903" y="233542"/>
            <a:ext cx="1650794" cy="558730"/>
          </a:xfrm>
          <a:prstGeom prst="rect">
            <a:avLst/>
          </a:prstGeom>
        </p:spPr>
      </p:pic>
    </p:spTree>
    <p:extLst>
      <p:ext uri="{BB962C8B-B14F-4D97-AF65-F5344CB8AC3E}">
        <p14:creationId xmlns:p14="http://schemas.microsoft.com/office/powerpoint/2010/main" val="168097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080EF1-EE55-4351-8985-F4042822BB0C}"/>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6400"/>
                    </a14:imgEffect>
                    <a14:imgEffect>
                      <a14:saturation sat="104000"/>
                    </a14:imgEffect>
                  </a14:imgLayer>
                </a14:imgProps>
              </a:ext>
              <a:ext uri="{28A0092B-C50C-407E-A947-70E740481C1C}">
                <a14:useLocalDpi xmlns:a14="http://schemas.microsoft.com/office/drawing/2010/main" val="0"/>
              </a:ext>
            </a:extLst>
          </a:blip>
          <a:srcRect l="54864" t="-120" r="12174"/>
          <a:stretch/>
        </p:blipFill>
        <p:spPr>
          <a:xfrm flipH="1">
            <a:off x="-3" y="-10633"/>
            <a:ext cx="3264197" cy="6867689"/>
          </a:xfrm>
          <a:prstGeom prst="rect">
            <a:avLst/>
          </a:prstGeom>
        </p:spPr>
      </p:pic>
      <p:pic>
        <p:nvPicPr>
          <p:cNvPr id="9" name="Рисунок 8">
            <a:extLst>
              <a:ext uri="{FF2B5EF4-FFF2-40B4-BE49-F238E27FC236}">
                <a16:creationId xmlns:a16="http://schemas.microsoft.com/office/drawing/2014/main" id="{8025E236-AD42-4E8C-BBC0-A1420AB58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1" name="TextBox 10">
            <a:extLst>
              <a:ext uri="{FF2B5EF4-FFF2-40B4-BE49-F238E27FC236}">
                <a16:creationId xmlns:a16="http://schemas.microsoft.com/office/drawing/2014/main" id="{647BB78C-85CA-4636-BCCA-917F276AC53B}"/>
              </a:ext>
            </a:extLst>
          </p:cNvPr>
          <p:cNvSpPr txBox="1"/>
          <p:nvPr/>
        </p:nvSpPr>
        <p:spPr>
          <a:xfrm>
            <a:off x="3646713" y="769507"/>
            <a:ext cx="8218715" cy="1323439"/>
          </a:xfrm>
          <a:prstGeom prst="rect">
            <a:avLst/>
          </a:prstGeom>
          <a:noFill/>
          <a:ln w="19050">
            <a:solidFill>
              <a:schemeClr val="bg2">
                <a:lumMod val="75000"/>
              </a:schemeClr>
            </a:solidFill>
            <a:prstDash val="dash"/>
          </a:ln>
        </p:spPr>
        <p:txBody>
          <a:bodyPr wrap="square">
            <a:spAutoFit/>
          </a:bodyPr>
          <a:lstStyle/>
          <a:p>
            <a:pPr algn="just"/>
            <a:r>
              <a:rPr lang="ru-RU" sz="1600" dirty="0"/>
              <a:t>Договори СТРАХУВАННЯ ВІДПОВІДАЛЬНОСТІ, ЯКА ВИНИКАЄ ВНАСЛІДОК ВИКОРИСТАННЯ НАЗЕМНОГО ТРАНСПОРТНОГО ЗАСОБУ (</a:t>
            </a:r>
            <a:r>
              <a:rPr lang="ru-RU" sz="1600" dirty="0" err="1"/>
              <a:t>іншої</a:t>
            </a:r>
            <a:r>
              <a:rPr lang="ru-RU" sz="1600" dirty="0"/>
              <a:t>, </a:t>
            </a:r>
            <a:r>
              <a:rPr lang="ru-RU" sz="1600" dirty="0" err="1"/>
              <a:t>ніж</a:t>
            </a:r>
            <a:r>
              <a:rPr lang="ru-RU" sz="1600" dirty="0"/>
              <a:t> </a:t>
            </a:r>
            <a:r>
              <a:rPr lang="ru-RU" sz="1600" dirty="0" err="1"/>
              <a:t>визначена</a:t>
            </a:r>
            <a:r>
              <a:rPr lang="ru-RU" sz="1600" dirty="0"/>
              <a:t> Законом </a:t>
            </a:r>
            <a:r>
              <a:rPr lang="ru-RU" sz="1600" dirty="0" err="1"/>
              <a:t>України</a:t>
            </a:r>
            <a:r>
              <a:rPr lang="ru-RU" sz="1600" dirty="0"/>
              <a:t> “Про </a:t>
            </a:r>
            <a:r>
              <a:rPr lang="ru-RU" sz="1600" dirty="0" err="1"/>
              <a:t>обов’язкове</a:t>
            </a:r>
            <a:r>
              <a:rPr lang="ru-RU" sz="1600" dirty="0"/>
              <a:t> </a:t>
            </a:r>
            <a:r>
              <a:rPr lang="ru-RU" sz="1600" dirty="0" err="1"/>
              <a:t>страхування</a:t>
            </a:r>
            <a:r>
              <a:rPr lang="ru-RU" sz="1600" dirty="0"/>
              <a:t> </a:t>
            </a:r>
            <a:r>
              <a:rPr lang="ru-RU" sz="1600" dirty="0" err="1"/>
              <a:t>цивільно-правової</a:t>
            </a:r>
            <a:r>
              <a:rPr lang="ru-RU" sz="1600" dirty="0"/>
              <a:t> </a:t>
            </a:r>
            <a:r>
              <a:rPr lang="ru-RU" sz="1600" dirty="0" err="1"/>
              <a:t>відповідальності</a:t>
            </a:r>
            <a:r>
              <a:rPr lang="ru-RU" sz="1600" dirty="0"/>
              <a:t> </a:t>
            </a:r>
            <a:r>
              <a:rPr lang="ru-RU" sz="1600" dirty="0" err="1"/>
              <a:t>власників</a:t>
            </a:r>
            <a:r>
              <a:rPr lang="ru-RU" sz="1600" dirty="0"/>
              <a:t> </a:t>
            </a:r>
            <a:r>
              <a:rPr lang="ru-RU" sz="1600" dirty="0" err="1"/>
              <a:t>наземних</a:t>
            </a:r>
            <a:r>
              <a:rPr lang="ru-RU" sz="1600" dirty="0"/>
              <a:t> </a:t>
            </a:r>
            <a:r>
              <a:rPr lang="ru-RU" sz="1600" dirty="0" err="1"/>
              <a:t>транспортних</a:t>
            </a:r>
            <a:r>
              <a:rPr lang="ru-RU" sz="1600" dirty="0"/>
              <a:t> </a:t>
            </a:r>
            <a:r>
              <a:rPr lang="ru-RU" sz="1600" dirty="0" err="1"/>
              <a:t>засобів</a:t>
            </a:r>
            <a:r>
              <a:rPr lang="ru-RU" sz="1600" dirty="0"/>
              <a:t>”) (Код: 007) </a:t>
            </a:r>
            <a:r>
              <a:rPr lang="ru-RU" sz="1600" dirty="0" err="1"/>
              <a:t>розроблені</a:t>
            </a:r>
            <a:r>
              <a:rPr lang="ru-RU" sz="1600" dirty="0"/>
              <a:t> </a:t>
            </a:r>
            <a:r>
              <a:rPr lang="ru-RU" sz="1600" dirty="0" err="1"/>
              <a:t>відповідно</a:t>
            </a:r>
            <a:r>
              <a:rPr lang="ru-RU" sz="1600" dirty="0"/>
              <a:t> до характеристик та </a:t>
            </a:r>
            <a:r>
              <a:rPr lang="ru-RU" sz="1600" dirty="0" err="1"/>
              <a:t>класифікаційних</a:t>
            </a:r>
            <a:r>
              <a:rPr lang="ru-RU" sz="1600" dirty="0"/>
              <a:t> </a:t>
            </a:r>
            <a:r>
              <a:rPr lang="ru-RU" sz="1600" dirty="0" err="1"/>
              <a:t>ознак</a:t>
            </a:r>
            <a:r>
              <a:rPr lang="ru-RU" sz="1600" dirty="0"/>
              <a:t> </a:t>
            </a:r>
            <a:r>
              <a:rPr lang="ru-RU" sz="1600" dirty="0" err="1"/>
              <a:t>класу</a:t>
            </a:r>
            <a:r>
              <a:rPr lang="ru-RU" sz="1600" dirty="0"/>
              <a:t> </a:t>
            </a:r>
            <a:r>
              <a:rPr lang="ru-RU" sz="1600" dirty="0" err="1"/>
              <a:t>страхування</a:t>
            </a:r>
            <a:r>
              <a:rPr lang="ru-RU" sz="1600" dirty="0"/>
              <a:t> 10.</a:t>
            </a:r>
          </a:p>
        </p:txBody>
      </p:sp>
      <p:sp>
        <p:nvSpPr>
          <p:cNvPr id="12" name="TextBox 11">
            <a:extLst>
              <a:ext uri="{FF2B5EF4-FFF2-40B4-BE49-F238E27FC236}">
                <a16:creationId xmlns:a16="http://schemas.microsoft.com/office/drawing/2014/main" id="{01C7AC3A-0CA5-4C90-A792-41C5FAA7A336}"/>
              </a:ext>
            </a:extLst>
          </p:cNvPr>
          <p:cNvSpPr txBox="1"/>
          <p:nvPr/>
        </p:nvSpPr>
        <p:spPr>
          <a:xfrm>
            <a:off x="3646713" y="2182873"/>
            <a:ext cx="8218715" cy="3724096"/>
          </a:xfrm>
          <a:prstGeom prst="rect">
            <a:avLst/>
          </a:prstGeom>
          <a:noFill/>
        </p:spPr>
        <p:txBody>
          <a:bodyPr wrap="square" rtlCol="0">
            <a:spAutoFit/>
          </a:bodyPr>
          <a:lstStyle/>
          <a:p>
            <a:pPr algn="just">
              <a:spcBef>
                <a:spcPts val="600"/>
              </a:spcBef>
              <a:spcAft>
                <a:spcPts val="1200"/>
              </a:spcAft>
            </a:pPr>
            <a:r>
              <a:rPr lang="ru-RU" sz="1600" b="1" dirty="0">
                <a:cs typeface="Times New Roman" pitchFamily="18" charset="0"/>
              </a:rPr>
              <a:t>Предметом Договору страхування є </a:t>
            </a:r>
            <a:r>
              <a:rPr lang="ru-RU" sz="1600" dirty="0"/>
              <a:t> передача </a:t>
            </a:r>
            <a:r>
              <a:rPr lang="ru-RU" sz="1600" dirty="0" err="1"/>
              <a:t>Страхувальником</a:t>
            </a:r>
            <a:r>
              <a:rPr lang="ru-RU" sz="1600" dirty="0"/>
              <a:t> за плату </a:t>
            </a:r>
            <a:r>
              <a:rPr lang="ru-RU" sz="1600" dirty="0" err="1"/>
              <a:t>ризику</a:t>
            </a:r>
            <a:r>
              <a:rPr lang="ru-RU" sz="1600" dirty="0"/>
              <a:t>, </a:t>
            </a:r>
            <a:r>
              <a:rPr lang="ru-RU" sz="1600" dirty="0" err="1"/>
              <a:t>пов’язаного</a:t>
            </a:r>
            <a:r>
              <a:rPr lang="ru-RU" sz="1600" dirty="0"/>
              <a:t> з </a:t>
            </a:r>
            <a:r>
              <a:rPr lang="ru-RU" sz="1600" dirty="0" err="1"/>
              <a:t>об’єктом</a:t>
            </a:r>
            <a:r>
              <a:rPr lang="ru-RU" sz="1600" dirty="0"/>
              <a:t> </a:t>
            </a:r>
            <a:r>
              <a:rPr lang="ru-RU" sz="1600" dirty="0" err="1"/>
              <a:t>страхування</a:t>
            </a:r>
            <a:r>
              <a:rPr lang="ru-RU" sz="1600" dirty="0"/>
              <a:t>, Страховику на </a:t>
            </a:r>
            <a:r>
              <a:rPr lang="ru-RU" sz="1600" dirty="0" err="1"/>
              <a:t>умовах</a:t>
            </a:r>
            <a:r>
              <a:rPr lang="ru-RU" sz="1600" dirty="0"/>
              <a:t>, </a:t>
            </a:r>
            <a:r>
              <a:rPr lang="ru-RU" sz="1600" dirty="0" err="1"/>
              <a:t>визначених</a:t>
            </a:r>
            <a:r>
              <a:rPr lang="ru-RU" sz="1600" dirty="0"/>
              <a:t> Договором </a:t>
            </a:r>
            <a:r>
              <a:rPr lang="ru-RU" sz="1600" dirty="0" err="1"/>
              <a:t>страхування</a:t>
            </a:r>
            <a:r>
              <a:rPr lang="ru-RU" sz="1600" dirty="0"/>
              <a:t>.</a:t>
            </a:r>
            <a:endParaRPr lang="en-US" sz="1600" dirty="0"/>
          </a:p>
          <a:p>
            <a:pPr algn="just">
              <a:spcBef>
                <a:spcPts val="600"/>
              </a:spcBef>
              <a:spcAft>
                <a:spcPts val="1200"/>
              </a:spcAft>
            </a:pPr>
            <a:r>
              <a:rPr lang="ru-RU" sz="1600" b="1" u="sng" dirty="0" err="1">
                <a:cs typeface="Times New Roman" pitchFamily="18" charset="0"/>
              </a:rPr>
              <a:t>Об’єктом</a:t>
            </a:r>
            <a:r>
              <a:rPr lang="ru-RU" sz="1600" b="1" u="sng" dirty="0">
                <a:cs typeface="Times New Roman" pitchFamily="18" charset="0"/>
              </a:rPr>
              <a:t> страхування є  </a:t>
            </a:r>
            <a:r>
              <a:rPr lang="ru-RU" sz="1600" dirty="0" err="1"/>
              <a:t>є</a:t>
            </a:r>
            <a:r>
              <a:rPr lang="ru-RU" sz="1600" dirty="0"/>
              <a:t> </a:t>
            </a:r>
            <a:r>
              <a:rPr lang="ru-RU" sz="1600" dirty="0" err="1"/>
              <a:t>відповідальність</a:t>
            </a:r>
            <a:r>
              <a:rPr lang="ru-RU" sz="1600" dirty="0"/>
              <a:t> </a:t>
            </a:r>
            <a:r>
              <a:rPr lang="ru-RU" sz="1600" dirty="0" err="1"/>
              <a:t>Страхувальника</a:t>
            </a:r>
            <a:r>
              <a:rPr lang="ru-RU" sz="1600" dirty="0"/>
              <a:t> за </a:t>
            </a:r>
            <a:r>
              <a:rPr lang="ru-RU" sz="1600" dirty="0" err="1"/>
              <a:t>заподіяну</a:t>
            </a:r>
            <a:r>
              <a:rPr lang="ru-RU" sz="1600" dirty="0"/>
              <a:t> шкоду </a:t>
            </a:r>
            <a:r>
              <a:rPr lang="ru-RU" sz="1600" dirty="0" err="1"/>
              <a:t>особі</a:t>
            </a:r>
            <a:r>
              <a:rPr lang="ru-RU" sz="1600" dirty="0"/>
              <a:t> (</a:t>
            </a:r>
            <a:r>
              <a:rPr lang="ru-RU" sz="1600" dirty="0" err="1"/>
              <a:t>чи</a:t>
            </a:r>
            <a:r>
              <a:rPr lang="ru-RU" sz="1600" dirty="0"/>
              <a:t> </a:t>
            </a:r>
            <a:r>
              <a:rPr lang="ru-RU" sz="1600" dirty="0" err="1"/>
              <a:t>Третій</a:t>
            </a:r>
            <a:r>
              <a:rPr lang="ru-RU" sz="1600" dirty="0"/>
              <a:t> </a:t>
            </a:r>
            <a:r>
              <a:rPr lang="ru-RU" sz="1600" dirty="0" err="1"/>
              <a:t>особі</a:t>
            </a:r>
            <a:r>
              <a:rPr lang="ru-RU" sz="1600" dirty="0"/>
              <a:t>) та/</a:t>
            </a:r>
            <a:r>
              <a:rPr lang="ru-RU" sz="1600" dirty="0" err="1"/>
              <a:t>або</a:t>
            </a:r>
            <a:r>
              <a:rPr lang="ru-RU" sz="1600" dirty="0"/>
              <a:t> </a:t>
            </a:r>
            <a:r>
              <a:rPr lang="ru-RU" sz="1600" dirty="0" err="1"/>
              <a:t>її</a:t>
            </a:r>
            <a:r>
              <a:rPr lang="ru-RU" sz="1600" dirty="0"/>
              <a:t> майну </a:t>
            </a:r>
            <a:r>
              <a:rPr lang="ru-RU" sz="1600" dirty="0" err="1"/>
              <a:t>під</a:t>
            </a:r>
            <a:r>
              <a:rPr lang="ru-RU" sz="1600" dirty="0"/>
              <a:t> час </a:t>
            </a:r>
            <a:r>
              <a:rPr lang="ru-RU" sz="1600" dirty="0" err="1"/>
              <a:t>використання</a:t>
            </a:r>
            <a:r>
              <a:rPr lang="ru-RU" sz="1600" dirty="0"/>
              <a:t> наземного транспортного </a:t>
            </a:r>
            <a:r>
              <a:rPr lang="ru-RU" sz="1600" dirty="0" err="1"/>
              <a:t>засобу</a:t>
            </a:r>
            <a:r>
              <a:rPr lang="ru-RU" sz="1600" dirty="0"/>
              <a:t>.</a:t>
            </a:r>
            <a:endParaRPr lang="en-US" sz="1600" dirty="0"/>
          </a:p>
          <a:p>
            <a:pPr algn="just">
              <a:spcBef>
                <a:spcPts val="600"/>
              </a:spcBef>
              <a:spcAft>
                <a:spcPts val="1200"/>
              </a:spcAft>
            </a:pPr>
            <a:r>
              <a:rPr lang="ru-RU" sz="1600" b="1" dirty="0" err="1"/>
              <a:t>Транспортний</a:t>
            </a:r>
            <a:r>
              <a:rPr lang="ru-RU" sz="1600" b="1" dirty="0"/>
              <a:t> </a:t>
            </a:r>
            <a:r>
              <a:rPr lang="ru-RU" sz="1600" b="1" dirty="0" err="1"/>
              <a:t>засіб</a:t>
            </a:r>
            <a:r>
              <a:rPr lang="ru-RU" sz="1600" b="1" dirty="0"/>
              <a:t> (ТЗ) </a:t>
            </a:r>
            <a:r>
              <a:rPr lang="ru-RU" sz="1600" dirty="0"/>
              <a:t>- </a:t>
            </a:r>
            <a:r>
              <a:rPr lang="ru-RU" sz="1600" dirty="0" err="1"/>
              <a:t>пристрій</a:t>
            </a:r>
            <a:r>
              <a:rPr lang="ru-RU" sz="1600" dirty="0"/>
              <a:t>, </a:t>
            </a:r>
            <a:r>
              <a:rPr lang="ru-RU" sz="1600" dirty="0" err="1"/>
              <a:t>призначений</a:t>
            </a:r>
            <a:r>
              <a:rPr lang="ru-RU" sz="1600" dirty="0"/>
              <a:t> для </a:t>
            </a:r>
            <a:r>
              <a:rPr lang="ru-RU" sz="1600" dirty="0" err="1"/>
              <a:t>перевезення</a:t>
            </a:r>
            <a:r>
              <a:rPr lang="ru-RU" sz="1600" dirty="0"/>
              <a:t> людей i (</a:t>
            </a:r>
            <a:r>
              <a:rPr lang="ru-RU" sz="1600" dirty="0" err="1"/>
              <a:t>або</a:t>
            </a:r>
            <a:r>
              <a:rPr lang="ru-RU" sz="1600" dirty="0"/>
              <a:t>) </a:t>
            </a:r>
            <a:r>
              <a:rPr lang="ru-RU" sz="1600" dirty="0" err="1"/>
              <a:t>вантажу</a:t>
            </a:r>
            <a:r>
              <a:rPr lang="ru-RU" sz="1600" dirty="0"/>
              <a:t>, а </a:t>
            </a:r>
            <a:r>
              <a:rPr lang="ru-RU" sz="1600" dirty="0" err="1"/>
              <a:t>також</a:t>
            </a:r>
            <a:r>
              <a:rPr lang="ru-RU" sz="1600" dirty="0"/>
              <a:t> </a:t>
            </a:r>
            <a:r>
              <a:rPr lang="ru-RU" sz="1600" dirty="0" err="1"/>
              <a:t>встановленого</a:t>
            </a:r>
            <a:r>
              <a:rPr lang="ru-RU" sz="1600" dirty="0"/>
              <a:t> на </a:t>
            </a:r>
            <a:r>
              <a:rPr lang="ru-RU" sz="1600" dirty="0" err="1"/>
              <a:t>ньому</a:t>
            </a:r>
            <a:r>
              <a:rPr lang="ru-RU" sz="1600" dirty="0"/>
              <a:t> </a:t>
            </a:r>
            <a:r>
              <a:rPr lang="ru-RU" sz="1600" dirty="0" err="1"/>
              <a:t>спеціального</a:t>
            </a:r>
            <a:r>
              <a:rPr lang="ru-RU" sz="1600" dirty="0"/>
              <a:t> </a:t>
            </a:r>
            <a:r>
              <a:rPr lang="ru-RU" sz="1600" dirty="0" err="1"/>
              <a:t>обладнання</a:t>
            </a:r>
            <a:r>
              <a:rPr lang="ru-RU" sz="1600" dirty="0"/>
              <a:t> </a:t>
            </a:r>
            <a:r>
              <a:rPr lang="ru-RU" sz="1600" dirty="0" err="1"/>
              <a:t>чи</a:t>
            </a:r>
            <a:r>
              <a:rPr lang="ru-RU" sz="1600" dirty="0"/>
              <a:t> </a:t>
            </a:r>
            <a:r>
              <a:rPr lang="ru-RU" sz="1600" dirty="0" err="1"/>
              <a:t>механізмів</a:t>
            </a:r>
            <a:r>
              <a:rPr lang="ru-RU" sz="1600" dirty="0"/>
              <a:t>. </a:t>
            </a:r>
            <a:endParaRPr lang="en-US" sz="1600" dirty="0"/>
          </a:p>
          <a:p>
            <a:pPr algn="just">
              <a:spcBef>
                <a:spcPts val="600"/>
              </a:spcBef>
              <a:spcAft>
                <a:spcPts val="1200"/>
              </a:spcAft>
            </a:pPr>
            <a:r>
              <a:rPr lang="ru-RU" sz="1600" b="1" dirty="0" err="1"/>
              <a:t>Страхувальники</a:t>
            </a:r>
            <a:r>
              <a:rPr lang="ru-RU" sz="1600" b="1" dirty="0"/>
              <a:t> </a:t>
            </a:r>
            <a:r>
              <a:rPr lang="ru-RU" sz="1600" dirty="0"/>
              <a:t>- </a:t>
            </a:r>
            <a:r>
              <a:rPr lang="ru-RU" sz="1600" dirty="0" err="1"/>
              <a:t>юридичні</a:t>
            </a:r>
            <a:r>
              <a:rPr lang="ru-RU" sz="1600" dirty="0"/>
              <a:t> особи та </a:t>
            </a:r>
            <a:r>
              <a:rPr lang="ru-RU" sz="1600" dirty="0" err="1"/>
              <a:t>дієздатні</a:t>
            </a:r>
            <a:r>
              <a:rPr lang="ru-RU" sz="1600" dirty="0"/>
              <a:t> </a:t>
            </a:r>
            <a:r>
              <a:rPr lang="ru-RU" sz="1600" dirty="0" err="1"/>
              <a:t>фізичні</a:t>
            </a:r>
            <a:r>
              <a:rPr lang="ru-RU" sz="1600" dirty="0"/>
              <a:t> особи, </a:t>
            </a:r>
            <a:r>
              <a:rPr lang="ru-RU" sz="1600" dirty="0" err="1"/>
              <a:t>які</a:t>
            </a:r>
            <a:r>
              <a:rPr lang="ru-RU" sz="1600" dirty="0"/>
              <a:t> </a:t>
            </a:r>
            <a:r>
              <a:rPr lang="ru-RU" sz="1600" dirty="0" err="1"/>
              <a:t>уклали</a:t>
            </a:r>
            <a:r>
              <a:rPr lang="ru-RU" sz="1600" dirty="0"/>
              <a:t> </a:t>
            </a:r>
            <a:r>
              <a:rPr lang="ru-RU" sz="1600" dirty="0" err="1"/>
              <a:t>із</a:t>
            </a:r>
            <a:r>
              <a:rPr lang="ru-RU" sz="1600" dirty="0"/>
              <a:t> Страховиком Договори </a:t>
            </a:r>
            <a:r>
              <a:rPr lang="ru-RU" sz="1600" dirty="0" err="1"/>
              <a:t>страхування</a:t>
            </a:r>
            <a:r>
              <a:rPr lang="ru-RU" sz="1600" dirty="0"/>
              <a:t>. </a:t>
            </a:r>
            <a:endParaRPr lang="en-US" sz="1600" dirty="0"/>
          </a:p>
          <a:p>
            <a:pPr algn="just">
              <a:spcBef>
                <a:spcPts val="600"/>
              </a:spcBef>
            </a:pPr>
            <a:r>
              <a:rPr lang="ru-RU" sz="1600" b="1" dirty="0" err="1"/>
              <a:t>Треті</a:t>
            </a:r>
            <a:r>
              <a:rPr lang="ru-RU" sz="1600" b="1" dirty="0"/>
              <a:t> особи </a:t>
            </a:r>
            <a:r>
              <a:rPr lang="ru-RU" sz="1600" dirty="0"/>
              <a:t>– </a:t>
            </a:r>
            <a:r>
              <a:rPr lang="ru-RU" sz="1600" dirty="0" err="1"/>
              <a:t>юридичні</a:t>
            </a:r>
            <a:r>
              <a:rPr lang="ru-RU" sz="1600" dirty="0"/>
              <a:t> та </a:t>
            </a:r>
            <a:r>
              <a:rPr lang="ru-RU" sz="1600" dirty="0" err="1"/>
              <a:t>фізичні</a:t>
            </a:r>
            <a:r>
              <a:rPr lang="ru-RU" sz="1600" dirty="0"/>
              <a:t> особи, </a:t>
            </a:r>
            <a:r>
              <a:rPr lang="ru-RU" sz="1600" dirty="0" err="1"/>
              <a:t>яким</a:t>
            </a:r>
            <a:r>
              <a:rPr lang="ru-RU" sz="1600" dirty="0"/>
              <a:t> </a:t>
            </a:r>
            <a:r>
              <a:rPr lang="ru-RU" sz="1600" dirty="0" err="1"/>
              <a:t>заподіяна</a:t>
            </a:r>
            <a:r>
              <a:rPr lang="ru-RU" sz="1600" dirty="0"/>
              <a:t> шкода </a:t>
            </a:r>
            <a:r>
              <a:rPr lang="ru-RU" sz="1600" dirty="0" err="1"/>
              <a:t>транспортним</a:t>
            </a:r>
            <a:r>
              <a:rPr lang="ru-RU" sz="1600" dirty="0"/>
              <a:t> </a:t>
            </a:r>
            <a:r>
              <a:rPr lang="ru-RU" sz="1600" dirty="0" err="1"/>
              <a:t>засобом</a:t>
            </a:r>
            <a:r>
              <a:rPr lang="ru-RU" sz="1600" dirty="0"/>
              <a:t> </a:t>
            </a:r>
            <a:r>
              <a:rPr lang="ru-RU" sz="1600" dirty="0" err="1"/>
              <a:t>внаслідок</a:t>
            </a:r>
            <a:r>
              <a:rPr lang="ru-RU" sz="1600" dirty="0"/>
              <a:t> </a:t>
            </a:r>
            <a:r>
              <a:rPr lang="ru-RU" sz="1600" dirty="0" err="1"/>
              <a:t>дорожньо-транспортної</a:t>
            </a:r>
            <a:r>
              <a:rPr lang="ru-RU" sz="1600" dirty="0"/>
              <a:t> </a:t>
            </a:r>
            <a:r>
              <a:rPr lang="ru-RU" sz="1600" dirty="0" err="1"/>
              <a:t>пригоди</a:t>
            </a:r>
            <a:r>
              <a:rPr lang="ru-RU" sz="1600" dirty="0"/>
              <a:t>.</a:t>
            </a:r>
            <a:endParaRPr lang="ru-RU" sz="1600" dirty="0">
              <a:cs typeface="Times New Roman" pitchFamily="18" charset="0"/>
            </a:endParaRPr>
          </a:p>
        </p:txBody>
      </p:sp>
      <p:sp>
        <p:nvSpPr>
          <p:cNvPr id="7" name="Прямоугольник 6">
            <a:extLst>
              <a:ext uri="{FF2B5EF4-FFF2-40B4-BE49-F238E27FC236}">
                <a16:creationId xmlns:a16="http://schemas.microsoft.com/office/drawing/2014/main" id="{70FF5996-E171-42A3-B092-3FB8E6F05A1D}"/>
              </a:ext>
            </a:extLst>
          </p:cNvPr>
          <p:cNvSpPr/>
          <p:nvPr/>
        </p:nvSpPr>
        <p:spPr>
          <a:xfrm>
            <a:off x="3264194" y="-10633"/>
            <a:ext cx="8927806" cy="693347"/>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2400" b="1" dirty="0">
                <a:solidFill>
                  <a:schemeClr val="tx1"/>
                </a:solidFill>
              </a:rPr>
              <a:t>ПРЕДМЕТ ДОГОВОРУ СТРАХУВАННЯ/ОБ'ЄКТ СТРАХУВАННЯ </a:t>
            </a:r>
            <a:endParaRPr lang="ru-RU" sz="2400" b="1" dirty="0">
              <a:solidFill>
                <a:schemeClr val="tx1"/>
              </a:solidFill>
            </a:endParaRPr>
          </a:p>
        </p:txBody>
      </p:sp>
    </p:spTree>
    <p:extLst>
      <p:ext uri="{BB962C8B-B14F-4D97-AF65-F5344CB8AC3E}">
        <p14:creationId xmlns:p14="http://schemas.microsoft.com/office/powerpoint/2010/main" val="205222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41" name="Прямоугольник 40">
            <a:extLst>
              <a:ext uri="{FF2B5EF4-FFF2-40B4-BE49-F238E27FC236}">
                <a16:creationId xmlns:a16="http://schemas.microsoft.com/office/drawing/2014/main" id="{0B75BABB-698C-4800-A09E-2A7AD445B842}"/>
              </a:ext>
            </a:extLst>
          </p:cNvPr>
          <p:cNvSpPr/>
          <p:nvPr/>
        </p:nvSpPr>
        <p:spPr>
          <a:xfrm>
            <a:off x="2712514" y="427247"/>
            <a:ext cx="8467115"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ru-RU" sz="3200" b="1" kern="0" dirty="0">
                <a:solidFill>
                  <a:schemeClr val="tx1"/>
                </a:solidFill>
                <a:cs typeface="Times New Roman" pitchFamily="18" charset="0"/>
              </a:rPr>
              <a:t>УМОВИ СТРАХОВОГО ПОКРИТТЯ</a:t>
            </a:r>
            <a:r>
              <a:rPr lang="uk-UA" sz="3200" b="1" kern="0" dirty="0">
                <a:solidFill>
                  <a:schemeClr val="tx1"/>
                </a:solidFill>
                <a:cs typeface="Times New Roman" pitchFamily="18" charset="0"/>
              </a:rPr>
              <a:t>/ОБМЕЖЕННЯ</a:t>
            </a:r>
            <a:endParaRPr lang="ru-RU" sz="3200" b="1" kern="0" dirty="0">
              <a:solidFill>
                <a:schemeClr val="tx1"/>
              </a:solidFill>
              <a:cs typeface="Times New Roman" pitchFamily="18" charset="0"/>
            </a:endParaRPr>
          </a:p>
        </p:txBody>
      </p:sp>
      <p:sp>
        <p:nvSpPr>
          <p:cNvPr id="45" name="Прямая соединительная линия 3">
            <a:extLst>
              <a:ext uri="{FF2B5EF4-FFF2-40B4-BE49-F238E27FC236}">
                <a16:creationId xmlns:a16="http://schemas.microsoft.com/office/drawing/2014/main" id="{D9037DC9-945F-4D3A-8913-D0B81A9A5406}"/>
              </a:ext>
            </a:extLst>
          </p:cNvPr>
          <p:cNvSpPr/>
          <p:nvPr/>
        </p:nvSpPr>
        <p:spPr>
          <a:xfrm>
            <a:off x="4876256" y="3037114"/>
            <a:ext cx="850172" cy="913935"/>
          </a:xfrm>
          <a:custGeom>
            <a:avLst/>
            <a:gdLst/>
            <a:ahLst/>
            <a:cxnLst/>
            <a:rect l="0" t="0" r="0" b="0"/>
            <a:pathLst>
              <a:path>
                <a:moveTo>
                  <a:pt x="0" y="0"/>
                </a:moveTo>
                <a:lnTo>
                  <a:pt x="425086" y="0"/>
                </a:lnTo>
                <a:lnTo>
                  <a:pt x="425086" y="913935"/>
                </a:lnTo>
                <a:lnTo>
                  <a:pt x="850172" y="913935"/>
                </a:lnTo>
              </a:path>
            </a:pathLst>
          </a:custGeom>
          <a:noFill/>
          <a:ln>
            <a:solidFill>
              <a:srgbClr val="C0000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Прямая соединительная линия 4">
            <a:extLst>
              <a:ext uri="{FF2B5EF4-FFF2-40B4-BE49-F238E27FC236}">
                <a16:creationId xmlns:a16="http://schemas.microsoft.com/office/drawing/2014/main" id="{989B1E2C-8093-43F5-BC1C-8921E09CDD59}"/>
              </a:ext>
            </a:extLst>
          </p:cNvPr>
          <p:cNvSpPr/>
          <p:nvPr/>
        </p:nvSpPr>
        <p:spPr>
          <a:xfrm>
            <a:off x="4876256" y="2123178"/>
            <a:ext cx="850172" cy="913935"/>
          </a:xfrm>
          <a:custGeom>
            <a:avLst/>
            <a:gdLst/>
            <a:ahLst/>
            <a:cxnLst/>
            <a:rect l="0" t="0" r="0" b="0"/>
            <a:pathLst>
              <a:path>
                <a:moveTo>
                  <a:pt x="0" y="913935"/>
                </a:moveTo>
                <a:lnTo>
                  <a:pt x="425086" y="913935"/>
                </a:lnTo>
                <a:lnTo>
                  <a:pt x="425086" y="0"/>
                </a:lnTo>
                <a:lnTo>
                  <a:pt x="850172" y="0"/>
                </a:lnTo>
              </a:path>
            </a:pathLst>
          </a:custGeom>
          <a:noFill/>
          <a:ln>
            <a:solidFill>
              <a:srgbClr val="C0000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7" name="Группа 46">
            <a:extLst>
              <a:ext uri="{FF2B5EF4-FFF2-40B4-BE49-F238E27FC236}">
                <a16:creationId xmlns:a16="http://schemas.microsoft.com/office/drawing/2014/main" id="{59C8CE6D-37ED-43D3-B899-D858A09622BB}"/>
              </a:ext>
            </a:extLst>
          </p:cNvPr>
          <p:cNvGrpSpPr/>
          <p:nvPr/>
        </p:nvGrpSpPr>
        <p:grpSpPr>
          <a:xfrm>
            <a:off x="625393" y="1961890"/>
            <a:ext cx="4250862" cy="2150448"/>
            <a:chOff x="4570" y="582274"/>
            <a:chExt cx="4250862" cy="2150448"/>
          </a:xfrm>
          <a:solidFill>
            <a:schemeClr val="bg1">
              <a:lumMod val="95000"/>
            </a:schemeClr>
          </a:solidFill>
          <a:effectLst>
            <a:glow rad="63500">
              <a:schemeClr val="accent3">
                <a:satMod val="175000"/>
                <a:alpha val="40000"/>
              </a:schemeClr>
            </a:glow>
          </a:effectLst>
        </p:grpSpPr>
        <p:sp>
          <p:nvSpPr>
            <p:cNvPr id="54" name="Прямоугольник 53">
              <a:extLst>
                <a:ext uri="{FF2B5EF4-FFF2-40B4-BE49-F238E27FC236}">
                  <a16:creationId xmlns:a16="http://schemas.microsoft.com/office/drawing/2014/main" id="{6D56DC40-3B36-456E-A13C-882225019350}"/>
                </a:ext>
              </a:extLst>
            </p:cNvPr>
            <p:cNvSpPr/>
            <p:nvPr/>
          </p:nvSpPr>
          <p:spPr>
            <a:xfrm>
              <a:off x="4570" y="582274"/>
              <a:ext cx="4250862" cy="2150448"/>
            </a:xfrm>
            <a:prstGeom prst="rect">
              <a:avLst/>
            </a:prstGeom>
            <a:grp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sp>
        <p:sp>
          <p:nvSpPr>
            <p:cNvPr id="55" name="TextBox 54">
              <a:extLst>
                <a:ext uri="{FF2B5EF4-FFF2-40B4-BE49-F238E27FC236}">
                  <a16:creationId xmlns:a16="http://schemas.microsoft.com/office/drawing/2014/main" id="{C0187B1E-052D-4640-941C-DD65B38904A0}"/>
                </a:ext>
              </a:extLst>
            </p:cNvPr>
            <p:cNvSpPr txBox="1"/>
            <p:nvPr/>
          </p:nvSpPr>
          <p:spPr>
            <a:xfrm>
              <a:off x="4570" y="582274"/>
              <a:ext cx="4250862" cy="2150448"/>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b="1" kern="1200" dirty="0">
                  <a:solidFill>
                    <a:schemeClr val="tx1"/>
                  </a:solidFill>
                </a:rPr>
                <a:t>За </a:t>
              </a:r>
              <a:r>
                <a:rPr lang="ru-RU" b="1" kern="1200" dirty="0" err="1">
                  <a:solidFill>
                    <a:schemeClr val="tx1"/>
                  </a:solidFill>
                </a:rPr>
                <a:t>даним</a:t>
              </a:r>
              <a:r>
                <a:rPr lang="ru-RU" b="1" kern="1200" dirty="0">
                  <a:solidFill>
                    <a:schemeClr val="tx1"/>
                  </a:solidFill>
                </a:rPr>
                <a:t> </a:t>
              </a:r>
              <a:r>
                <a:rPr lang="ru-RU" b="1" kern="1200" dirty="0" err="1">
                  <a:solidFill>
                    <a:schemeClr val="tx1"/>
                  </a:solidFill>
                </a:rPr>
                <a:t>страховим</a:t>
              </a:r>
              <a:r>
                <a:rPr lang="ru-RU" b="1" kern="1200" dirty="0">
                  <a:solidFill>
                    <a:schemeClr val="tx1"/>
                  </a:solidFill>
                </a:rPr>
                <a:t> продуктом, </a:t>
              </a:r>
              <a:r>
                <a:rPr lang="ru-RU" b="1" kern="1200" dirty="0" err="1">
                  <a:solidFill>
                    <a:schemeClr val="tx1"/>
                  </a:solidFill>
                </a:rPr>
                <a:t>може</a:t>
              </a:r>
              <a:r>
                <a:rPr lang="ru-RU" b="1" kern="1200" dirty="0">
                  <a:solidFill>
                    <a:schemeClr val="tx1"/>
                  </a:solidFill>
                </a:rPr>
                <a:t> бути застрахована </a:t>
              </a:r>
              <a:r>
                <a:rPr lang="ru-RU" b="1" kern="1200" dirty="0" err="1">
                  <a:solidFill>
                    <a:schemeClr val="tx1"/>
                  </a:solidFill>
                </a:rPr>
                <a:t>відповідальність</a:t>
              </a:r>
              <a:r>
                <a:rPr lang="ru-RU" b="1" kern="1200" dirty="0">
                  <a:solidFill>
                    <a:schemeClr val="tx1"/>
                  </a:solidFill>
                </a:rPr>
                <a:t> </a:t>
              </a:r>
              <a:r>
                <a:rPr lang="ru-RU" b="1" kern="1200" dirty="0" err="1">
                  <a:solidFill>
                    <a:schemeClr val="tx1"/>
                  </a:solidFill>
                </a:rPr>
                <a:t>власників</a:t>
              </a:r>
              <a:r>
                <a:rPr lang="ru-RU" b="1" kern="1200" dirty="0">
                  <a:solidFill>
                    <a:schemeClr val="tx1"/>
                  </a:solidFill>
                </a:rPr>
                <a:t> </a:t>
              </a:r>
              <a:r>
                <a:rPr lang="ru-RU" b="1" kern="1200" dirty="0" err="1">
                  <a:solidFill>
                    <a:schemeClr val="tx1"/>
                  </a:solidFill>
                </a:rPr>
                <a:t>наземних</a:t>
              </a:r>
              <a:r>
                <a:rPr lang="ru-RU" b="1" kern="1200" dirty="0">
                  <a:solidFill>
                    <a:schemeClr val="tx1"/>
                  </a:solidFill>
                </a:rPr>
                <a:t> </a:t>
              </a:r>
              <a:r>
                <a:rPr lang="ru-RU" b="1" kern="1200" dirty="0" err="1">
                  <a:solidFill>
                    <a:schemeClr val="tx1"/>
                  </a:solidFill>
                </a:rPr>
                <a:t>транспортних</a:t>
              </a:r>
              <a:r>
                <a:rPr lang="ru-RU" b="1" kern="1200" dirty="0">
                  <a:solidFill>
                    <a:schemeClr val="tx1"/>
                  </a:solidFill>
                </a:rPr>
                <a:t> </a:t>
              </a:r>
              <a:r>
                <a:rPr lang="ru-RU" b="1" kern="1200" dirty="0" err="1">
                  <a:solidFill>
                    <a:schemeClr val="tx1"/>
                  </a:solidFill>
                </a:rPr>
                <a:t>засобів</a:t>
              </a:r>
              <a:r>
                <a:rPr lang="ru-RU" b="1" kern="1200" dirty="0">
                  <a:solidFill>
                    <a:schemeClr val="tx1"/>
                  </a:solidFill>
                </a:rPr>
                <a:t>: </a:t>
              </a:r>
              <a:endParaRPr lang="ru-UA" b="1" kern="1200" dirty="0">
                <a:solidFill>
                  <a:schemeClr val="tx1"/>
                </a:solidFill>
              </a:endParaRPr>
            </a:p>
          </p:txBody>
        </p:sp>
      </p:grpSp>
      <p:grpSp>
        <p:nvGrpSpPr>
          <p:cNvPr id="48" name="Группа 47">
            <a:extLst>
              <a:ext uri="{FF2B5EF4-FFF2-40B4-BE49-F238E27FC236}">
                <a16:creationId xmlns:a16="http://schemas.microsoft.com/office/drawing/2014/main" id="{A1031285-D2AC-4BA4-A211-5753E52310A8}"/>
              </a:ext>
            </a:extLst>
          </p:cNvPr>
          <p:cNvGrpSpPr/>
          <p:nvPr/>
        </p:nvGrpSpPr>
        <p:grpSpPr>
          <a:xfrm>
            <a:off x="5726428" y="1474922"/>
            <a:ext cx="6008371" cy="1296513"/>
            <a:chOff x="5105606" y="95306"/>
            <a:chExt cx="4250862" cy="1296513"/>
          </a:xfrm>
          <a:effectLst>
            <a:glow rad="63500">
              <a:schemeClr val="accent2">
                <a:satMod val="175000"/>
                <a:alpha val="40000"/>
              </a:schemeClr>
            </a:glow>
          </a:effectLst>
        </p:grpSpPr>
        <p:sp>
          <p:nvSpPr>
            <p:cNvPr id="52" name="Прямоугольник 51">
              <a:extLst>
                <a:ext uri="{FF2B5EF4-FFF2-40B4-BE49-F238E27FC236}">
                  <a16:creationId xmlns:a16="http://schemas.microsoft.com/office/drawing/2014/main" id="{888A6801-C364-4DE5-9939-5BC8419690D2}"/>
                </a:ext>
              </a:extLst>
            </p:cNvPr>
            <p:cNvSpPr/>
            <p:nvPr/>
          </p:nvSpPr>
          <p:spPr>
            <a:xfrm>
              <a:off x="5105606" y="95306"/>
              <a:ext cx="4250862" cy="1296513"/>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sp>
        <p:sp>
          <p:nvSpPr>
            <p:cNvPr id="53" name="TextBox 52">
              <a:extLst>
                <a:ext uri="{FF2B5EF4-FFF2-40B4-BE49-F238E27FC236}">
                  <a16:creationId xmlns:a16="http://schemas.microsoft.com/office/drawing/2014/main" id="{1874DCC3-37A2-478C-9E5E-22B025068ECF}"/>
                </a:ext>
              </a:extLst>
            </p:cNvPr>
            <p:cNvSpPr txBox="1"/>
            <p:nvPr/>
          </p:nvSpPr>
          <p:spPr>
            <a:xfrm>
              <a:off x="5105606" y="95306"/>
              <a:ext cx="4250862" cy="1296513"/>
            </a:xfrm>
            <a:prstGeom prst="rect">
              <a:avLst/>
            </a:prstGeom>
            <a:ln>
              <a:solidFill>
                <a:srgbClr val="C00000"/>
              </a:solidFill>
            </a:ln>
          </p:spPr>
          <p:style>
            <a:lnRef idx="0">
              <a:scrgbClr r="0" g="0" b="0"/>
            </a:lnRef>
            <a:fillRef idx="0">
              <a:scrgbClr r="0" g="0" b="0"/>
            </a:fillRef>
            <a:effectRef idx="0">
              <a:scrgbClr r="0" g="0" b="0"/>
            </a:effectRef>
            <a:fontRef idx="minor">
              <a:schemeClr val="dk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ru-RU" kern="1200" dirty="0"/>
                <a:t>1) </a:t>
              </a:r>
              <a:r>
                <a:rPr lang="ru-RU" kern="1200" dirty="0" err="1"/>
                <a:t>інших</a:t>
              </a:r>
              <a:r>
                <a:rPr lang="ru-RU" kern="1200" dirty="0"/>
                <a:t> (</a:t>
              </a:r>
              <a:r>
                <a:rPr lang="ru-RU" kern="1200" dirty="0" err="1"/>
                <a:t>уключаючи</a:t>
              </a:r>
              <a:r>
                <a:rPr lang="ru-RU" kern="1200" dirty="0"/>
                <a:t> </a:t>
              </a:r>
              <a:r>
                <a:rPr lang="ru-RU" kern="1200" dirty="0" err="1"/>
                <a:t>залізничний</a:t>
              </a:r>
              <a:r>
                <a:rPr lang="ru-RU" kern="1200" dirty="0"/>
                <a:t> транспорт), </a:t>
              </a:r>
              <a:r>
                <a:rPr lang="ru-RU" kern="1200" dirty="0" err="1"/>
                <a:t>ніж</a:t>
              </a:r>
              <a:r>
                <a:rPr lang="ru-RU" kern="1200" dirty="0"/>
                <a:t> </a:t>
              </a:r>
              <a:r>
                <a:rPr lang="ru-RU" kern="1200" dirty="0" err="1"/>
                <a:t>визначені</a:t>
              </a:r>
              <a:r>
                <a:rPr lang="ru-RU" kern="1200" dirty="0"/>
                <a:t> </a:t>
              </a:r>
              <a:r>
                <a:rPr lang="ru-RU" kern="1200" dirty="0" err="1"/>
                <a:t>законодавством</a:t>
              </a:r>
              <a:r>
                <a:rPr lang="ru-RU" kern="1200" dirty="0"/>
                <a:t> у </a:t>
              </a:r>
              <a:r>
                <a:rPr lang="ru-RU" kern="1200" dirty="0" err="1"/>
                <a:t>сфері</a:t>
              </a:r>
              <a:r>
                <a:rPr lang="ru-RU" kern="1200" dirty="0"/>
                <a:t> </a:t>
              </a:r>
              <a:r>
                <a:rPr lang="ru-RU" kern="1200" dirty="0" err="1"/>
                <a:t>обов’язкового</a:t>
              </a:r>
              <a:r>
                <a:rPr lang="ru-RU" kern="1200" dirty="0"/>
                <a:t> </a:t>
              </a:r>
              <a:r>
                <a:rPr lang="ru-RU" kern="1200" dirty="0" err="1"/>
                <a:t>страхування</a:t>
              </a:r>
              <a:r>
                <a:rPr lang="ru-RU" kern="1200" dirty="0"/>
                <a:t> </a:t>
              </a:r>
              <a:r>
                <a:rPr lang="ru-RU" kern="1200" dirty="0" err="1"/>
                <a:t>цивільно-правової</a:t>
              </a:r>
              <a:r>
                <a:rPr lang="ru-RU" kern="1200" dirty="0"/>
                <a:t> </a:t>
              </a:r>
              <a:r>
                <a:rPr lang="ru-RU" kern="1200" dirty="0" err="1"/>
                <a:t>відповідальності</a:t>
              </a:r>
              <a:r>
                <a:rPr lang="ru-RU" kern="1200" dirty="0"/>
                <a:t> </a:t>
              </a:r>
              <a:r>
                <a:rPr lang="ru-RU" kern="1200" dirty="0" err="1"/>
                <a:t>власників</a:t>
              </a:r>
              <a:r>
                <a:rPr lang="ru-RU" kern="1200" dirty="0"/>
                <a:t> </a:t>
              </a:r>
              <a:r>
                <a:rPr lang="ru-RU" kern="1200" dirty="0" err="1"/>
                <a:t>наземних</a:t>
              </a:r>
              <a:r>
                <a:rPr lang="ru-RU" kern="1200" dirty="0"/>
                <a:t> </a:t>
              </a:r>
              <a:r>
                <a:rPr lang="ru-RU" kern="1200" dirty="0" err="1"/>
                <a:t>транспортних</a:t>
              </a:r>
              <a:r>
                <a:rPr lang="ru-RU" kern="1200" dirty="0"/>
                <a:t> </a:t>
              </a:r>
              <a:r>
                <a:rPr lang="ru-RU" kern="1200" dirty="0" err="1"/>
                <a:t>засобів</a:t>
              </a:r>
              <a:r>
                <a:rPr lang="ru-RU" kern="1200" dirty="0"/>
                <a:t>; </a:t>
              </a:r>
              <a:endParaRPr lang="ru-UA" kern="1200" dirty="0"/>
            </a:p>
          </p:txBody>
        </p:sp>
      </p:grpSp>
      <p:grpSp>
        <p:nvGrpSpPr>
          <p:cNvPr id="49" name="Группа 48">
            <a:extLst>
              <a:ext uri="{FF2B5EF4-FFF2-40B4-BE49-F238E27FC236}">
                <a16:creationId xmlns:a16="http://schemas.microsoft.com/office/drawing/2014/main" id="{57930608-8B24-4239-B734-F71A350CA905}"/>
              </a:ext>
            </a:extLst>
          </p:cNvPr>
          <p:cNvGrpSpPr/>
          <p:nvPr/>
        </p:nvGrpSpPr>
        <p:grpSpPr>
          <a:xfrm>
            <a:off x="5726429" y="3302793"/>
            <a:ext cx="6008370" cy="1296513"/>
            <a:chOff x="5105606" y="1923177"/>
            <a:chExt cx="4250862" cy="1296513"/>
          </a:xfrm>
          <a:effectLst>
            <a:glow rad="63500">
              <a:schemeClr val="accent2">
                <a:satMod val="175000"/>
                <a:alpha val="40000"/>
              </a:schemeClr>
            </a:glow>
          </a:effectLst>
        </p:grpSpPr>
        <p:sp>
          <p:nvSpPr>
            <p:cNvPr id="50" name="Прямоугольник 49">
              <a:extLst>
                <a:ext uri="{FF2B5EF4-FFF2-40B4-BE49-F238E27FC236}">
                  <a16:creationId xmlns:a16="http://schemas.microsoft.com/office/drawing/2014/main" id="{9747119A-F89A-4CE5-9CD2-0627B93FDBD8}"/>
                </a:ext>
              </a:extLst>
            </p:cNvPr>
            <p:cNvSpPr/>
            <p:nvPr/>
          </p:nvSpPr>
          <p:spPr>
            <a:xfrm>
              <a:off x="5105606" y="1923177"/>
              <a:ext cx="4250862" cy="1296513"/>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sp>
        <p:sp>
          <p:nvSpPr>
            <p:cNvPr id="51" name="TextBox 50">
              <a:extLst>
                <a:ext uri="{FF2B5EF4-FFF2-40B4-BE49-F238E27FC236}">
                  <a16:creationId xmlns:a16="http://schemas.microsoft.com/office/drawing/2014/main" id="{CD918096-46E2-4F93-8EEA-7C7310C43AF6}"/>
                </a:ext>
              </a:extLst>
            </p:cNvPr>
            <p:cNvSpPr txBox="1"/>
            <p:nvPr/>
          </p:nvSpPr>
          <p:spPr>
            <a:xfrm>
              <a:off x="5105606" y="1923177"/>
              <a:ext cx="4250862" cy="1296513"/>
            </a:xfrm>
            <a:prstGeom prst="rect">
              <a:avLst/>
            </a:prstGeom>
            <a:ln>
              <a:solidFill>
                <a:srgbClr val="C00000"/>
              </a:solidFill>
            </a:ln>
          </p:spPr>
          <p:style>
            <a:lnRef idx="0">
              <a:scrgbClr r="0" g="0" b="0"/>
            </a:lnRef>
            <a:fillRef idx="0">
              <a:scrgbClr r="0" g="0" b="0"/>
            </a:fillRef>
            <a:effectRef idx="0">
              <a:scrgbClr r="0" g="0" b="0"/>
            </a:effectRef>
            <a:fontRef idx="minor">
              <a:schemeClr val="dk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ru-RU" kern="1200" dirty="0"/>
                <a:t>2) </a:t>
              </a:r>
              <a:r>
                <a:rPr lang="ru-RU" kern="1200" dirty="0" err="1"/>
                <a:t>які</a:t>
              </a:r>
              <a:r>
                <a:rPr lang="ru-RU" kern="1200" dirty="0"/>
                <a:t> </a:t>
              </a:r>
              <a:r>
                <a:rPr lang="ru-RU" kern="1200" dirty="0" err="1"/>
                <a:t>визначені</a:t>
              </a:r>
              <a:r>
                <a:rPr lang="ru-RU" kern="1200" dirty="0"/>
                <a:t> </a:t>
              </a:r>
              <a:r>
                <a:rPr lang="ru-RU" kern="1200" dirty="0" err="1"/>
                <a:t>законодавством</a:t>
              </a:r>
              <a:r>
                <a:rPr lang="ru-RU" kern="1200" dirty="0"/>
                <a:t> у </a:t>
              </a:r>
              <a:r>
                <a:rPr lang="ru-RU" kern="1200" dirty="0" err="1"/>
                <a:t>сфері</a:t>
              </a:r>
              <a:r>
                <a:rPr lang="ru-RU" kern="1200" dirty="0"/>
                <a:t> </a:t>
              </a:r>
              <a:r>
                <a:rPr lang="ru-RU" kern="1200" dirty="0" err="1"/>
                <a:t>обов’язкового</a:t>
              </a:r>
              <a:r>
                <a:rPr lang="ru-RU" kern="1200" dirty="0"/>
                <a:t> </a:t>
              </a:r>
              <a:r>
                <a:rPr lang="ru-RU" kern="1200" dirty="0" err="1"/>
                <a:t>страхування</a:t>
              </a:r>
              <a:r>
                <a:rPr lang="ru-RU" kern="1200" dirty="0"/>
                <a:t> </a:t>
              </a:r>
              <a:r>
                <a:rPr lang="ru-RU" kern="1200" dirty="0" err="1"/>
                <a:t>цивільно-правової</a:t>
              </a:r>
              <a:r>
                <a:rPr lang="ru-RU" kern="1200" dirty="0"/>
                <a:t> </a:t>
              </a:r>
              <a:r>
                <a:rPr lang="ru-RU" kern="1200" dirty="0" err="1"/>
                <a:t>відповідальності</a:t>
              </a:r>
              <a:r>
                <a:rPr lang="ru-RU" kern="1200" dirty="0"/>
                <a:t> </a:t>
              </a:r>
              <a:r>
                <a:rPr lang="ru-RU" kern="1200" dirty="0" err="1"/>
                <a:t>власників</a:t>
              </a:r>
              <a:r>
                <a:rPr lang="ru-RU" kern="1200" dirty="0"/>
                <a:t> </a:t>
              </a:r>
              <a:r>
                <a:rPr lang="ru-RU" kern="1200" dirty="0" err="1"/>
                <a:t>наземних</a:t>
              </a:r>
              <a:r>
                <a:rPr lang="ru-RU" kern="1200" dirty="0"/>
                <a:t> </a:t>
              </a:r>
              <a:r>
                <a:rPr lang="ru-RU" kern="1200" dirty="0" err="1"/>
                <a:t>транспортних</a:t>
              </a:r>
              <a:r>
                <a:rPr lang="ru-RU" kern="1200" dirty="0"/>
                <a:t> </a:t>
              </a:r>
              <a:r>
                <a:rPr lang="ru-RU" kern="1200" dirty="0" err="1"/>
                <a:t>засобів</a:t>
              </a:r>
              <a:r>
                <a:rPr lang="ru-RU" kern="1200" dirty="0"/>
                <a:t> за </a:t>
              </a:r>
              <a:r>
                <a:rPr lang="ru-RU" kern="1200" dirty="0" err="1"/>
                <a:t>умови</a:t>
              </a:r>
              <a:r>
                <a:rPr lang="ru-RU" kern="1200" dirty="0"/>
                <a:t>, </a:t>
              </a:r>
              <a:r>
                <a:rPr lang="ru-RU" kern="1200" dirty="0" err="1"/>
                <a:t>що</a:t>
              </a:r>
              <a:r>
                <a:rPr lang="ru-RU" kern="1200" dirty="0"/>
                <a:t> </a:t>
              </a:r>
              <a:r>
                <a:rPr lang="ru-RU" kern="1200" dirty="0" err="1"/>
                <a:t>страхове</a:t>
              </a:r>
              <a:r>
                <a:rPr lang="ru-RU" kern="1200" dirty="0"/>
                <a:t> </a:t>
              </a:r>
              <a:r>
                <a:rPr lang="ru-RU" kern="1200" dirty="0" err="1"/>
                <a:t>покриття</a:t>
              </a:r>
              <a:r>
                <a:rPr lang="ru-RU" kern="1200" dirty="0"/>
                <a:t> за договором </a:t>
              </a:r>
              <a:r>
                <a:rPr lang="ru-RU" kern="1200" dirty="0" err="1"/>
                <a:t>страхування</a:t>
              </a:r>
              <a:r>
                <a:rPr lang="ru-RU" kern="1200" dirty="0"/>
                <a:t> </a:t>
              </a:r>
              <a:r>
                <a:rPr lang="ru-RU" kern="1200" dirty="0" err="1"/>
                <a:t>інше</a:t>
              </a:r>
              <a:r>
                <a:rPr lang="ru-RU" kern="1200" dirty="0"/>
                <a:t>, </a:t>
              </a:r>
              <a:r>
                <a:rPr lang="ru-RU" kern="1200" dirty="0" err="1"/>
                <a:t>ніж</a:t>
              </a:r>
              <a:r>
                <a:rPr lang="ru-RU" kern="1200" dirty="0"/>
                <a:t> </a:t>
              </a:r>
              <a:r>
                <a:rPr lang="ru-RU" kern="1200" dirty="0" err="1"/>
                <a:t>визначено</a:t>
              </a:r>
              <a:r>
                <a:rPr lang="ru-RU" kern="1200" dirty="0"/>
                <a:t> таким </a:t>
              </a:r>
              <a:r>
                <a:rPr lang="ru-RU" kern="1200" dirty="0" err="1"/>
                <a:t>законодавством</a:t>
              </a:r>
              <a:r>
                <a:rPr lang="ru-RU" kern="1200" dirty="0"/>
                <a:t>. </a:t>
              </a:r>
              <a:endParaRPr lang="ru-UA" kern="1200" dirty="0"/>
            </a:p>
          </p:txBody>
        </p:sp>
      </p:grpSp>
      <p:sp>
        <p:nvSpPr>
          <p:cNvPr id="56" name="TextBox 55">
            <a:extLst>
              <a:ext uri="{FF2B5EF4-FFF2-40B4-BE49-F238E27FC236}">
                <a16:creationId xmlns:a16="http://schemas.microsoft.com/office/drawing/2014/main" id="{C44481EB-7BD9-41ED-8C0A-5AC6CCF60AEA}"/>
              </a:ext>
            </a:extLst>
          </p:cNvPr>
          <p:cNvSpPr txBox="1"/>
          <p:nvPr/>
        </p:nvSpPr>
        <p:spPr>
          <a:xfrm>
            <a:off x="620821" y="4751710"/>
            <a:ext cx="11113977" cy="1754326"/>
          </a:xfrm>
          <a:prstGeom prst="rect">
            <a:avLst/>
          </a:prstGeom>
          <a:noFill/>
        </p:spPr>
        <p:txBody>
          <a:bodyPr wrap="square">
            <a:spAutoFit/>
          </a:bodyPr>
          <a:lstStyle/>
          <a:p>
            <a:pPr algn="just"/>
            <a:r>
              <a:rPr lang="uk-UA" sz="1800" b="1" i="1" dirty="0"/>
              <a:t>Договір страхування цивільної відповідальності власників наземного транспорту</a:t>
            </a:r>
            <a:r>
              <a:rPr lang="en-US" sz="1800" b="1" i="1" dirty="0"/>
              <a:t> </a:t>
            </a:r>
            <a:r>
              <a:rPr lang="uk-UA" sz="1800" b="1" i="1" dirty="0"/>
              <a:t>може бути укладено лише зі страхувальником, який:</a:t>
            </a:r>
            <a:endParaRPr lang="ru-RU" sz="1800" b="1" i="1" u="sng" dirty="0"/>
          </a:p>
          <a:p>
            <a:pPr lvl="0" algn="just"/>
            <a:r>
              <a:rPr lang="en-US" sz="1800" b="1" i="1" dirty="0"/>
              <a:t>  -    </a:t>
            </a:r>
            <a:r>
              <a:rPr lang="uk-UA" sz="1800" i="1" dirty="0"/>
              <a:t>одночасно укладає поліс ОСЦПВВНТЗ або вже має діючий поліс ОСЦПВВНТЗ нашої компанії;</a:t>
            </a:r>
            <a:endParaRPr lang="ru-RU" sz="1800" i="1" dirty="0"/>
          </a:p>
          <a:p>
            <a:pPr lvl="0" algn="just"/>
            <a:r>
              <a:rPr lang="en-US" sz="1800" b="1" i="1" dirty="0"/>
              <a:t>  -  </a:t>
            </a:r>
            <a:r>
              <a:rPr lang="uk-UA" sz="1800" i="1" dirty="0"/>
              <a:t>має діючий поліс ОСЦПВВНТЗ  іншого страховика; в такому випадку дата закінчення дії договору добровільного страхування цивільної відповідальності власників наземного транспорту повинна співпадати з датою закінчення дії полісу ОСЦПВВНТЗ.</a:t>
            </a:r>
            <a:endParaRPr lang="ru-RU" sz="1800" i="1" dirty="0"/>
          </a:p>
        </p:txBody>
      </p:sp>
    </p:spTree>
    <p:extLst>
      <p:ext uri="{BB962C8B-B14F-4D97-AF65-F5344CB8AC3E}">
        <p14:creationId xmlns:p14="http://schemas.microsoft.com/office/powerpoint/2010/main" val="33213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9" name="Прямоугольник 18">
            <a:extLst>
              <a:ext uri="{FF2B5EF4-FFF2-40B4-BE49-F238E27FC236}">
                <a16:creationId xmlns:a16="http://schemas.microsoft.com/office/drawing/2014/main" id="{D37D816D-F39C-47BA-8629-5A227663429B}"/>
              </a:ext>
            </a:extLst>
          </p:cNvPr>
          <p:cNvSpPr/>
          <p:nvPr/>
        </p:nvSpPr>
        <p:spPr>
          <a:xfrm>
            <a:off x="3069771" y="425183"/>
            <a:ext cx="7674429"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tx1"/>
                </a:solidFill>
              </a:rPr>
              <a:t>СТРАХОВІ РИЗИКИ </a:t>
            </a:r>
            <a:endParaRPr lang="ru-RU" sz="3200" b="1" kern="0" dirty="0">
              <a:solidFill>
                <a:schemeClr val="tx1"/>
              </a:solidFill>
              <a:cs typeface="Times New Roman" pitchFamily="18" charset="0"/>
            </a:endParaRPr>
          </a:p>
        </p:txBody>
      </p:sp>
      <p:sp>
        <p:nvSpPr>
          <p:cNvPr id="20" name="TextBox 19">
            <a:extLst>
              <a:ext uri="{FF2B5EF4-FFF2-40B4-BE49-F238E27FC236}">
                <a16:creationId xmlns:a16="http://schemas.microsoft.com/office/drawing/2014/main" id="{EBC5FBAD-7C14-4DAF-B473-090813581CC9}"/>
              </a:ext>
            </a:extLst>
          </p:cNvPr>
          <p:cNvSpPr txBox="1"/>
          <p:nvPr/>
        </p:nvSpPr>
        <p:spPr>
          <a:xfrm>
            <a:off x="2634342" y="1714452"/>
            <a:ext cx="9013371" cy="2554545"/>
          </a:xfrm>
          <a:prstGeom prst="rect">
            <a:avLst/>
          </a:prstGeom>
          <a:solidFill>
            <a:schemeClr val="bg1">
              <a:lumMod val="95000"/>
            </a:schemeClr>
          </a:solidFill>
          <a:ln>
            <a:solidFill>
              <a:srgbClr val="BFBFBF"/>
            </a:solidFill>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2000" dirty="0" err="1">
                <a:cs typeface="Times New Roman" panose="02020603050405020304" pitchFamily="18" charset="0"/>
              </a:rPr>
              <a:t>Ризик</a:t>
            </a:r>
            <a:r>
              <a:rPr lang="ru-RU" sz="2000" dirty="0">
                <a:cs typeface="Times New Roman" panose="02020603050405020304" pitchFamily="18" charset="0"/>
              </a:rPr>
              <a:t> </a:t>
            </a:r>
            <a:r>
              <a:rPr lang="ru-RU" sz="2000" dirty="0" err="1">
                <a:cs typeface="Times New Roman" panose="02020603050405020304" pitchFamily="18" charset="0"/>
              </a:rPr>
              <a:t>характеризується</a:t>
            </a:r>
            <a:r>
              <a:rPr lang="ru-RU" sz="2000" dirty="0">
                <a:cs typeface="Times New Roman" panose="02020603050405020304" pitchFamily="18" charset="0"/>
              </a:rPr>
              <a:t> </a:t>
            </a:r>
            <a:r>
              <a:rPr lang="ru-RU" sz="2000" dirty="0" err="1">
                <a:cs typeface="Times New Roman" panose="02020603050405020304" pitchFamily="18" charset="0"/>
              </a:rPr>
              <a:t>обов’язком</a:t>
            </a:r>
            <a:r>
              <a:rPr lang="ru-RU" sz="2000" dirty="0">
                <a:cs typeface="Times New Roman" panose="02020603050405020304" pitchFamily="18" charset="0"/>
              </a:rPr>
              <a:t> Страховика за </a:t>
            </a:r>
            <a:r>
              <a:rPr lang="ru-RU" sz="2000" dirty="0" err="1">
                <a:cs typeface="Times New Roman" panose="02020603050405020304" pitchFamily="18" charset="0"/>
              </a:rPr>
              <a:t>визначену</a:t>
            </a:r>
            <a:r>
              <a:rPr lang="ru-RU" sz="2000" dirty="0">
                <a:cs typeface="Times New Roman" panose="02020603050405020304" pitchFamily="18" charset="0"/>
              </a:rPr>
              <a:t> договором </a:t>
            </a:r>
            <a:r>
              <a:rPr lang="ru-RU" sz="2000" dirty="0" err="1">
                <a:cs typeface="Times New Roman" panose="02020603050405020304" pitchFamily="18" charset="0"/>
              </a:rPr>
              <a:t>страхування</a:t>
            </a:r>
            <a:r>
              <a:rPr lang="ru-RU" sz="2000" dirty="0">
                <a:cs typeface="Times New Roman" panose="02020603050405020304" pitchFamily="18" charset="0"/>
              </a:rPr>
              <a:t> плату (</a:t>
            </a:r>
            <a:r>
              <a:rPr lang="ru-RU" sz="2000" dirty="0" err="1">
                <a:cs typeface="Times New Roman" panose="02020603050405020304" pitchFamily="18" charset="0"/>
              </a:rPr>
              <a:t>страхову</a:t>
            </a:r>
            <a:r>
              <a:rPr lang="ru-RU" sz="2000" dirty="0">
                <a:cs typeface="Times New Roman" panose="02020603050405020304" pitchFamily="18" charset="0"/>
              </a:rPr>
              <a:t> </a:t>
            </a:r>
            <a:r>
              <a:rPr lang="ru-RU" sz="2000" dirty="0" err="1">
                <a:cs typeface="Times New Roman" panose="02020603050405020304" pitchFamily="18" charset="0"/>
              </a:rPr>
              <a:t>премію</a:t>
            </a:r>
            <a:r>
              <a:rPr lang="ru-RU" sz="2000" dirty="0">
                <a:cs typeface="Times New Roman" panose="02020603050405020304" pitchFamily="18" charset="0"/>
              </a:rPr>
              <a:t>) </a:t>
            </a:r>
            <a:r>
              <a:rPr lang="ru-RU" sz="2000" dirty="0" err="1">
                <a:cs typeface="Times New Roman" panose="02020603050405020304" pitchFamily="18" charset="0"/>
              </a:rPr>
              <a:t>здійснити</a:t>
            </a:r>
            <a:r>
              <a:rPr lang="ru-RU" sz="2000" dirty="0">
                <a:cs typeface="Times New Roman" panose="02020603050405020304" pitchFamily="18" charset="0"/>
              </a:rPr>
              <a:t> </a:t>
            </a:r>
            <a:r>
              <a:rPr lang="ru-RU" sz="2000" dirty="0" err="1">
                <a:cs typeface="Times New Roman" panose="02020603050405020304" pitchFamily="18" charset="0"/>
              </a:rPr>
              <a:t>страхову</a:t>
            </a:r>
            <a:r>
              <a:rPr lang="ru-RU" sz="2000" dirty="0">
                <a:cs typeface="Times New Roman" panose="02020603050405020304" pitchFamily="18" charset="0"/>
              </a:rPr>
              <a:t> </a:t>
            </a:r>
            <a:r>
              <a:rPr lang="ru-RU" sz="2000" dirty="0" err="1">
                <a:cs typeface="Times New Roman" panose="02020603050405020304" pitchFamily="18" charset="0"/>
              </a:rPr>
              <a:t>виплату</a:t>
            </a:r>
            <a:r>
              <a:rPr lang="ru-RU" sz="2000" dirty="0">
                <a:cs typeface="Times New Roman" panose="02020603050405020304" pitchFamily="18" charset="0"/>
              </a:rPr>
              <a:t> </a:t>
            </a:r>
            <a:r>
              <a:rPr lang="ru-RU" sz="2000" dirty="0" err="1">
                <a:cs typeface="Times New Roman" panose="02020603050405020304" pitchFamily="18" charset="0"/>
              </a:rPr>
              <a:t>відповідно</a:t>
            </a:r>
            <a:r>
              <a:rPr lang="ru-RU" sz="2000" dirty="0">
                <a:cs typeface="Times New Roman" panose="02020603050405020304" pitchFamily="18" charset="0"/>
              </a:rPr>
              <a:t> до умов договору </a:t>
            </a:r>
            <a:r>
              <a:rPr lang="ru-RU" sz="2000" dirty="0" err="1">
                <a:cs typeface="Times New Roman" panose="02020603050405020304" pitchFamily="18" charset="0"/>
              </a:rPr>
              <a:t>страхування</a:t>
            </a:r>
            <a:r>
              <a:rPr lang="ru-RU" sz="2000" dirty="0">
                <a:cs typeface="Times New Roman" panose="02020603050405020304" pitchFamily="18" charset="0"/>
              </a:rPr>
              <a:t> та </a:t>
            </a:r>
            <a:r>
              <a:rPr lang="ru-RU" sz="2000" dirty="0" err="1">
                <a:cs typeface="Times New Roman" panose="02020603050405020304" pitchFamily="18" charset="0"/>
              </a:rPr>
              <a:t>законодавства</a:t>
            </a:r>
            <a:r>
              <a:rPr lang="ru-RU" sz="2000" dirty="0">
                <a:cs typeface="Times New Roman" panose="02020603050405020304" pitchFamily="18" charset="0"/>
              </a:rPr>
              <a:t> шляхом </a:t>
            </a:r>
            <a:r>
              <a:rPr lang="ru-RU" sz="2000" dirty="0" err="1">
                <a:cs typeface="Times New Roman" panose="02020603050405020304" pitchFamily="18" charset="0"/>
              </a:rPr>
              <a:t>відшкодування</a:t>
            </a:r>
            <a:r>
              <a:rPr lang="ru-RU" sz="2000" dirty="0">
                <a:cs typeface="Times New Roman" panose="02020603050405020304" pitchFamily="18" charset="0"/>
              </a:rPr>
              <a:t> </a:t>
            </a:r>
            <a:r>
              <a:rPr lang="ru-RU" sz="2000" dirty="0" err="1">
                <a:cs typeface="Times New Roman" panose="02020603050405020304" pitchFamily="18" charset="0"/>
              </a:rPr>
              <a:t>шкоди</a:t>
            </a:r>
            <a:r>
              <a:rPr lang="ru-RU" sz="2000" dirty="0">
                <a:cs typeface="Times New Roman" panose="02020603050405020304" pitchFamily="18" charset="0"/>
              </a:rPr>
              <a:t>, </a:t>
            </a:r>
            <a:r>
              <a:rPr lang="ru-RU" sz="2000" dirty="0" err="1">
                <a:cs typeface="Times New Roman" panose="02020603050405020304" pitchFamily="18" charset="0"/>
              </a:rPr>
              <a:t>заподіяної</a:t>
            </a:r>
            <a:r>
              <a:rPr lang="ru-RU" sz="2000" dirty="0">
                <a:cs typeface="Times New Roman" panose="02020603050405020304" pitchFamily="18" charset="0"/>
              </a:rPr>
              <a:t> особою, </a:t>
            </a:r>
            <a:r>
              <a:rPr lang="ru-RU" sz="2000" dirty="0" err="1">
                <a:cs typeface="Times New Roman" panose="02020603050405020304" pitchFamily="18" charset="0"/>
              </a:rPr>
              <a:t>відповідальність</a:t>
            </a:r>
            <a:r>
              <a:rPr lang="ru-RU" sz="2000" dirty="0">
                <a:cs typeface="Times New Roman" panose="02020603050405020304" pitchFamily="18" charset="0"/>
              </a:rPr>
              <a:t> </a:t>
            </a:r>
            <a:r>
              <a:rPr lang="ru-RU" sz="2000" dirty="0" err="1">
                <a:cs typeface="Times New Roman" panose="02020603050405020304" pitchFamily="18" charset="0"/>
              </a:rPr>
              <a:t>якої</a:t>
            </a:r>
            <a:r>
              <a:rPr lang="ru-RU" sz="2000" dirty="0">
                <a:cs typeface="Times New Roman" panose="02020603050405020304" pitchFamily="18" charset="0"/>
              </a:rPr>
              <a:t> застрахована, </a:t>
            </a:r>
            <a:r>
              <a:rPr lang="ru-RU" sz="2000" dirty="0" err="1">
                <a:cs typeface="Times New Roman" panose="02020603050405020304" pitchFamily="18" charset="0"/>
              </a:rPr>
              <a:t>потерпілій</a:t>
            </a:r>
            <a:r>
              <a:rPr lang="ru-RU" sz="2000" dirty="0">
                <a:cs typeface="Times New Roman" panose="02020603050405020304" pitchFamily="18" charset="0"/>
              </a:rPr>
              <a:t> </a:t>
            </a:r>
            <a:r>
              <a:rPr lang="ru-RU" sz="2000" dirty="0" err="1">
                <a:cs typeface="Times New Roman" panose="02020603050405020304" pitchFamily="18" charset="0"/>
              </a:rPr>
              <a:t>третій</a:t>
            </a:r>
            <a:r>
              <a:rPr lang="ru-RU" sz="2000" dirty="0">
                <a:cs typeface="Times New Roman" panose="02020603050405020304" pitchFamily="18" charset="0"/>
              </a:rPr>
              <a:t> </a:t>
            </a:r>
            <a:r>
              <a:rPr lang="ru-RU" sz="2000" dirty="0" err="1">
                <a:cs typeface="Times New Roman" panose="02020603050405020304" pitchFamily="18" charset="0"/>
              </a:rPr>
              <a:t>особі</a:t>
            </a:r>
            <a:r>
              <a:rPr lang="ru-RU" sz="2000" dirty="0">
                <a:cs typeface="Times New Roman" panose="02020603050405020304" pitchFamily="18" charset="0"/>
              </a:rPr>
              <a:t> та/</a:t>
            </a:r>
            <a:r>
              <a:rPr lang="ru-RU" sz="2000" dirty="0" err="1">
                <a:cs typeface="Times New Roman" panose="02020603050405020304" pitchFamily="18" charset="0"/>
              </a:rPr>
              <a:t>або</a:t>
            </a:r>
            <a:r>
              <a:rPr lang="ru-RU" sz="2000" dirty="0">
                <a:cs typeface="Times New Roman" panose="02020603050405020304" pitchFamily="18" charset="0"/>
              </a:rPr>
              <a:t> </a:t>
            </a:r>
            <a:r>
              <a:rPr lang="ru-RU" sz="2000" dirty="0" err="1">
                <a:cs typeface="Times New Roman" panose="02020603050405020304" pitchFamily="18" charset="0"/>
              </a:rPr>
              <a:t>її</a:t>
            </a:r>
            <a:r>
              <a:rPr lang="ru-RU" sz="2000" dirty="0">
                <a:cs typeface="Times New Roman" panose="02020603050405020304" pitchFamily="18" charset="0"/>
              </a:rPr>
              <a:t> майну </a:t>
            </a:r>
            <a:r>
              <a:rPr lang="ru-RU" sz="2000" dirty="0" err="1">
                <a:cs typeface="Times New Roman" panose="02020603050405020304" pitchFamily="18" charset="0"/>
              </a:rPr>
              <a:t>внаслідок</a:t>
            </a:r>
            <a:r>
              <a:rPr lang="ru-RU" sz="2000" dirty="0">
                <a:cs typeface="Times New Roman" panose="02020603050405020304" pitchFamily="18" charset="0"/>
              </a:rPr>
              <a:t> </a:t>
            </a:r>
            <a:r>
              <a:rPr lang="ru-RU" sz="2000" dirty="0" err="1">
                <a:cs typeface="Times New Roman" panose="02020603050405020304" pitchFamily="18" charset="0"/>
              </a:rPr>
              <a:t>настання</a:t>
            </a:r>
            <a:r>
              <a:rPr lang="ru-RU" sz="2000" dirty="0">
                <a:cs typeface="Times New Roman" panose="02020603050405020304" pitchFamily="18" charset="0"/>
              </a:rPr>
              <a:t> </a:t>
            </a:r>
            <a:r>
              <a:rPr lang="ru-RU" sz="2000" dirty="0" err="1">
                <a:cs typeface="Times New Roman" panose="02020603050405020304" pitchFamily="18" charset="0"/>
              </a:rPr>
              <a:t>події</a:t>
            </a:r>
            <a:r>
              <a:rPr lang="ru-RU" sz="2000" dirty="0">
                <a:cs typeface="Times New Roman" panose="02020603050405020304" pitchFamily="18" charset="0"/>
              </a:rPr>
              <a:t>, на </a:t>
            </a:r>
            <a:r>
              <a:rPr lang="ru-RU" sz="2000" dirty="0" err="1">
                <a:cs typeface="Times New Roman" panose="02020603050405020304" pitchFamily="18" charset="0"/>
              </a:rPr>
              <a:t>випадок</a:t>
            </a:r>
            <a:r>
              <a:rPr lang="ru-RU" sz="2000" dirty="0">
                <a:cs typeface="Times New Roman" panose="02020603050405020304" pitchFamily="18" charset="0"/>
              </a:rPr>
              <a:t> </a:t>
            </a:r>
            <a:r>
              <a:rPr lang="ru-RU" sz="2000" dirty="0" err="1">
                <a:cs typeface="Times New Roman" panose="02020603050405020304" pitchFamily="18" charset="0"/>
              </a:rPr>
              <a:t>виникнення</a:t>
            </a:r>
            <a:r>
              <a:rPr lang="ru-RU" sz="2000" dirty="0">
                <a:cs typeface="Times New Roman" panose="02020603050405020304" pitchFamily="18" charset="0"/>
              </a:rPr>
              <a:t> </a:t>
            </a:r>
            <a:r>
              <a:rPr lang="ru-RU" sz="2000" dirty="0" err="1">
                <a:cs typeface="Times New Roman" panose="02020603050405020304" pitchFamily="18" charset="0"/>
              </a:rPr>
              <a:t>якої</a:t>
            </a:r>
            <a:r>
              <a:rPr lang="ru-RU" sz="2000" dirty="0">
                <a:cs typeface="Times New Roman" panose="02020603050405020304" pitchFamily="18" charset="0"/>
              </a:rPr>
              <a:t> проводиться </a:t>
            </a:r>
            <a:r>
              <a:rPr lang="ru-RU" sz="2000" dirty="0" err="1">
                <a:cs typeface="Times New Roman" panose="02020603050405020304" pitchFamily="18" charset="0"/>
              </a:rPr>
              <a:t>страхування</a:t>
            </a:r>
            <a:r>
              <a:rPr lang="ru-RU" sz="2000" dirty="0">
                <a:cs typeface="Times New Roman" panose="02020603050405020304" pitchFamily="18" charset="0"/>
              </a:rPr>
              <a:t> (страхового </a:t>
            </a:r>
            <a:r>
              <a:rPr lang="ru-RU" sz="2000" dirty="0" err="1">
                <a:cs typeface="Times New Roman" panose="02020603050405020304" pitchFamily="18" charset="0"/>
              </a:rPr>
              <a:t>ризику</a:t>
            </a:r>
            <a:r>
              <a:rPr lang="ru-RU" sz="2000" dirty="0">
                <a:cs typeface="Times New Roman" panose="02020603050405020304" pitchFamily="18" charset="0"/>
              </a:rPr>
              <a:t>), </a:t>
            </a:r>
            <a:r>
              <a:rPr lang="ru-RU" sz="2000" dirty="0" err="1">
                <a:cs typeface="Times New Roman" panose="02020603050405020304" pitchFamily="18" charset="0"/>
              </a:rPr>
              <a:t>під</a:t>
            </a:r>
            <a:r>
              <a:rPr lang="ru-RU" sz="2000" dirty="0">
                <a:cs typeface="Times New Roman" panose="02020603050405020304" pitchFamily="18" charset="0"/>
              </a:rPr>
              <a:t> час </a:t>
            </a:r>
            <a:r>
              <a:rPr lang="ru-RU" sz="2000" dirty="0" err="1">
                <a:cs typeface="Times New Roman" panose="02020603050405020304" pitchFamily="18" charset="0"/>
              </a:rPr>
              <a:t>використання</a:t>
            </a:r>
            <a:r>
              <a:rPr lang="ru-RU" sz="2000" dirty="0">
                <a:cs typeface="Times New Roman" panose="02020603050405020304" pitchFamily="18" charset="0"/>
              </a:rPr>
              <a:t> (</a:t>
            </a:r>
            <a:r>
              <a:rPr lang="ru-RU" sz="2000" dirty="0" err="1">
                <a:cs typeface="Times New Roman" panose="02020603050405020304" pitchFamily="18" charset="0"/>
              </a:rPr>
              <a:t>експлуатації</a:t>
            </a:r>
            <a:r>
              <a:rPr lang="ru-RU" sz="2000" dirty="0">
                <a:cs typeface="Times New Roman" panose="02020603050405020304" pitchFamily="18" charset="0"/>
              </a:rPr>
              <a:t>) </a:t>
            </a:r>
            <a:r>
              <a:rPr lang="ru-RU" sz="2000" dirty="0" err="1">
                <a:cs typeface="Times New Roman" panose="02020603050405020304" pitchFamily="18" charset="0"/>
              </a:rPr>
              <a:t>зазначеного</a:t>
            </a:r>
            <a:r>
              <a:rPr lang="ru-RU" sz="2000" dirty="0">
                <a:cs typeface="Times New Roman" panose="02020603050405020304" pitchFamily="18" charset="0"/>
              </a:rPr>
              <a:t> в </a:t>
            </a:r>
            <a:r>
              <a:rPr lang="ru-RU" sz="2000" dirty="0" err="1">
                <a:cs typeface="Times New Roman" panose="02020603050405020304" pitchFamily="18" charset="0"/>
              </a:rPr>
              <a:t>договорі</a:t>
            </a:r>
            <a:r>
              <a:rPr lang="ru-RU" sz="2000" dirty="0">
                <a:cs typeface="Times New Roman" panose="02020603050405020304" pitchFamily="18" charset="0"/>
              </a:rPr>
              <a:t> </a:t>
            </a:r>
            <a:r>
              <a:rPr lang="ru-RU" sz="2000" dirty="0" err="1">
                <a:cs typeface="Times New Roman" panose="02020603050405020304" pitchFamily="18" charset="0"/>
              </a:rPr>
              <a:t>страхування</a:t>
            </a:r>
            <a:r>
              <a:rPr lang="ru-RU" sz="2000" dirty="0">
                <a:cs typeface="Times New Roman" panose="02020603050405020304" pitchFamily="18" charset="0"/>
              </a:rPr>
              <a:t> наземного транспортного </a:t>
            </a:r>
            <a:r>
              <a:rPr lang="ru-RU" sz="2000" dirty="0" err="1">
                <a:cs typeface="Times New Roman" panose="02020603050405020304" pitchFamily="18" charset="0"/>
              </a:rPr>
              <a:t>засобу</a:t>
            </a:r>
            <a:r>
              <a:rPr lang="ru-RU" sz="2000" dirty="0">
                <a:cs typeface="Times New Roman" panose="02020603050405020304" pitchFamily="18" charset="0"/>
              </a:rPr>
              <a:t> (</a:t>
            </a:r>
            <a:r>
              <a:rPr lang="ru-RU" sz="2000" dirty="0" err="1">
                <a:cs typeface="Times New Roman" panose="02020603050405020304" pitchFamily="18" charset="0"/>
              </a:rPr>
              <a:t>уключаючи</a:t>
            </a:r>
            <a:r>
              <a:rPr lang="ru-RU" sz="2000" dirty="0">
                <a:cs typeface="Times New Roman" panose="02020603050405020304" pitchFamily="18" charset="0"/>
              </a:rPr>
              <a:t> </a:t>
            </a:r>
            <a:r>
              <a:rPr lang="ru-RU" sz="2000" dirty="0" err="1">
                <a:cs typeface="Times New Roman" panose="02020603050405020304" pitchFamily="18" charset="0"/>
              </a:rPr>
              <a:t>залізничний</a:t>
            </a:r>
            <a:r>
              <a:rPr lang="ru-RU" sz="2000" dirty="0">
                <a:cs typeface="Times New Roman" panose="02020603050405020304" pitchFamily="18" charset="0"/>
              </a:rPr>
              <a:t> транспорт).</a:t>
            </a:r>
            <a:endParaRPr lang="uk-UA" sz="2000" i="1" dirty="0">
              <a:cs typeface="Times New Roman" panose="02020603050405020304" pitchFamily="18" charset="0"/>
            </a:endParaRPr>
          </a:p>
        </p:txBody>
      </p:sp>
      <p:pic>
        <p:nvPicPr>
          <p:cNvPr id="21" name="Рисунок 20">
            <a:extLst>
              <a:ext uri="{FF2B5EF4-FFF2-40B4-BE49-F238E27FC236}">
                <a16:creationId xmlns:a16="http://schemas.microsoft.com/office/drawing/2014/main" id="{0916C1BD-8FB4-4EAE-9C44-590C77C477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1" t="16747" r="3800" b="13552"/>
          <a:stretch/>
        </p:blipFill>
        <p:spPr>
          <a:xfrm>
            <a:off x="134502" y="2586255"/>
            <a:ext cx="2256087" cy="1682742"/>
          </a:xfrm>
          <a:prstGeom prst="rect">
            <a:avLst/>
          </a:prstGeom>
        </p:spPr>
      </p:pic>
      <p:sp>
        <p:nvSpPr>
          <p:cNvPr id="22" name="TextBox 21">
            <a:extLst>
              <a:ext uri="{FF2B5EF4-FFF2-40B4-BE49-F238E27FC236}">
                <a16:creationId xmlns:a16="http://schemas.microsoft.com/office/drawing/2014/main" id="{08D860B5-F6F1-45D6-A548-24F2AD5F8B9B}"/>
              </a:ext>
            </a:extLst>
          </p:cNvPr>
          <p:cNvSpPr txBox="1"/>
          <p:nvPr/>
        </p:nvSpPr>
        <p:spPr>
          <a:xfrm>
            <a:off x="3152571" y="4864930"/>
            <a:ext cx="3248226" cy="1200329"/>
          </a:xfrm>
          <a:prstGeom prst="rect">
            <a:avLst/>
          </a:prstGeom>
          <a:solidFill>
            <a:schemeClr val="bg1">
              <a:lumMod val="85000"/>
            </a:schemeClr>
          </a:solidFill>
          <a:effectLst>
            <a:glow rad="63500">
              <a:schemeClr val="accent3">
                <a:satMod val="175000"/>
                <a:alpha val="40000"/>
              </a:schemeClr>
            </a:glow>
          </a:effectLst>
        </p:spPr>
        <p:txBody>
          <a:bodyPr wrap="square">
            <a:spAutoFit/>
          </a:bodyPr>
          <a:lstStyle/>
          <a:p>
            <a:pPr algn="ctr"/>
            <a:r>
              <a:rPr lang="ru-RU" b="1" dirty="0" err="1"/>
              <a:t>Завдання</a:t>
            </a:r>
            <a:r>
              <a:rPr lang="ru-RU" b="1" dirty="0"/>
              <a:t> </a:t>
            </a:r>
            <a:r>
              <a:rPr lang="ru-RU" b="1" dirty="0" err="1"/>
              <a:t>шкоди</a:t>
            </a:r>
            <a:r>
              <a:rPr lang="ru-RU" b="1" dirty="0"/>
              <a:t> майну </a:t>
            </a:r>
            <a:r>
              <a:rPr lang="ru-RU" b="1" dirty="0" err="1"/>
              <a:t>Третіх</a:t>
            </a:r>
            <a:r>
              <a:rPr lang="ru-RU" b="1" dirty="0"/>
              <a:t> </a:t>
            </a:r>
            <a:r>
              <a:rPr lang="ru-RU" b="1" dirty="0" err="1"/>
              <a:t>осіб</a:t>
            </a:r>
            <a:r>
              <a:rPr lang="ru-RU" b="1" dirty="0"/>
              <a:t> </a:t>
            </a:r>
            <a:r>
              <a:rPr lang="ru-RU" b="1" dirty="0" err="1"/>
              <a:t>під</a:t>
            </a:r>
            <a:r>
              <a:rPr lang="ru-RU" b="1" dirty="0"/>
              <a:t> час </a:t>
            </a:r>
            <a:r>
              <a:rPr lang="ru-RU" b="1" dirty="0" err="1"/>
              <a:t>використання</a:t>
            </a:r>
            <a:r>
              <a:rPr lang="ru-RU" b="1" dirty="0"/>
              <a:t> (</a:t>
            </a:r>
            <a:r>
              <a:rPr lang="ru-RU" b="1" dirty="0" err="1"/>
              <a:t>експлуатації</a:t>
            </a:r>
            <a:r>
              <a:rPr lang="ru-RU" b="1" dirty="0"/>
              <a:t>) </a:t>
            </a:r>
            <a:r>
              <a:rPr lang="ru-RU" b="1" dirty="0" err="1"/>
              <a:t>Забезпеченого</a:t>
            </a:r>
            <a:r>
              <a:rPr lang="ru-RU" b="1" dirty="0"/>
              <a:t> ТЗ</a:t>
            </a:r>
            <a:endParaRPr lang="ru-UA" b="1" dirty="0"/>
          </a:p>
        </p:txBody>
      </p:sp>
      <p:sp>
        <p:nvSpPr>
          <p:cNvPr id="23" name="TextBox 22">
            <a:extLst>
              <a:ext uri="{FF2B5EF4-FFF2-40B4-BE49-F238E27FC236}">
                <a16:creationId xmlns:a16="http://schemas.microsoft.com/office/drawing/2014/main" id="{67C5CC35-BCAC-44F7-BEBB-E63E1183DB66}"/>
              </a:ext>
            </a:extLst>
          </p:cNvPr>
          <p:cNvSpPr txBox="1"/>
          <p:nvPr/>
        </p:nvSpPr>
        <p:spPr>
          <a:xfrm>
            <a:off x="7576456" y="4864930"/>
            <a:ext cx="3614055" cy="1200329"/>
          </a:xfrm>
          <a:prstGeom prst="rect">
            <a:avLst/>
          </a:prstGeom>
          <a:solidFill>
            <a:schemeClr val="bg1">
              <a:lumMod val="85000"/>
            </a:schemeClr>
          </a:solidFill>
          <a:effectLst>
            <a:glow rad="63500">
              <a:schemeClr val="accent3">
                <a:satMod val="175000"/>
                <a:alpha val="40000"/>
              </a:schemeClr>
            </a:glow>
          </a:effectLst>
        </p:spPr>
        <p:txBody>
          <a:bodyPr wrap="square" rtlCol="0">
            <a:spAutoFit/>
          </a:bodyPr>
          <a:lstStyle/>
          <a:p>
            <a:pPr algn="ctr"/>
            <a:r>
              <a:rPr lang="ru-RU" b="1" dirty="0" err="1"/>
              <a:t>Завдання</a:t>
            </a:r>
            <a:r>
              <a:rPr lang="ru-RU" b="1" dirty="0"/>
              <a:t> </a:t>
            </a:r>
            <a:r>
              <a:rPr lang="ru-RU" b="1" dirty="0" err="1"/>
              <a:t>шкоди</a:t>
            </a:r>
            <a:r>
              <a:rPr lang="ru-RU" b="1" dirty="0"/>
              <a:t> </a:t>
            </a:r>
            <a:r>
              <a:rPr lang="ru-RU" b="1" dirty="0" err="1"/>
              <a:t>життю</a:t>
            </a:r>
            <a:r>
              <a:rPr lang="ru-RU" b="1" dirty="0"/>
              <a:t>\</a:t>
            </a:r>
            <a:r>
              <a:rPr lang="ru-RU" b="1" dirty="0" err="1"/>
              <a:t>здоров’ю</a:t>
            </a:r>
            <a:r>
              <a:rPr lang="ru-RU" b="1" dirty="0"/>
              <a:t> </a:t>
            </a:r>
            <a:r>
              <a:rPr lang="ru-RU" b="1" dirty="0" err="1"/>
              <a:t>Третьої</a:t>
            </a:r>
            <a:r>
              <a:rPr lang="ru-RU" b="1" dirty="0"/>
              <a:t> особи </a:t>
            </a:r>
            <a:r>
              <a:rPr lang="ru-RU" b="1" dirty="0" err="1"/>
              <a:t>під</a:t>
            </a:r>
            <a:r>
              <a:rPr lang="ru-RU" b="1" dirty="0"/>
              <a:t> час </a:t>
            </a:r>
            <a:r>
              <a:rPr lang="ru-RU" b="1" dirty="0" err="1"/>
              <a:t>використання</a:t>
            </a:r>
            <a:r>
              <a:rPr lang="ru-RU" b="1" dirty="0"/>
              <a:t> (</a:t>
            </a:r>
            <a:r>
              <a:rPr lang="ru-RU" b="1" dirty="0" err="1"/>
              <a:t>експлуатації</a:t>
            </a:r>
            <a:r>
              <a:rPr lang="ru-RU" b="1" dirty="0"/>
              <a:t>) транспортного </a:t>
            </a:r>
            <a:r>
              <a:rPr lang="ru-RU" b="1" dirty="0" err="1"/>
              <a:t>засобу</a:t>
            </a:r>
            <a:endParaRPr lang="ru-UA" b="1" dirty="0"/>
          </a:p>
        </p:txBody>
      </p:sp>
      <p:sp>
        <p:nvSpPr>
          <p:cNvPr id="24" name="Стрелка: вниз 23">
            <a:extLst>
              <a:ext uri="{FF2B5EF4-FFF2-40B4-BE49-F238E27FC236}">
                <a16:creationId xmlns:a16="http://schemas.microsoft.com/office/drawing/2014/main" id="{9AAE49A2-BAB3-4445-8FC4-73AB8F50DC01}"/>
              </a:ext>
            </a:extLst>
          </p:cNvPr>
          <p:cNvSpPr/>
          <p:nvPr/>
        </p:nvSpPr>
        <p:spPr>
          <a:xfrm>
            <a:off x="4561503" y="4268997"/>
            <a:ext cx="424152" cy="595933"/>
          </a:xfrm>
          <a:prstGeom prst="downArrow">
            <a:avLst/>
          </a:prstGeom>
          <a:solidFill>
            <a:srgbClr val="8E0000"/>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UA"/>
          </a:p>
        </p:txBody>
      </p:sp>
      <p:sp>
        <p:nvSpPr>
          <p:cNvPr id="25" name="Стрелка: вниз 24">
            <a:extLst>
              <a:ext uri="{FF2B5EF4-FFF2-40B4-BE49-F238E27FC236}">
                <a16:creationId xmlns:a16="http://schemas.microsoft.com/office/drawing/2014/main" id="{B2AA0798-10C5-4845-B1EF-9BC907D7B72A}"/>
              </a:ext>
            </a:extLst>
          </p:cNvPr>
          <p:cNvSpPr/>
          <p:nvPr/>
        </p:nvSpPr>
        <p:spPr>
          <a:xfrm>
            <a:off x="9144390" y="4268997"/>
            <a:ext cx="424152" cy="595933"/>
          </a:xfrm>
          <a:prstGeom prst="downArrow">
            <a:avLst/>
          </a:prstGeom>
          <a:solidFill>
            <a:srgbClr val="8E0000"/>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08451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5EEF1E5-99A1-432B-8D50-964E62252B31}"/>
              </a:ext>
            </a:extLst>
          </p:cNvPr>
          <p:cNvSpPr>
            <a:spLocks/>
          </p:cNvSpPr>
          <p:nvPr/>
        </p:nvSpPr>
        <p:spPr>
          <a:xfrm>
            <a:off x="0" y="0"/>
            <a:ext cx="3666585" cy="6858000"/>
          </a:xfrm>
          <a:prstGeom prst="rect">
            <a:avLst/>
          </a:prstGeom>
          <a:blipFill>
            <a:blip r:embed="rId2"/>
            <a:stretch>
              <a:fillRect l="-57861" r="-118341"/>
            </a:stretch>
          </a:blipFill>
          <a:ln>
            <a:noFill/>
          </a:ln>
          <a:effectLst>
            <a:glow rad="127000">
              <a:schemeClr val="accent1">
                <a:alpha val="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5" name="Рисунок 4">
            <a:extLst>
              <a:ext uri="{FF2B5EF4-FFF2-40B4-BE49-F238E27FC236}">
                <a16:creationId xmlns:a16="http://schemas.microsoft.com/office/drawing/2014/main" id="{50611D10-1BA5-4AAA-8F06-80F4279B1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37" y="364772"/>
            <a:ext cx="1650794" cy="558730"/>
          </a:xfrm>
          <a:prstGeom prst="rect">
            <a:avLst/>
          </a:prstGeom>
        </p:spPr>
      </p:pic>
      <p:sp>
        <p:nvSpPr>
          <p:cNvPr id="32" name="TextBox 31">
            <a:extLst>
              <a:ext uri="{FF2B5EF4-FFF2-40B4-BE49-F238E27FC236}">
                <a16:creationId xmlns:a16="http://schemas.microsoft.com/office/drawing/2014/main" id="{1C2947ED-D8B4-49AC-9787-9AE72214B285}"/>
              </a:ext>
            </a:extLst>
          </p:cNvPr>
          <p:cNvSpPr txBox="1"/>
          <p:nvPr/>
        </p:nvSpPr>
        <p:spPr>
          <a:xfrm>
            <a:off x="3895297" y="1394103"/>
            <a:ext cx="7815166" cy="1200329"/>
          </a:xfrm>
          <a:prstGeom prst="rect">
            <a:avLst/>
          </a:prstGeom>
          <a:noFill/>
        </p:spPr>
        <p:txBody>
          <a:bodyPr wrap="square" rtlCol="0">
            <a:spAutoFit/>
          </a:bodyPr>
          <a:lstStyle/>
          <a:p>
            <a:pPr algn="just">
              <a:buClr>
                <a:srgbClr val="4D4F53"/>
              </a:buClr>
            </a:pPr>
            <a:r>
              <a:rPr lang="uk-UA" b="1" dirty="0">
                <a:cs typeface="Times New Roman" panose="02020603050405020304" pitchFamily="18" charset="0"/>
              </a:rPr>
              <a:t>Розмір страхового тарифу </a:t>
            </a:r>
            <a:r>
              <a:rPr lang="uk-UA" dirty="0">
                <a:cs typeface="Times New Roman" panose="02020603050405020304" pitchFamily="18" charset="0"/>
              </a:rPr>
              <a:t>встановлюється за згодою сторін та обчислюється на підставі Тарифної політики та Тарифів за стандартним страховим продуктом Страховика, враховуючи обрані Страхувальником умови, які визначають обставини, що впливають на ступінь ризику, а саме:</a:t>
            </a:r>
            <a:endParaRPr lang="uk-UA" sz="1600" b="1" dirty="0">
              <a:solidFill>
                <a:srgbClr val="4D4F53"/>
              </a:solidFill>
              <a:cs typeface="Times New Roman" panose="02020603050405020304" pitchFamily="18" charset="0"/>
            </a:endParaRPr>
          </a:p>
        </p:txBody>
      </p:sp>
      <p:sp>
        <p:nvSpPr>
          <p:cNvPr id="34" name="TextBox 33">
            <a:extLst>
              <a:ext uri="{FF2B5EF4-FFF2-40B4-BE49-F238E27FC236}">
                <a16:creationId xmlns:a16="http://schemas.microsoft.com/office/drawing/2014/main" id="{78DB0306-87BE-4574-9A7F-64BE898F6AF7}"/>
              </a:ext>
            </a:extLst>
          </p:cNvPr>
          <p:cNvSpPr txBox="1"/>
          <p:nvPr/>
        </p:nvSpPr>
        <p:spPr>
          <a:xfrm>
            <a:off x="4725687" y="2554864"/>
            <a:ext cx="6984776" cy="2396938"/>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Ø"/>
            </a:pPr>
            <a:r>
              <a:rPr lang="ru-RU" dirty="0"/>
              <a:t>Період (термін) </a:t>
            </a:r>
            <a:r>
              <a:rPr lang="ru-RU" dirty="0" err="1"/>
              <a:t>страхування</a:t>
            </a:r>
            <a:r>
              <a:rPr lang="ru-RU" dirty="0"/>
              <a:t>; </a:t>
            </a:r>
          </a:p>
          <a:p>
            <a:pPr marL="285750" indent="-285750" algn="just">
              <a:lnSpc>
                <a:spcPct val="120000"/>
              </a:lnSpc>
              <a:buFont typeface="Wingdings" panose="05000000000000000000" pitchFamily="2" charset="2"/>
              <a:buChar char="Ø"/>
            </a:pPr>
            <a:r>
              <a:rPr lang="ru-RU" dirty="0" err="1"/>
              <a:t>Розмір</a:t>
            </a:r>
            <a:r>
              <a:rPr lang="ru-RU" dirty="0"/>
              <a:t> </a:t>
            </a:r>
            <a:r>
              <a:rPr lang="ru-RU" dirty="0" err="1"/>
              <a:t>страхової</a:t>
            </a:r>
            <a:r>
              <a:rPr lang="ru-RU" dirty="0"/>
              <a:t> </a:t>
            </a:r>
            <a:r>
              <a:rPr lang="ru-RU" dirty="0" err="1"/>
              <a:t>суми</a:t>
            </a:r>
            <a:r>
              <a:rPr lang="ru-RU" dirty="0"/>
              <a:t> (</a:t>
            </a:r>
            <a:r>
              <a:rPr lang="ru-RU" dirty="0" err="1"/>
              <a:t>ліміт</a:t>
            </a:r>
            <a:r>
              <a:rPr lang="ru-RU" dirty="0"/>
              <a:t> </a:t>
            </a:r>
            <a:r>
              <a:rPr lang="ru-RU" dirty="0" err="1"/>
              <a:t>відповідальності</a:t>
            </a:r>
            <a:r>
              <a:rPr lang="ru-RU" dirty="0"/>
              <a:t>); </a:t>
            </a:r>
          </a:p>
          <a:p>
            <a:pPr marL="285750" indent="-285750" algn="just">
              <a:lnSpc>
                <a:spcPct val="120000"/>
              </a:lnSpc>
              <a:buFont typeface="Wingdings" panose="05000000000000000000" pitchFamily="2" charset="2"/>
              <a:buChar char="Ø"/>
            </a:pPr>
            <a:r>
              <a:rPr lang="ru-RU" dirty="0" err="1"/>
              <a:t>Місце</a:t>
            </a:r>
            <a:r>
              <a:rPr lang="ru-RU" dirty="0"/>
              <a:t> </a:t>
            </a:r>
            <a:r>
              <a:rPr lang="ru-RU" dirty="0" err="1"/>
              <a:t>реєстрації</a:t>
            </a:r>
            <a:r>
              <a:rPr lang="ru-RU" dirty="0"/>
              <a:t> ТЗ (</a:t>
            </a:r>
            <a:r>
              <a:rPr lang="ru-RU" dirty="0" err="1"/>
              <a:t>переважного</a:t>
            </a:r>
            <a:r>
              <a:rPr lang="ru-RU" dirty="0"/>
              <a:t> </a:t>
            </a:r>
            <a:r>
              <a:rPr lang="ru-RU" dirty="0" err="1"/>
              <a:t>використання</a:t>
            </a:r>
            <a:r>
              <a:rPr lang="ru-RU" dirty="0"/>
              <a:t>); </a:t>
            </a:r>
          </a:p>
          <a:p>
            <a:pPr marL="285750" indent="-285750" algn="just">
              <a:lnSpc>
                <a:spcPct val="120000"/>
              </a:lnSpc>
              <a:buFont typeface="Wingdings" panose="05000000000000000000" pitchFamily="2" charset="2"/>
              <a:buChar char="Ø"/>
            </a:pPr>
            <a:r>
              <a:rPr lang="ru-RU" dirty="0"/>
              <a:t>Тип ТЗ;</a:t>
            </a:r>
          </a:p>
          <a:p>
            <a:pPr marL="285750" indent="-285750" algn="just">
              <a:lnSpc>
                <a:spcPct val="120000"/>
              </a:lnSpc>
              <a:buFont typeface="Wingdings" panose="05000000000000000000" pitchFamily="2" charset="2"/>
              <a:buChar char="Ø"/>
            </a:pPr>
            <a:r>
              <a:rPr lang="ru-RU" dirty="0"/>
              <a:t>Режим </a:t>
            </a:r>
            <a:r>
              <a:rPr lang="ru-RU" dirty="0" err="1"/>
              <a:t>експлуатації</a:t>
            </a:r>
            <a:r>
              <a:rPr lang="ru-RU" dirty="0"/>
              <a:t>/</a:t>
            </a:r>
            <a:r>
              <a:rPr lang="ru-RU" dirty="0" err="1"/>
              <a:t>використання</a:t>
            </a:r>
            <a:r>
              <a:rPr lang="ru-RU" dirty="0"/>
              <a:t> ТЗ; </a:t>
            </a:r>
          </a:p>
          <a:p>
            <a:pPr marL="285750" indent="-285750" algn="just">
              <a:lnSpc>
                <a:spcPct val="120000"/>
              </a:lnSpc>
              <a:buFont typeface="Wingdings" panose="05000000000000000000" pitchFamily="2" charset="2"/>
              <a:buChar char="Ø"/>
            </a:pPr>
            <a:r>
              <a:rPr lang="ru-RU" dirty="0" err="1"/>
              <a:t>Інші</a:t>
            </a:r>
            <a:r>
              <a:rPr lang="ru-RU" dirty="0"/>
              <a:t> </a:t>
            </a:r>
            <a:r>
              <a:rPr lang="ru-RU" dirty="0" err="1"/>
              <a:t>Додаткові</a:t>
            </a:r>
            <a:r>
              <a:rPr lang="ru-RU" dirty="0"/>
              <a:t> </a:t>
            </a:r>
            <a:r>
              <a:rPr lang="ru-RU" dirty="0" err="1"/>
              <a:t>умови</a:t>
            </a:r>
            <a:r>
              <a:rPr lang="ru-RU" dirty="0"/>
              <a:t>, </a:t>
            </a:r>
            <a:r>
              <a:rPr lang="ru-RU" dirty="0" err="1"/>
              <a:t>що</a:t>
            </a:r>
            <a:r>
              <a:rPr lang="ru-RU" dirty="0"/>
              <a:t> </a:t>
            </a:r>
            <a:r>
              <a:rPr lang="ru-RU" dirty="0" err="1"/>
              <a:t>можуть</a:t>
            </a:r>
            <a:r>
              <a:rPr lang="ru-RU" dirty="0"/>
              <a:t> бути </a:t>
            </a:r>
            <a:r>
              <a:rPr lang="ru-RU" dirty="0" err="1"/>
              <a:t>внесені</a:t>
            </a:r>
            <a:r>
              <a:rPr lang="ru-RU" dirty="0"/>
              <a:t> в </a:t>
            </a:r>
            <a:r>
              <a:rPr lang="ru-RU" dirty="0" err="1"/>
              <a:t>Договір</a:t>
            </a:r>
            <a:r>
              <a:rPr lang="ru-RU" dirty="0"/>
              <a:t> </a:t>
            </a:r>
            <a:r>
              <a:rPr lang="ru-RU" dirty="0" err="1"/>
              <a:t>страхування</a:t>
            </a:r>
            <a:r>
              <a:rPr lang="ru-RU" dirty="0"/>
              <a:t> за </a:t>
            </a:r>
            <a:r>
              <a:rPr lang="ru-RU" dirty="0" err="1"/>
              <a:t>згодою</a:t>
            </a:r>
            <a:r>
              <a:rPr lang="ru-RU" dirty="0"/>
              <a:t> </a:t>
            </a:r>
            <a:r>
              <a:rPr lang="ru-RU" dirty="0" err="1"/>
              <a:t>сторін</a:t>
            </a:r>
            <a:r>
              <a:rPr lang="ru-RU" dirty="0"/>
              <a:t>. </a:t>
            </a:r>
          </a:p>
        </p:txBody>
      </p:sp>
      <p:sp>
        <p:nvSpPr>
          <p:cNvPr id="38" name="TextBox 37">
            <a:extLst>
              <a:ext uri="{FF2B5EF4-FFF2-40B4-BE49-F238E27FC236}">
                <a16:creationId xmlns:a16="http://schemas.microsoft.com/office/drawing/2014/main" id="{4D311359-0BDD-43A2-A55D-E982D311F129}"/>
              </a:ext>
            </a:extLst>
          </p:cNvPr>
          <p:cNvSpPr txBox="1"/>
          <p:nvPr/>
        </p:nvSpPr>
        <p:spPr>
          <a:xfrm>
            <a:off x="4725687" y="5195447"/>
            <a:ext cx="6984776" cy="873572"/>
          </a:xfrm>
          <a:prstGeom prst="rect">
            <a:avLst/>
          </a:prstGeom>
          <a:noFill/>
        </p:spPr>
        <p:txBody>
          <a:bodyPr wrap="square" rtlCol="0">
            <a:spAutoFit/>
          </a:bodyPr>
          <a:lstStyle/>
          <a:p>
            <a:pPr algn="just">
              <a:lnSpc>
                <a:spcPct val="150000"/>
              </a:lnSpc>
            </a:pPr>
            <a:r>
              <a:rPr lang="ru-RU" i="1" dirty="0" err="1">
                <a:cs typeface="Times New Roman" panose="02020603050405020304" pitchFamily="18" charset="0"/>
              </a:rPr>
              <a:t>Страховий</a:t>
            </a:r>
            <a:r>
              <a:rPr lang="ru-RU" i="1" dirty="0">
                <a:cs typeface="Times New Roman" panose="02020603050405020304" pitchFamily="18" charset="0"/>
              </a:rPr>
              <a:t> тариф </a:t>
            </a:r>
            <a:r>
              <a:rPr lang="ru-RU" i="1" dirty="0" err="1">
                <a:cs typeface="Times New Roman" panose="02020603050405020304" pitchFamily="18" charset="0"/>
              </a:rPr>
              <a:t>встановлюється</a:t>
            </a:r>
            <a:r>
              <a:rPr lang="ru-RU" i="1" dirty="0">
                <a:cs typeface="Times New Roman" panose="02020603050405020304" pitchFamily="18" charset="0"/>
              </a:rPr>
              <a:t> у </a:t>
            </a:r>
            <a:r>
              <a:rPr lang="ru-RU" i="1" dirty="0" err="1">
                <a:cs typeface="Times New Roman" panose="02020603050405020304" pitchFamily="18" charset="0"/>
              </a:rPr>
              <a:t>відсотках</a:t>
            </a:r>
            <a:r>
              <a:rPr lang="ru-RU" i="1" dirty="0">
                <a:cs typeface="Times New Roman" panose="02020603050405020304" pitchFamily="18" charset="0"/>
              </a:rPr>
              <a:t> </a:t>
            </a:r>
            <a:r>
              <a:rPr lang="ru-RU" i="1" dirty="0" err="1">
                <a:cs typeface="Times New Roman" panose="02020603050405020304" pitchFamily="18" charset="0"/>
              </a:rPr>
              <a:t>від</a:t>
            </a:r>
            <a:r>
              <a:rPr lang="ru-RU" i="1" dirty="0">
                <a:cs typeface="Times New Roman" panose="02020603050405020304" pitchFamily="18" charset="0"/>
              </a:rPr>
              <a:t> </a:t>
            </a:r>
            <a:r>
              <a:rPr lang="ru-RU" i="1" dirty="0" err="1">
                <a:cs typeface="Times New Roman" panose="02020603050405020304" pitchFamily="18" charset="0"/>
              </a:rPr>
              <a:t>загальної</a:t>
            </a:r>
            <a:r>
              <a:rPr lang="ru-RU" i="1" dirty="0">
                <a:cs typeface="Times New Roman" panose="02020603050405020304" pitchFamily="18" charset="0"/>
              </a:rPr>
              <a:t> </a:t>
            </a:r>
            <a:r>
              <a:rPr lang="ru-RU" i="1" dirty="0" err="1">
                <a:cs typeface="Times New Roman" panose="02020603050405020304" pitchFamily="18" charset="0"/>
              </a:rPr>
              <a:t>страхової</a:t>
            </a:r>
            <a:r>
              <a:rPr lang="ru-RU" i="1" dirty="0">
                <a:cs typeface="Times New Roman" panose="02020603050405020304" pitchFamily="18" charset="0"/>
              </a:rPr>
              <a:t> </a:t>
            </a:r>
            <a:r>
              <a:rPr lang="ru-RU" i="1" dirty="0" err="1">
                <a:cs typeface="Times New Roman" panose="02020603050405020304" pitchFamily="18" charset="0"/>
              </a:rPr>
              <a:t>суми</a:t>
            </a:r>
            <a:r>
              <a:rPr lang="ru-RU" i="1" dirty="0">
                <a:cs typeface="Times New Roman" panose="02020603050405020304" pitchFamily="18" charset="0"/>
              </a:rPr>
              <a:t> за Договором </a:t>
            </a:r>
            <a:r>
              <a:rPr lang="ru-RU" i="1" dirty="0" err="1">
                <a:cs typeface="Times New Roman" panose="02020603050405020304" pitchFamily="18" charset="0"/>
              </a:rPr>
              <a:t>страхування</a:t>
            </a:r>
            <a:r>
              <a:rPr lang="ru-RU" i="1" dirty="0">
                <a:cs typeface="Times New Roman" panose="02020603050405020304" pitchFamily="18" charset="0"/>
              </a:rPr>
              <a:t>. </a:t>
            </a:r>
            <a:endParaRPr lang="ru-UA" i="1" dirty="0">
              <a:cs typeface="Times New Roman" panose="02020603050405020304" pitchFamily="18" charset="0"/>
            </a:endParaRPr>
          </a:p>
        </p:txBody>
      </p:sp>
      <p:pic>
        <p:nvPicPr>
          <p:cNvPr id="4" name="Рисунок 3">
            <a:extLst>
              <a:ext uri="{FF2B5EF4-FFF2-40B4-BE49-F238E27FC236}">
                <a16:creationId xmlns:a16="http://schemas.microsoft.com/office/drawing/2014/main" id="{D36F8E63-3BFF-4293-8B61-85CF29CE6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5879" y="5189466"/>
            <a:ext cx="873573" cy="873573"/>
          </a:xfrm>
          <a:prstGeom prst="rect">
            <a:avLst/>
          </a:prstGeom>
        </p:spPr>
      </p:pic>
      <p:sp>
        <p:nvSpPr>
          <p:cNvPr id="11" name="Прямоугольник 10">
            <a:extLst>
              <a:ext uri="{FF2B5EF4-FFF2-40B4-BE49-F238E27FC236}">
                <a16:creationId xmlns:a16="http://schemas.microsoft.com/office/drawing/2014/main" id="{DD9762A6-C729-4199-A8C0-CFC100DB9C1D}"/>
              </a:ext>
            </a:extLst>
          </p:cNvPr>
          <p:cNvSpPr/>
          <p:nvPr/>
        </p:nvSpPr>
        <p:spPr>
          <a:xfrm>
            <a:off x="3665788" y="-10633"/>
            <a:ext cx="8525415" cy="923502"/>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sz="3200" b="1" dirty="0">
              <a:solidFill>
                <a:schemeClr val="tx1"/>
              </a:solidFill>
            </a:endParaRPr>
          </a:p>
        </p:txBody>
      </p:sp>
      <p:sp>
        <p:nvSpPr>
          <p:cNvPr id="12" name="TextBox 11">
            <a:extLst>
              <a:ext uri="{FF2B5EF4-FFF2-40B4-BE49-F238E27FC236}">
                <a16:creationId xmlns:a16="http://schemas.microsoft.com/office/drawing/2014/main" id="{2275A8C2-5BD2-4ED7-9A66-9B9A76A8A357}"/>
              </a:ext>
            </a:extLst>
          </p:cNvPr>
          <p:cNvSpPr txBox="1"/>
          <p:nvPr/>
        </p:nvSpPr>
        <p:spPr>
          <a:xfrm>
            <a:off x="3755878" y="259725"/>
            <a:ext cx="8436121" cy="461665"/>
          </a:xfrm>
          <a:prstGeom prst="rect">
            <a:avLst/>
          </a:prstGeom>
          <a:noFill/>
        </p:spPr>
        <p:txBody>
          <a:bodyPr wrap="square">
            <a:spAutoFit/>
          </a:bodyPr>
          <a:lstStyle/>
          <a:p>
            <a:pPr indent="-338138" algn="ctr">
              <a:spcBef>
                <a:spcPct val="20000"/>
              </a:spcBef>
              <a:buClr>
                <a:srgbClr val="DF8300"/>
              </a:buClr>
              <a:buSzPct val="150000"/>
              <a:defRPr/>
            </a:pPr>
            <a:r>
              <a:rPr lang="uk-UA" sz="2400" b="1" kern="0" dirty="0">
                <a:solidFill>
                  <a:schemeClr val="tx1"/>
                </a:solidFill>
                <a:cs typeface="Times New Roman" pitchFamily="18" charset="0"/>
              </a:rPr>
              <a:t>РОЗРАХУНОК СТРАХОВОГО ТАРИФУ/СТРАХОВОГО ПЛАТЕЖУ</a:t>
            </a:r>
            <a:endParaRPr lang="ru-RU" sz="2400" b="1" kern="0" dirty="0">
              <a:solidFill>
                <a:schemeClr val="tx1"/>
              </a:solidFill>
              <a:cs typeface="Times New Roman" pitchFamily="18" charset="0"/>
            </a:endParaRPr>
          </a:p>
        </p:txBody>
      </p:sp>
    </p:spTree>
    <p:extLst>
      <p:ext uri="{BB962C8B-B14F-4D97-AF65-F5344CB8AC3E}">
        <p14:creationId xmlns:p14="http://schemas.microsoft.com/office/powerpoint/2010/main" val="105838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3" name="Прямоугольник 19">
            <a:extLst>
              <a:ext uri="{FF2B5EF4-FFF2-40B4-BE49-F238E27FC236}">
                <a16:creationId xmlns:a16="http://schemas.microsoft.com/office/drawing/2014/main" id="{84C5AB47-BDF1-419B-B903-31B38E9FDC67}"/>
              </a:ext>
            </a:extLst>
          </p:cNvPr>
          <p:cNvSpPr/>
          <p:nvPr/>
        </p:nvSpPr>
        <p:spPr>
          <a:xfrm>
            <a:off x="3128542" y="374067"/>
            <a:ext cx="8116570"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СТРАХОВА СУМА. ФРАНШИЗА. ТАРИФ </a:t>
            </a:r>
            <a:endParaRPr lang="ru-RU" sz="3200" b="1" kern="0" dirty="0">
              <a:solidFill>
                <a:schemeClr val="tx1"/>
              </a:solidFill>
              <a:cs typeface="Times New Roman" pitchFamily="18" charset="0"/>
            </a:endParaRPr>
          </a:p>
        </p:txBody>
      </p:sp>
      <p:sp>
        <p:nvSpPr>
          <p:cNvPr id="14" name="TextBox 13">
            <a:extLst>
              <a:ext uri="{FF2B5EF4-FFF2-40B4-BE49-F238E27FC236}">
                <a16:creationId xmlns:a16="http://schemas.microsoft.com/office/drawing/2014/main" id="{FA45C357-90F0-4193-95AC-5CD633873CF1}"/>
              </a:ext>
            </a:extLst>
          </p:cNvPr>
          <p:cNvSpPr txBox="1"/>
          <p:nvPr/>
        </p:nvSpPr>
        <p:spPr>
          <a:xfrm>
            <a:off x="530861" y="1910167"/>
            <a:ext cx="7285082" cy="1754326"/>
          </a:xfrm>
          <a:prstGeom prst="rect">
            <a:avLst/>
          </a:prstGeom>
          <a:ln>
            <a:solidFill>
              <a:srgbClr val="767171"/>
            </a:solidFill>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ru-RU" dirty="0">
              <a:cs typeface="Times New Roman" panose="02020603050405020304" pitchFamily="18" charset="0"/>
            </a:endParaRPr>
          </a:p>
          <a:p>
            <a:pPr algn="just"/>
            <a:r>
              <a:rPr lang="ru-RU" b="1" dirty="0" err="1">
                <a:cs typeface="Times New Roman" panose="02020603050405020304" pitchFamily="18" charset="0"/>
              </a:rPr>
              <a:t>Розмір</a:t>
            </a:r>
            <a:r>
              <a:rPr lang="ru-RU" b="1" dirty="0">
                <a:cs typeface="Times New Roman" panose="02020603050405020304" pitchFamily="18" charset="0"/>
              </a:rPr>
              <a:t> </a:t>
            </a:r>
            <a:r>
              <a:rPr lang="ru-RU" b="1" dirty="0" err="1">
                <a:cs typeface="Times New Roman" panose="02020603050405020304" pitchFamily="18" charset="0"/>
              </a:rPr>
              <a:t>страхової</a:t>
            </a:r>
            <a:r>
              <a:rPr lang="ru-RU" b="1" dirty="0">
                <a:cs typeface="Times New Roman" panose="02020603050405020304" pitchFamily="18" charset="0"/>
              </a:rPr>
              <a:t> </a:t>
            </a:r>
            <a:r>
              <a:rPr lang="ru-RU" b="1" dirty="0" err="1">
                <a:cs typeface="Times New Roman" panose="02020603050405020304" pitchFamily="18" charset="0"/>
              </a:rPr>
              <a:t>суми</a:t>
            </a:r>
            <a:r>
              <a:rPr lang="ru-RU" b="1" dirty="0">
                <a:cs typeface="Times New Roman" panose="02020603050405020304" pitchFamily="18" charset="0"/>
              </a:rPr>
              <a:t> </a:t>
            </a:r>
            <a:r>
              <a:rPr lang="ru-RU" dirty="0" err="1">
                <a:cs typeface="Times New Roman" panose="02020603050405020304" pitchFamily="18" charset="0"/>
              </a:rPr>
              <a:t>визначається</a:t>
            </a:r>
            <a:r>
              <a:rPr lang="ru-RU" dirty="0">
                <a:cs typeface="Times New Roman" panose="02020603050405020304" pitchFamily="18" charset="0"/>
              </a:rPr>
              <a:t> за </a:t>
            </a:r>
            <a:r>
              <a:rPr lang="ru-RU" dirty="0" err="1">
                <a:cs typeface="Times New Roman" panose="02020603050405020304" pitchFamily="18" charset="0"/>
              </a:rPr>
              <a:t>взаємною</a:t>
            </a:r>
            <a:r>
              <a:rPr lang="ru-RU" dirty="0">
                <a:cs typeface="Times New Roman" panose="02020603050405020304" pitchFamily="18" charset="0"/>
              </a:rPr>
              <a:t> </a:t>
            </a:r>
            <a:r>
              <a:rPr lang="ru-RU" dirty="0" err="1">
                <a:cs typeface="Times New Roman" panose="02020603050405020304" pitchFamily="18" charset="0"/>
              </a:rPr>
              <a:t>згодою</a:t>
            </a:r>
            <a:r>
              <a:rPr lang="ru-RU" dirty="0">
                <a:cs typeface="Times New Roman" panose="02020603050405020304" pitchFamily="18" charset="0"/>
              </a:rPr>
              <a:t> </a:t>
            </a:r>
            <a:r>
              <a:rPr lang="ru-RU" dirty="0" err="1">
                <a:cs typeface="Times New Roman" panose="02020603050405020304" pitchFamily="18" charset="0"/>
              </a:rPr>
              <a:t>між</a:t>
            </a:r>
            <a:r>
              <a:rPr lang="ru-RU" dirty="0">
                <a:cs typeface="Times New Roman" panose="02020603050405020304" pitchFamily="18" charset="0"/>
              </a:rPr>
              <a:t> Страховиком і </a:t>
            </a:r>
            <a:r>
              <a:rPr lang="ru-RU" dirty="0" err="1">
                <a:cs typeface="Times New Roman" panose="02020603050405020304" pitchFamily="18" charset="0"/>
              </a:rPr>
              <a:t>Страхувальником</a:t>
            </a:r>
            <a:r>
              <a:rPr lang="ru-RU" dirty="0">
                <a:cs typeface="Times New Roman" panose="02020603050405020304" pitchFamily="18" charset="0"/>
              </a:rPr>
              <a:t> на момент </a:t>
            </a:r>
            <a:r>
              <a:rPr lang="ru-RU" dirty="0" err="1">
                <a:cs typeface="Times New Roman" panose="02020603050405020304" pitchFamily="18" charset="0"/>
              </a:rPr>
              <a:t>укладання</a:t>
            </a:r>
            <a:r>
              <a:rPr lang="ru-RU" dirty="0">
                <a:cs typeface="Times New Roman" panose="02020603050405020304" pitchFamily="18" charset="0"/>
              </a:rPr>
              <a:t> Договору </a:t>
            </a:r>
            <a:r>
              <a:rPr lang="ru-RU" dirty="0" err="1">
                <a:cs typeface="Times New Roman" panose="02020603050405020304" pitchFamily="18" charset="0"/>
              </a:rPr>
              <a:t>страхування</a:t>
            </a:r>
            <a:r>
              <a:rPr lang="ru-RU" dirty="0">
                <a:cs typeface="Times New Roman" panose="02020603050405020304" pitchFamily="18" charset="0"/>
              </a:rPr>
              <a:t>, та </a:t>
            </a:r>
            <a:r>
              <a:rPr lang="ru-RU" dirty="0" err="1">
                <a:cs typeface="Times New Roman" panose="02020603050405020304" pitchFamily="18" charset="0"/>
              </a:rPr>
              <a:t>може</a:t>
            </a:r>
            <a:r>
              <a:rPr lang="ru-RU" dirty="0">
                <a:cs typeface="Times New Roman" panose="02020603050405020304" pitchFamily="18" charset="0"/>
              </a:rPr>
              <a:t> </a:t>
            </a:r>
            <a:r>
              <a:rPr lang="ru-RU" dirty="0" err="1">
                <a:cs typeface="Times New Roman" panose="02020603050405020304" pitchFamily="18" charset="0"/>
              </a:rPr>
              <a:t>становити</a:t>
            </a:r>
            <a:r>
              <a:rPr lang="ru-RU" dirty="0">
                <a:cs typeface="Times New Roman" panose="02020603050405020304" pitchFamily="18" charset="0"/>
              </a:rPr>
              <a:t> </a:t>
            </a:r>
            <a:r>
              <a:rPr lang="ru-RU" dirty="0" err="1">
                <a:cs typeface="Times New Roman" panose="02020603050405020304" pitchFamily="18" charset="0"/>
              </a:rPr>
              <a:t>від</a:t>
            </a:r>
            <a:r>
              <a:rPr lang="ru-RU" dirty="0">
                <a:cs typeface="Times New Roman" panose="02020603050405020304" pitchFamily="18" charset="0"/>
              </a:rPr>
              <a:t> </a:t>
            </a:r>
            <a:r>
              <a:rPr lang="ru-RU" b="1" dirty="0">
                <a:cs typeface="Times New Roman" panose="02020603050405020304" pitchFamily="18" charset="0"/>
              </a:rPr>
              <a:t>100 000,00 грн. до 1 000 000,00 грн. </a:t>
            </a:r>
          </a:p>
          <a:p>
            <a:pPr algn="just"/>
            <a:r>
              <a:rPr lang="ru-RU" dirty="0"/>
              <a:t>Даний продукт не </a:t>
            </a:r>
            <a:r>
              <a:rPr lang="ru-RU" dirty="0" err="1"/>
              <a:t>передбачає</a:t>
            </a:r>
            <a:r>
              <a:rPr lang="ru-RU" dirty="0"/>
              <a:t> франшизу (франшиза не </a:t>
            </a:r>
            <a:r>
              <a:rPr lang="ru-RU" dirty="0" err="1"/>
              <a:t>застосовується</a:t>
            </a:r>
            <a:r>
              <a:rPr lang="ru-RU" dirty="0"/>
              <a:t>).</a:t>
            </a:r>
          </a:p>
          <a:p>
            <a:pPr algn="just"/>
            <a:endParaRPr lang="ru-UA" b="1" dirty="0">
              <a:cs typeface="Times New Roman" panose="02020603050405020304" pitchFamily="18" charset="0"/>
            </a:endParaRPr>
          </a:p>
        </p:txBody>
      </p:sp>
      <p:sp>
        <p:nvSpPr>
          <p:cNvPr id="16" name="TextBox 15">
            <a:extLst>
              <a:ext uri="{FF2B5EF4-FFF2-40B4-BE49-F238E27FC236}">
                <a16:creationId xmlns:a16="http://schemas.microsoft.com/office/drawing/2014/main" id="{4F64A713-EB6E-4D21-84BB-762E6FFC7A64}"/>
              </a:ext>
            </a:extLst>
          </p:cNvPr>
          <p:cNvSpPr txBox="1"/>
          <p:nvPr/>
        </p:nvSpPr>
        <p:spPr>
          <a:xfrm>
            <a:off x="530861" y="4269062"/>
            <a:ext cx="7285082" cy="1754326"/>
          </a:xfrm>
          <a:prstGeom prst="rect">
            <a:avLst/>
          </a:prstGeom>
          <a:ln>
            <a:solidFill>
              <a:srgbClr val="767171"/>
            </a:solidFill>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ru-RU" b="1" dirty="0"/>
          </a:p>
          <a:p>
            <a:pPr algn="just"/>
            <a:r>
              <a:rPr lang="ru-RU" b="1" dirty="0" err="1"/>
              <a:t>Розмір</a:t>
            </a:r>
            <a:r>
              <a:rPr lang="ru-RU" b="1" dirty="0"/>
              <a:t> </a:t>
            </a:r>
            <a:r>
              <a:rPr lang="ru-RU" b="1" dirty="0" err="1"/>
              <a:t>страхової</a:t>
            </a:r>
            <a:r>
              <a:rPr lang="ru-RU" b="1" dirty="0"/>
              <a:t> </a:t>
            </a:r>
            <a:r>
              <a:rPr lang="ru-RU" b="1" dirty="0" err="1"/>
              <a:t>премії</a:t>
            </a:r>
            <a:r>
              <a:rPr lang="ru-RU" b="1" dirty="0"/>
              <a:t> </a:t>
            </a:r>
            <a:r>
              <a:rPr lang="ru-RU" dirty="0"/>
              <a:t>(платежу/</a:t>
            </a:r>
            <a:r>
              <a:rPr lang="ru-RU" dirty="0" err="1"/>
              <a:t>внеску</a:t>
            </a:r>
            <a:r>
              <a:rPr lang="ru-RU" dirty="0"/>
              <a:t>) </a:t>
            </a:r>
            <a:r>
              <a:rPr lang="ru-RU" dirty="0" err="1"/>
              <a:t>розраховується</a:t>
            </a:r>
            <a:r>
              <a:rPr lang="ru-RU" dirty="0"/>
              <a:t> шляхом </a:t>
            </a:r>
            <a:r>
              <a:rPr lang="ru-RU" dirty="0" err="1"/>
              <a:t>добутку</a:t>
            </a:r>
            <a:r>
              <a:rPr lang="ru-RU" dirty="0"/>
              <a:t> </a:t>
            </a:r>
            <a:r>
              <a:rPr lang="ru-RU" dirty="0" err="1"/>
              <a:t>розміру</a:t>
            </a:r>
            <a:r>
              <a:rPr lang="ru-RU" dirty="0"/>
              <a:t> </a:t>
            </a:r>
            <a:r>
              <a:rPr lang="ru-RU" dirty="0" err="1"/>
              <a:t>Страхової</a:t>
            </a:r>
            <a:r>
              <a:rPr lang="ru-RU" dirty="0"/>
              <a:t> </a:t>
            </a:r>
            <a:r>
              <a:rPr lang="ru-RU" dirty="0" err="1"/>
              <a:t>суми</a:t>
            </a:r>
            <a:r>
              <a:rPr lang="ru-RU" dirty="0"/>
              <a:t> та </a:t>
            </a:r>
            <a:r>
              <a:rPr lang="ru-RU" dirty="0" err="1"/>
              <a:t>визначеного</a:t>
            </a:r>
            <a:r>
              <a:rPr lang="ru-RU" dirty="0"/>
              <a:t> тарифу. Порядок </a:t>
            </a:r>
            <a:r>
              <a:rPr lang="ru-RU" dirty="0" err="1"/>
              <a:t>сплати</a:t>
            </a:r>
            <a:r>
              <a:rPr lang="ru-RU" dirty="0"/>
              <a:t> </a:t>
            </a:r>
            <a:r>
              <a:rPr lang="ru-RU" dirty="0" err="1"/>
              <a:t>страхової</a:t>
            </a:r>
            <a:r>
              <a:rPr lang="ru-RU" dirty="0"/>
              <a:t> </a:t>
            </a:r>
            <a:r>
              <a:rPr lang="ru-RU" dirty="0" err="1"/>
              <a:t>премії</a:t>
            </a:r>
            <a:r>
              <a:rPr lang="ru-RU" dirty="0"/>
              <a:t> (одноразово </a:t>
            </a:r>
            <a:r>
              <a:rPr lang="ru-RU" dirty="0" err="1"/>
              <a:t>або</a:t>
            </a:r>
            <a:r>
              <a:rPr lang="ru-RU" dirty="0"/>
              <a:t> </a:t>
            </a:r>
            <a:r>
              <a:rPr lang="ru-RU" dirty="0" err="1"/>
              <a:t>частинами</a:t>
            </a:r>
            <a:r>
              <a:rPr lang="ru-RU" dirty="0"/>
              <a:t>) </a:t>
            </a:r>
            <a:r>
              <a:rPr lang="ru-RU" dirty="0" err="1"/>
              <a:t>визначаються</a:t>
            </a:r>
            <a:r>
              <a:rPr lang="ru-RU" dirty="0"/>
              <a:t> за </a:t>
            </a:r>
            <a:r>
              <a:rPr lang="ru-RU" dirty="0" err="1"/>
              <a:t>згодою</a:t>
            </a:r>
            <a:r>
              <a:rPr lang="ru-RU" dirty="0"/>
              <a:t> </a:t>
            </a:r>
            <a:r>
              <a:rPr lang="ru-RU" dirty="0" err="1"/>
              <a:t>сторін</a:t>
            </a:r>
            <a:r>
              <a:rPr lang="ru-RU" dirty="0"/>
              <a:t> у </a:t>
            </a:r>
            <a:r>
              <a:rPr lang="ru-RU" dirty="0" err="1"/>
              <a:t>договорі</a:t>
            </a:r>
            <a:r>
              <a:rPr lang="ru-RU" dirty="0"/>
              <a:t> </a:t>
            </a:r>
            <a:r>
              <a:rPr lang="ru-RU" dirty="0" err="1"/>
              <a:t>страхування</a:t>
            </a:r>
            <a:r>
              <a:rPr lang="ru-RU" dirty="0"/>
              <a:t>. </a:t>
            </a:r>
          </a:p>
          <a:p>
            <a:pPr algn="just"/>
            <a:endParaRPr lang="ru-UA" dirty="0"/>
          </a:p>
        </p:txBody>
      </p:sp>
      <p:grpSp>
        <p:nvGrpSpPr>
          <p:cNvPr id="18" name="Группа 17">
            <a:extLst>
              <a:ext uri="{FF2B5EF4-FFF2-40B4-BE49-F238E27FC236}">
                <a16:creationId xmlns:a16="http://schemas.microsoft.com/office/drawing/2014/main" id="{6DFF2659-9C70-4402-B5D7-C0F874F9BE1C}"/>
              </a:ext>
            </a:extLst>
          </p:cNvPr>
          <p:cNvGrpSpPr/>
          <p:nvPr/>
        </p:nvGrpSpPr>
        <p:grpSpPr>
          <a:xfrm>
            <a:off x="8333070" y="1523214"/>
            <a:ext cx="3463743" cy="674951"/>
            <a:chOff x="7598" y="150210"/>
            <a:chExt cx="1923843" cy="2079994"/>
          </a:xfrm>
          <a:noFill/>
        </p:grpSpPr>
        <p:sp>
          <p:nvSpPr>
            <p:cNvPr id="38" name="Прямоугольник: скругленные углы 37">
              <a:extLst>
                <a:ext uri="{FF2B5EF4-FFF2-40B4-BE49-F238E27FC236}">
                  <a16:creationId xmlns:a16="http://schemas.microsoft.com/office/drawing/2014/main" id="{0DD73896-920A-43A7-B4B4-5F19BF2F70FF}"/>
                </a:ext>
              </a:extLst>
            </p:cNvPr>
            <p:cNvSpPr/>
            <p:nvPr/>
          </p:nvSpPr>
          <p:spPr>
            <a:xfrm>
              <a:off x="7598" y="150210"/>
              <a:ext cx="1923843" cy="2079994"/>
            </a:xfrm>
            <a:prstGeom prst="roundRect">
              <a:avLst>
                <a:gd name="adj" fmla="val 10000"/>
              </a:avLst>
            </a:prstGeom>
            <a:grpFill/>
            <a:ln w="57150">
              <a:solidFill>
                <a:srgbClr val="C00000"/>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39" name="Прямоугольник: скругленные углы 4">
              <a:extLst>
                <a:ext uri="{FF2B5EF4-FFF2-40B4-BE49-F238E27FC236}">
                  <a16:creationId xmlns:a16="http://schemas.microsoft.com/office/drawing/2014/main" id="{1DEDE767-9988-49C4-BFBB-A19B0F790C6E}"/>
                </a:ext>
              </a:extLst>
            </p:cNvPr>
            <p:cNvSpPr txBox="1"/>
            <p:nvPr/>
          </p:nvSpPr>
          <p:spPr>
            <a:xfrm>
              <a:off x="63945" y="206557"/>
              <a:ext cx="1811149" cy="1967300"/>
            </a:xfrm>
            <a:prstGeom prst="rect">
              <a:avLst/>
            </a:prstGeom>
            <a:grpFill/>
            <a:ln w="57150">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itchFamily="2" charset="2"/>
                <a:buNone/>
              </a:pPr>
              <a:r>
                <a:rPr lang="uk-UA" sz="2400" b="1" i="0" u="none" kern="1200" dirty="0">
                  <a:solidFill>
                    <a:schemeClr val="tx1"/>
                  </a:solidFill>
                  <a:ea typeface="+mn-ea"/>
                  <a:cs typeface="Times New Roman" panose="02020603050405020304" pitchFamily="18" charset="0"/>
                </a:rPr>
                <a:t>ПЕРЕВАГИ</a:t>
              </a:r>
              <a:endParaRPr lang="ru-UA" sz="2400" b="1" i="0" u="none" kern="1200" dirty="0">
                <a:solidFill>
                  <a:schemeClr val="tx1"/>
                </a:solidFill>
                <a:ea typeface="+mn-ea"/>
                <a:cs typeface="Times New Roman" panose="02020603050405020304" pitchFamily="18" charset="0"/>
              </a:endParaRPr>
            </a:p>
          </p:txBody>
        </p:sp>
      </p:grpSp>
      <p:grpSp>
        <p:nvGrpSpPr>
          <p:cNvPr id="26" name="Группа 25">
            <a:extLst>
              <a:ext uri="{FF2B5EF4-FFF2-40B4-BE49-F238E27FC236}">
                <a16:creationId xmlns:a16="http://schemas.microsoft.com/office/drawing/2014/main" id="{874FFD09-96F2-44B6-8C75-7F2CFCB18C61}"/>
              </a:ext>
            </a:extLst>
          </p:cNvPr>
          <p:cNvGrpSpPr/>
          <p:nvPr/>
        </p:nvGrpSpPr>
        <p:grpSpPr>
          <a:xfrm rot="5400000">
            <a:off x="9829149" y="2270357"/>
            <a:ext cx="532510" cy="622936"/>
            <a:chOff x="2182625" y="878739"/>
            <a:chExt cx="532510" cy="622936"/>
          </a:xfrm>
          <a:solidFill>
            <a:srgbClr val="C00000"/>
          </a:solidFill>
        </p:grpSpPr>
        <p:sp>
          <p:nvSpPr>
            <p:cNvPr id="36" name="Стрелка: вправо 35">
              <a:extLst>
                <a:ext uri="{FF2B5EF4-FFF2-40B4-BE49-F238E27FC236}">
                  <a16:creationId xmlns:a16="http://schemas.microsoft.com/office/drawing/2014/main" id="{513C5D7E-AC7A-4891-9FC6-D5DBEC2C7521}"/>
                </a:ext>
              </a:extLst>
            </p:cNvPr>
            <p:cNvSpPr/>
            <p:nvPr/>
          </p:nvSpPr>
          <p:spPr>
            <a:xfrm>
              <a:off x="2182625" y="878739"/>
              <a:ext cx="532510" cy="622936"/>
            </a:xfrm>
            <a:prstGeom prst="rightArrow">
              <a:avLst>
                <a:gd name="adj1" fmla="val 60000"/>
                <a:gd name="adj2" fmla="val 50000"/>
              </a:avLst>
            </a:prstGeom>
            <a:grpFill/>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sp>
          <p:nvSpPr>
            <p:cNvPr id="37" name="Стрелка: вправо 6">
              <a:extLst>
                <a:ext uri="{FF2B5EF4-FFF2-40B4-BE49-F238E27FC236}">
                  <a16:creationId xmlns:a16="http://schemas.microsoft.com/office/drawing/2014/main" id="{9903B3B8-2623-447E-B628-907357E2372E}"/>
                </a:ext>
              </a:extLst>
            </p:cNvPr>
            <p:cNvSpPr txBox="1"/>
            <p:nvPr/>
          </p:nvSpPr>
          <p:spPr>
            <a:xfrm>
              <a:off x="2182625" y="1003326"/>
              <a:ext cx="372757" cy="3737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ru-UA" sz="2600" kern="1200"/>
            </a:p>
          </p:txBody>
        </p:sp>
      </p:grpSp>
      <p:grpSp>
        <p:nvGrpSpPr>
          <p:cNvPr id="27" name="Группа 26">
            <a:extLst>
              <a:ext uri="{FF2B5EF4-FFF2-40B4-BE49-F238E27FC236}">
                <a16:creationId xmlns:a16="http://schemas.microsoft.com/office/drawing/2014/main" id="{A4924963-BDFD-4AE4-977E-3CE8C25B6ABA}"/>
              </a:ext>
            </a:extLst>
          </p:cNvPr>
          <p:cNvGrpSpPr/>
          <p:nvPr/>
        </p:nvGrpSpPr>
        <p:grpSpPr>
          <a:xfrm>
            <a:off x="8333070" y="2909001"/>
            <a:ext cx="3463743" cy="1039997"/>
            <a:chOff x="2936177" y="150210"/>
            <a:chExt cx="2062522" cy="2079994"/>
          </a:xfrm>
          <a:solidFill>
            <a:schemeClr val="bg1">
              <a:lumMod val="85000"/>
            </a:schemeClr>
          </a:solidFill>
        </p:grpSpPr>
        <p:sp>
          <p:nvSpPr>
            <p:cNvPr id="34" name="Прямоугольник: скругленные углы 33">
              <a:extLst>
                <a:ext uri="{FF2B5EF4-FFF2-40B4-BE49-F238E27FC236}">
                  <a16:creationId xmlns:a16="http://schemas.microsoft.com/office/drawing/2014/main" id="{B9919C17-8376-4296-AC7F-B1C842763727}"/>
                </a:ext>
              </a:extLst>
            </p:cNvPr>
            <p:cNvSpPr/>
            <p:nvPr/>
          </p:nvSpPr>
          <p:spPr>
            <a:xfrm>
              <a:off x="2936177" y="150210"/>
              <a:ext cx="2062522" cy="207999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shade val="80000"/>
                <a:hueOff val="-17936"/>
                <a:satOff val="-2012"/>
                <a:lumOff val="12840"/>
                <a:alphaOff val="0"/>
              </a:schemeClr>
            </a:effectRef>
            <a:fontRef idx="minor">
              <a:schemeClr val="lt1"/>
            </a:fontRef>
          </p:style>
        </p:sp>
        <p:sp>
          <p:nvSpPr>
            <p:cNvPr id="35" name="Прямоугольник: скругленные углы 8">
              <a:extLst>
                <a:ext uri="{FF2B5EF4-FFF2-40B4-BE49-F238E27FC236}">
                  <a16:creationId xmlns:a16="http://schemas.microsoft.com/office/drawing/2014/main" id="{12B73CC4-0599-4273-A61B-46E320BC310C}"/>
                </a:ext>
              </a:extLst>
            </p:cNvPr>
            <p:cNvSpPr txBox="1"/>
            <p:nvPr/>
          </p:nvSpPr>
          <p:spPr>
            <a:xfrm>
              <a:off x="2996586" y="210619"/>
              <a:ext cx="1941704" cy="19591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itchFamily="2" charset="2"/>
                <a:buNone/>
              </a:pPr>
              <a:r>
                <a:rPr lang="uk-UA" sz="2400" b="1" i="0" u="none" kern="1200" dirty="0">
                  <a:solidFill>
                    <a:schemeClr val="tx1"/>
                  </a:solidFill>
                  <a:cs typeface="Times New Roman" panose="02020603050405020304" pitchFamily="18" charset="0"/>
                </a:rPr>
                <a:t>Додатковий страховий захист</a:t>
              </a:r>
              <a:r>
                <a:rPr lang="uk-UA" sz="2400" i="0" u="none" kern="1200" dirty="0">
                  <a:solidFill>
                    <a:schemeClr val="tx1"/>
                  </a:solidFill>
                  <a:cs typeface="Times New Roman" panose="02020603050405020304" pitchFamily="18" charset="0"/>
                </a:rPr>
                <a:t> </a:t>
              </a:r>
              <a:endParaRPr lang="ru-UA" sz="2400" i="0" u="none" kern="1200" dirty="0">
                <a:solidFill>
                  <a:schemeClr val="tx1"/>
                </a:solidFill>
                <a:cs typeface="Times New Roman" panose="02020603050405020304" pitchFamily="18" charset="0"/>
              </a:endParaRPr>
            </a:p>
          </p:txBody>
        </p:sp>
      </p:grpSp>
      <p:grpSp>
        <p:nvGrpSpPr>
          <p:cNvPr id="28" name="Группа 27">
            <a:extLst>
              <a:ext uri="{FF2B5EF4-FFF2-40B4-BE49-F238E27FC236}">
                <a16:creationId xmlns:a16="http://schemas.microsoft.com/office/drawing/2014/main" id="{2DC7159F-5F8E-4167-BE1F-EB2D24E2823B}"/>
              </a:ext>
            </a:extLst>
          </p:cNvPr>
          <p:cNvGrpSpPr/>
          <p:nvPr/>
        </p:nvGrpSpPr>
        <p:grpSpPr>
          <a:xfrm rot="5400000">
            <a:off x="9798686" y="3946104"/>
            <a:ext cx="532510" cy="622936"/>
            <a:chOff x="5249883" y="878739"/>
            <a:chExt cx="532510" cy="622936"/>
          </a:xfrm>
          <a:solidFill>
            <a:schemeClr val="bg1">
              <a:lumMod val="85000"/>
            </a:schemeClr>
          </a:solidFill>
        </p:grpSpPr>
        <p:sp>
          <p:nvSpPr>
            <p:cNvPr id="32" name="Стрелка: вправо 31">
              <a:extLst>
                <a:ext uri="{FF2B5EF4-FFF2-40B4-BE49-F238E27FC236}">
                  <a16:creationId xmlns:a16="http://schemas.microsoft.com/office/drawing/2014/main" id="{E1A8F58F-FF5B-4CB9-985F-8CC6DF18D717}"/>
                </a:ext>
              </a:extLst>
            </p:cNvPr>
            <p:cNvSpPr/>
            <p:nvPr/>
          </p:nvSpPr>
          <p:spPr>
            <a:xfrm>
              <a:off x="5249883" y="878739"/>
              <a:ext cx="532510" cy="622936"/>
            </a:xfrm>
            <a:prstGeom prst="rightArrow">
              <a:avLst>
                <a:gd name="adj1" fmla="val 60000"/>
                <a:gd name="adj2" fmla="val 50000"/>
              </a:avLst>
            </a:prstGeom>
            <a:grpFill/>
          </p:spPr>
          <p:style>
            <a:lnRef idx="0">
              <a:schemeClr val="accent2">
                <a:shade val="90000"/>
                <a:hueOff val="-35851"/>
                <a:satOff val="-4207"/>
                <a:lumOff val="23011"/>
                <a:alphaOff val="0"/>
              </a:schemeClr>
            </a:lnRef>
            <a:fillRef idx="1">
              <a:scrgbClr r="0" g="0" b="0"/>
            </a:fillRef>
            <a:effectRef idx="0">
              <a:schemeClr val="accent2">
                <a:shade val="90000"/>
                <a:hueOff val="-35851"/>
                <a:satOff val="-4207"/>
                <a:lumOff val="23011"/>
                <a:alphaOff val="0"/>
              </a:schemeClr>
            </a:effectRef>
            <a:fontRef idx="minor">
              <a:schemeClr val="lt1"/>
            </a:fontRef>
          </p:style>
        </p:sp>
        <p:sp>
          <p:nvSpPr>
            <p:cNvPr id="33" name="Стрелка: вправо 10">
              <a:extLst>
                <a:ext uri="{FF2B5EF4-FFF2-40B4-BE49-F238E27FC236}">
                  <a16:creationId xmlns:a16="http://schemas.microsoft.com/office/drawing/2014/main" id="{9FB6995F-2DE5-4EF4-B712-0071107074B4}"/>
                </a:ext>
              </a:extLst>
            </p:cNvPr>
            <p:cNvSpPr txBox="1"/>
            <p:nvPr/>
          </p:nvSpPr>
          <p:spPr>
            <a:xfrm>
              <a:off x="5249883" y="1003326"/>
              <a:ext cx="372757" cy="3737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ru-UA" sz="2600" kern="1200"/>
            </a:p>
          </p:txBody>
        </p:sp>
      </p:grpSp>
      <p:grpSp>
        <p:nvGrpSpPr>
          <p:cNvPr id="29" name="Группа 28">
            <a:extLst>
              <a:ext uri="{FF2B5EF4-FFF2-40B4-BE49-F238E27FC236}">
                <a16:creationId xmlns:a16="http://schemas.microsoft.com/office/drawing/2014/main" id="{5A893FAB-6175-4B36-BBC9-97947750FFD9}"/>
              </a:ext>
            </a:extLst>
          </p:cNvPr>
          <p:cNvGrpSpPr/>
          <p:nvPr/>
        </p:nvGrpSpPr>
        <p:grpSpPr>
          <a:xfrm>
            <a:off x="8333072" y="4566146"/>
            <a:ext cx="3524664" cy="1994452"/>
            <a:chOff x="6003435" y="150210"/>
            <a:chExt cx="3524664" cy="2079994"/>
          </a:xfrm>
          <a:solidFill>
            <a:schemeClr val="bg1">
              <a:lumMod val="95000"/>
            </a:schemeClr>
          </a:solidFill>
        </p:grpSpPr>
        <p:sp>
          <p:nvSpPr>
            <p:cNvPr id="30" name="Прямоугольник: скругленные углы 29">
              <a:extLst>
                <a:ext uri="{FF2B5EF4-FFF2-40B4-BE49-F238E27FC236}">
                  <a16:creationId xmlns:a16="http://schemas.microsoft.com/office/drawing/2014/main" id="{AA1ED826-92A5-437C-8BDC-0EF1437F839B}"/>
                </a:ext>
              </a:extLst>
            </p:cNvPr>
            <p:cNvSpPr/>
            <p:nvPr/>
          </p:nvSpPr>
          <p:spPr>
            <a:xfrm>
              <a:off x="6003435" y="150210"/>
              <a:ext cx="3524664" cy="207999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shade val="80000"/>
                <a:hueOff val="-35872"/>
                <a:satOff val="-4024"/>
                <a:lumOff val="25680"/>
                <a:alphaOff val="0"/>
              </a:schemeClr>
            </a:effectRef>
            <a:fontRef idx="minor">
              <a:schemeClr val="lt1"/>
            </a:fontRef>
          </p:style>
        </p:sp>
        <p:sp>
          <p:nvSpPr>
            <p:cNvPr id="31" name="Прямоугольник: скругленные углы 12">
              <a:extLst>
                <a:ext uri="{FF2B5EF4-FFF2-40B4-BE49-F238E27FC236}">
                  <a16:creationId xmlns:a16="http://schemas.microsoft.com/office/drawing/2014/main" id="{F77031F8-020A-4577-992A-F4D6F66F8A94}"/>
                </a:ext>
              </a:extLst>
            </p:cNvPr>
            <p:cNvSpPr txBox="1"/>
            <p:nvPr/>
          </p:nvSpPr>
          <p:spPr>
            <a:xfrm>
              <a:off x="6064356" y="211131"/>
              <a:ext cx="3402822" cy="16899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Wingdings" pitchFamily="2" charset="2"/>
                <a:buNone/>
              </a:pPr>
              <a:r>
                <a:rPr lang="uk-UA" sz="1400" i="0" u="none" kern="1200" dirty="0">
                  <a:solidFill>
                    <a:schemeClr val="tx1"/>
                  </a:solidFill>
                  <a:cs typeface="Times New Roman" panose="02020603050405020304" pitchFamily="18" charset="0"/>
                </a:rPr>
                <a:t>Поліс ОСЦПВВНТЗ </a:t>
              </a:r>
              <a:r>
                <a:rPr lang="uk-UA" sz="1400" b="1" i="0" u="none" kern="1200" dirty="0">
                  <a:solidFill>
                    <a:schemeClr val="tx1"/>
                  </a:solidFill>
                  <a:cs typeface="Times New Roman" panose="02020603050405020304" pitchFamily="18" charset="0"/>
                </a:rPr>
                <a:t>не завжди може покрити всі збитки завдані Третій особі при ДТП </a:t>
              </a:r>
            </a:p>
            <a:p>
              <a:pPr marL="0" lvl="0" indent="0" algn="just" defTabSz="622300">
                <a:lnSpc>
                  <a:spcPct val="90000"/>
                </a:lnSpc>
                <a:spcBef>
                  <a:spcPct val="0"/>
                </a:spcBef>
                <a:spcAft>
                  <a:spcPct val="35000"/>
                </a:spcAft>
                <a:buFont typeface="Wingdings" pitchFamily="2" charset="2"/>
                <a:buNone/>
              </a:pPr>
              <a:r>
                <a:rPr lang="uk-UA" sz="1400" b="1" i="0" u="none" kern="1200" dirty="0">
                  <a:solidFill>
                    <a:schemeClr val="tx1"/>
                  </a:solidFill>
                  <a:cs typeface="Times New Roman" panose="02020603050405020304" pitchFamily="18" charset="0"/>
                </a:rPr>
                <a:t>Додатковий страховий захист </a:t>
              </a:r>
              <a:r>
                <a:rPr lang="uk-UA" sz="1400" i="0" u="none" kern="1200" dirty="0">
                  <a:solidFill>
                    <a:schemeClr val="tx1"/>
                  </a:solidFill>
                  <a:cs typeface="Times New Roman" panose="02020603050405020304" pitchFamily="18" charset="0"/>
                </a:rPr>
                <a:t>дає можливість повного захисту та подальшого спокою Страхувальника.</a:t>
              </a:r>
              <a:endParaRPr lang="ru-UA" sz="1400" i="0" u="none" kern="1200" dirty="0">
                <a:solidFill>
                  <a:schemeClr val="tx1"/>
                </a:solidFill>
                <a:cs typeface="Times New Roman" panose="02020603050405020304" pitchFamily="18" charset="0"/>
              </a:endParaRPr>
            </a:p>
          </p:txBody>
        </p:sp>
      </p:grpSp>
    </p:spTree>
    <p:extLst>
      <p:ext uri="{BB962C8B-B14F-4D97-AF65-F5344CB8AC3E}">
        <p14:creationId xmlns:p14="http://schemas.microsoft.com/office/powerpoint/2010/main" val="347194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id="{646E69B7-E81B-427D-B12E-9DAEC1D321BA}"/>
              </a:ext>
            </a:extLst>
          </p:cNvPr>
          <p:cNvSpPr/>
          <p:nvPr/>
        </p:nvSpPr>
        <p:spPr>
          <a:xfrm>
            <a:off x="-19051" y="-10102"/>
            <a:ext cx="3273514" cy="6858000"/>
          </a:xfrm>
          <a:prstGeom prst="rect">
            <a:avLst/>
          </a:prstGeom>
          <a:gradFill flip="none" rotWithShape="1">
            <a:gsLst>
              <a:gs pos="0">
                <a:schemeClr val="bg1">
                  <a:lumMod val="95000"/>
                  <a:shade val="30000"/>
                  <a:satMod val="115000"/>
                </a:schemeClr>
              </a:gs>
              <a:gs pos="25000">
                <a:schemeClr val="bg1">
                  <a:lumMod val="95000"/>
                  <a:shade val="67500"/>
                  <a:satMod val="115000"/>
                </a:schemeClr>
              </a:gs>
              <a:gs pos="68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22" name="Рисунок 21">
            <a:extLst>
              <a:ext uri="{FF2B5EF4-FFF2-40B4-BE49-F238E27FC236}">
                <a16:creationId xmlns:a16="http://schemas.microsoft.com/office/drawing/2014/main" id="{9510557C-B027-42CC-9086-127E591A1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8" name="TextBox 27">
            <a:extLst>
              <a:ext uri="{FF2B5EF4-FFF2-40B4-BE49-F238E27FC236}">
                <a16:creationId xmlns:a16="http://schemas.microsoft.com/office/drawing/2014/main" id="{37B38ADA-C1A7-455B-A3F1-6483E7981F03}"/>
              </a:ext>
            </a:extLst>
          </p:cNvPr>
          <p:cNvSpPr txBox="1"/>
          <p:nvPr/>
        </p:nvSpPr>
        <p:spPr>
          <a:xfrm>
            <a:off x="3559628" y="1632593"/>
            <a:ext cx="8338456" cy="1175706"/>
          </a:xfrm>
          <a:prstGeom prst="rect">
            <a:avLst/>
          </a:prstGeom>
          <a:solidFill>
            <a:schemeClr val="bg1">
              <a:lumMod val="95000"/>
            </a:schemeClr>
          </a:solidFill>
          <a:ln>
            <a:solidFill>
              <a:schemeClr val="bg1">
                <a:lumMod val="95000"/>
              </a:schemeClr>
            </a:solidFill>
          </a:ln>
          <a:effectLst/>
        </p:spPr>
        <p:txBody>
          <a:bodyPr wrap="square">
            <a:spAutoFit/>
          </a:bodyPr>
          <a:lstStyle/>
          <a:p>
            <a:pPr algn="just">
              <a:lnSpc>
                <a:spcPct val="120000"/>
              </a:lnSpc>
            </a:pPr>
            <a:r>
              <a:rPr lang="ru-RU" sz="2000" dirty="0"/>
              <a:t>Строк </a:t>
            </a:r>
            <a:r>
              <a:rPr lang="ru-RU" sz="2000" dirty="0" err="1"/>
              <a:t>дії</a:t>
            </a:r>
            <a:r>
              <a:rPr lang="ru-RU" sz="2000" dirty="0"/>
              <a:t> договору страхування </a:t>
            </a:r>
            <a:r>
              <a:rPr lang="ru-RU" sz="2000" dirty="0" err="1"/>
              <a:t>встановлюється</a:t>
            </a:r>
            <a:r>
              <a:rPr lang="ru-RU" sz="2000" dirty="0"/>
              <a:t> за </a:t>
            </a:r>
            <a:r>
              <a:rPr lang="ru-RU" sz="2000" dirty="0" err="1"/>
              <a:t>згодою</a:t>
            </a:r>
            <a:r>
              <a:rPr lang="ru-RU" sz="2000" dirty="0"/>
              <a:t> </a:t>
            </a:r>
            <a:r>
              <a:rPr lang="ru-RU" sz="2000" dirty="0" err="1"/>
              <a:t>Страхувальника</a:t>
            </a:r>
            <a:r>
              <a:rPr lang="ru-RU" sz="2000" dirty="0"/>
              <a:t> і Страховика.</a:t>
            </a:r>
          </a:p>
          <a:p>
            <a:pPr algn="just">
              <a:lnSpc>
                <a:spcPct val="120000"/>
              </a:lnSpc>
            </a:pPr>
            <a:r>
              <a:rPr lang="ru-RU" sz="2000" b="1" dirty="0"/>
              <a:t>Строк </a:t>
            </a:r>
            <a:r>
              <a:rPr lang="ru-RU" sz="2000" b="1" dirty="0" err="1"/>
              <a:t>дії</a:t>
            </a:r>
            <a:r>
              <a:rPr lang="ru-RU" sz="2000" b="1" dirty="0"/>
              <a:t> договору </a:t>
            </a:r>
            <a:r>
              <a:rPr lang="ru-RU" sz="2000" b="1" dirty="0" err="1"/>
              <a:t>може</a:t>
            </a:r>
            <a:r>
              <a:rPr lang="ru-RU" sz="2000" b="1" dirty="0"/>
              <a:t> бути </a:t>
            </a:r>
            <a:r>
              <a:rPr lang="ru-RU" sz="2000" b="1" dirty="0" err="1"/>
              <a:t>від</a:t>
            </a:r>
            <a:r>
              <a:rPr lang="ru-RU" sz="2000" b="1" dirty="0"/>
              <a:t> 1 дня до 1 року . </a:t>
            </a:r>
          </a:p>
        </p:txBody>
      </p:sp>
      <p:sp>
        <p:nvSpPr>
          <p:cNvPr id="30" name="TextBox 29">
            <a:extLst>
              <a:ext uri="{FF2B5EF4-FFF2-40B4-BE49-F238E27FC236}">
                <a16:creationId xmlns:a16="http://schemas.microsoft.com/office/drawing/2014/main" id="{DED17964-3DB4-4CDB-869A-EBCCE60F9460}"/>
              </a:ext>
            </a:extLst>
          </p:cNvPr>
          <p:cNvSpPr txBox="1"/>
          <p:nvPr/>
        </p:nvSpPr>
        <p:spPr>
          <a:xfrm>
            <a:off x="3559628" y="3015914"/>
            <a:ext cx="8338456" cy="1863715"/>
          </a:xfrm>
          <a:prstGeom prst="rect">
            <a:avLst/>
          </a:prstGeom>
          <a:noFill/>
        </p:spPr>
        <p:txBody>
          <a:bodyPr wrap="square" rtlCol="0">
            <a:spAutoFit/>
          </a:bodyPr>
          <a:lstStyle/>
          <a:p>
            <a:pPr algn="just">
              <a:lnSpc>
                <a:spcPct val="130000"/>
              </a:lnSpc>
            </a:pPr>
            <a:r>
              <a:rPr lang="ru-RU" dirty="0"/>
              <a:t>Строк </a:t>
            </a:r>
            <a:r>
              <a:rPr lang="ru-RU" dirty="0" err="1"/>
              <a:t>дії</a:t>
            </a:r>
            <a:r>
              <a:rPr lang="ru-RU" dirty="0"/>
              <a:t> Договору </a:t>
            </a:r>
            <a:r>
              <a:rPr lang="ru-RU" dirty="0" err="1"/>
              <a:t>може</a:t>
            </a:r>
            <a:r>
              <a:rPr lang="ru-RU" dirty="0"/>
              <a:t> бути </a:t>
            </a:r>
            <a:r>
              <a:rPr lang="ru-RU" dirty="0" err="1"/>
              <a:t>подовжено</a:t>
            </a:r>
            <a:r>
              <a:rPr lang="ru-RU" dirty="0"/>
              <a:t> за </a:t>
            </a:r>
            <a:r>
              <a:rPr lang="ru-RU" dirty="0" err="1"/>
              <a:t>згодою</a:t>
            </a:r>
            <a:r>
              <a:rPr lang="ru-RU" dirty="0"/>
              <a:t> </a:t>
            </a:r>
            <a:r>
              <a:rPr lang="ru-RU" dirty="0" err="1"/>
              <a:t>сторін</a:t>
            </a:r>
            <a:r>
              <a:rPr lang="ru-RU" dirty="0"/>
              <a:t>. Для </a:t>
            </a:r>
            <a:r>
              <a:rPr lang="ru-RU" dirty="0" err="1"/>
              <a:t>продовження</a:t>
            </a:r>
            <a:r>
              <a:rPr lang="ru-RU" dirty="0"/>
              <a:t> строку </a:t>
            </a:r>
            <a:r>
              <a:rPr lang="ru-RU" dirty="0" err="1"/>
              <a:t>дії</a:t>
            </a:r>
            <a:r>
              <a:rPr lang="ru-RU" dirty="0"/>
              <a:t> Договору </a:t>
            </a:r>
            <a:r>
              <a:rPr lang="ru-RU" dirty="0" err="1"/>
              <a:t>Страхувальник</a:t>
            </a:r>
            <a:r>
              <a:rPr lang="ru-RU" dirty="0"/>
              <a:t> повинен </a:t>
            </a:r>
            <a:r>
              <a:rPr lang="ru-RU" dirty="0" err="1"/>
              <a:t>надати</a:t>
            </a:r>
            <a:r>
              <a:rPr lang="ru-RU" dirty="0"/>
              <a:t> Страховику </a:t>
            </a:r>
            <a:r>
              <a:rPr lang="ru-RU" dirty="0" err="1"/>
              <a:t>письмову</a:t>
            </a:r>
            <a:r>
              <a:rPr lang="ru-RU" dirty="0"/>
              <a:t> </a:t>
            </a:r>
            <a:r>
              <a:rPr lang="ru-RU" dirty="0" err="1"/>
              <a:t>заяву</a:t>
            </a:r>
            <a:r>
              <a:rPr lang="ru-RU" dirty="0"/>
              <a:t>, за 3 </a:t>
            </a:r>
            <a:r>
              <a:rPr lang="ru-RU" dirty="0" err="1"/>
              <a:t>дні</a:t>
            </a:r>
            <a:r>
              <a:rPr lang="ru-RU" dirty="0"/>
              <a:t> до </a:t>
            </a:r>
            <a:r>
              <a:rPr lang="ru-RU" dirty="0" err="1"/>
              <a:t>закінчення</a:t>
            </a:r>
            <a:r>
              <a:rPr lang="ru-RU" dirty="0"/>
              <a:t> строку </a:t>
            </a:r>
            <a:r>
              <a:rPr lang="ru-RU" dirty="0" err="1"/>
              <a:t>дії</a:t>
            </a:r>
            <a:r>
              <a:rPr lang="ru-RU" dirty="0"/>
              <a:t> Договору, з </a:t>
            </a:r>
            <a:r>
              <a:rPr lang="ru-RU" dirty="0" err="1"/>
              <a:t>зазначеним</a:t>
            </a:r>
            <a:r>
              <a:rPr lang="ru-RU" dirty="0"/>
              <a:t> </a:t>
            </a:r>
            <a:r>
              <a:rPr lang="ru-RU" dirty="0" err="1"/>
              <a:t>строком</a:t>
            </a:r>
            <a:r>
              <a:rPr lang="ru-RU" dirty="0"/>
              <a:t> </a:t>
            </a:r>
            <a:r>
              <a:rPr lang="ru-RU" dirty="0" err="1"/>
              <a:t>подовження</a:t>
            </a:r>
            <a:r>
              <a:rPr lang="ru-RU" dirty="0"/>
              <a:t> </a:t>
            </a:r>
            <a:r>
              <a:rPr lang="ru-RU" dirty="0" err="1"/>
              <a:t>дії</a:t>
            </a:r>
            <a:r>
              <a:rPr lang="ru-RU" dirty="0"/>
              <a:t> Договору та </a:t>
            </a:r>
            <a:r>
              <a:rPr lang="ru-RU" dirty="0" err="1"/>
              <a:t>сплатити</a:t>
            </a:r>
            <a:r>
              <a:rPr lang="ru-RU" dirty="0"/>
              <a:t> </a:t>
            </a:r>
            <a:r>
              <a:rPr lang="ru-RU" dirty="0" err="1"/>
              <a:t>додаткову</a:t>
            </a:r>
            <a:r>
              <a:rPr lang="ru-RU" dirty="0"/>
              <a:t> </a:t>
            </a:r>
            <a:r>
              <a:rPr lang="ru-RU" dirty="0" err="1"/>
              <a:t>страхову</a:t>
            </a:r>
            <a:r>
              <a:rPr lang="ru-RU" dirty="0"/>
              <a:t> </a:t>
            </a:r>
            <a:r>
              <a:rPr lang="ru-RU" dirty="0" err="1"/>
              <a:t>премію</a:t>
            </a:r>
            <a:r>
              <a:rPr lang="ru-RU" dirty="0"/>
              <a:t> </a:t>
            </a:r>
            <a:r>
              <a:rPr lang="ru-RU" dirty="0" err="1"/>
              <a:t>згідно</a:t>
            </a:r>
            <a:r>
              <a:rPr lang="ru-RU" dirty="0"/>
              <a:t> з </a:t>
            </a:r>
            <a:r>
              <a:rPr lang="ru-RU" dirty="0" err="1"/>
              <a:t>додатковою</a:t>
            </a:r>
            <a:r>
              <a:rPr lang="ru-RU" dirty="0"/>
              <a:t> </a:t>
            </a:r>
            <a:r>
              <a:rPr lang="ru-RU" dirty="0" err="1"/>
              <a:t>угодою</a:t>
            </a:r>
            <a:r>
              <a:rPr lang="ru-RU" dirty="0"/>
              <a:t> до Договору.</a:t>
            </a:r>
            <a:endParaRPr lang="ru-UA" dirty="0"/>
          </a:p>
        </p:txBody>
      </p:sp>
      <p:sp>
        <p:nvSpPr>
          <p:cNvPr id="32" name="TextBox 31">
            <a:extLst>
              <a:ext uri="{FF2B5EF4-FFF2-40B4-BE49-F238E27FC236}">
                <a16:creationId xmlns:a16="http://schemas.microsoft.com/office/drawing/2014/main" id="{D6A0E2F1-F658-4AB0-BB81-4DD883CE9477}"/>
              </a:ext>
            </a:extLst>
          </p:cNvPr>
          <p:cNvSpPr txBox="1"/>
          <p:nvPr/>
        </p:nvSpPr>
        <p:spPr>
          <a:xfrm>
            <a:off x="3559628" y="4847752"/>
            <a:ext cx="8338456" cy="1863715"/>
          </a:xfrm>
          <a:prstGeom prst="rect">
            <a:avLst/>
          </a:prstGeom>
          <a:noFill/>
        </p:spPr>
        <p:txBody>
          <a:bodyPr wrap="square" rtlCol="0">
            <a:spAutoFit/>
          </a:bodyPr>
          <a:lstStyle/>
          <a:p>
            <a:pPr algn="just">
              <a:lnSpc>
                <a:spcPct val="130000"/>
              </a:lnSpc>
            </a:pPr>
            <a:r>
              <a:rPr lang="ru-RU" b="1" dirty="0" err="1"/>
              <a:t>Територія</a:t>
            </a:r>
            <a:r>
              <a:rPr lang="ru-RU" b="1" dirty="0"/>
              <a:t> </a:t>
            </a:r>
            <a:r>
              <a:rPr lang="ru-RU" b="1" dirty="0" err="1"/>
              <a:t>дії</a:t>
            </a:r>
            <a:r>
              <a:rPr lang="ru-RU" b="1" dirty="0"/>
              <a:t> Договору </a:t>
            </a:r>
            <a:r>
              <a:rPr lang="ru-RU" dirty="0"/>
              <a:t>- </a:t>
            </a:r>
            <a:r>
              <a:rPr lang="ru-RU" dirty="0" err="1"/>
              <a:t>Україна</a:t>
            </a:r>
            <a:r>
              <a:rPr lang="ru-RU" dirty="0"/>
              <a:t>, </a:t>
            </a:r>
            <a:r>
              <a:rPr lang="ru-RU" dirty="0" err="1"/>
              <a:t>окрім</a:t>
            </a:r>
            <a:r>
              <a:rPr lang="ru-RU" dirty="0"/>
              <a:t> </a:t>
            </a:r>
            <a:r>
              <a:rPr lang="ru-RU" dirty="0" err="1"/>
              <a:t>території</a:t>
            </a:r>
            <a:r>
              <a:rPr lang="ru-RU" dirty="0"/>
              <a:t> </a:t>
            </a:r>
            <a:r>
              <a:rPr lang="ru-RU" dirty="0" err="1"/>
              <a:t>територіальних</a:t>
            </a:r>
            <a:r>
              <a:rPr lang="ru-RU" dirty="0"/>
              <a:t> громад, </a:t>
            </a:r>
            <a:r>
              <a:rPr lang="ru-RU" dirty="0" err="1"/>
              <a:t>які</a:t>
            </a:r>
            <a:r>
              <a:rPr lang="ru-RU" dirty="0"/>
              <a:t> </a:t>
            </a:r>
            <a:r>
              <a:rPr lang="ru-RU" dirty="0" err="1"/>
              <a:t>розташовані</a:t>
            </a:r>
            <a:r>
              <a:rPr lang="ru-RU" dirty="0"/>
              <a:t> в </a:t>
            </a:r>
            <a:r>
              <a:rPr lang="ru-RU" dirty="0" err="1"/>
              <a:t>районі</a:t>
            </a:r>
            <a:r>
              <a:rPr lang="ru-RU" dirty="0"/>
              <a:t> </a:t>
            </a:r>
            <a:r>
              <a:rPr lang="ru-RU" dirty="0" err="1"/>
              <a:t>проведення</a:t>
            </a:r>
            <a:r>
              <a:rPr lang="ru-RU" dirty="0"/>
              <a:t> </a:t>
            </a:r>
            <a:r>
              <a:rPr lang="ru-RU" dirty="0" err="1"/>
              <a:t>воєнних</a:t>
            </a:r>
            <a:r>
              <a:rPr lang="ru-RU" dirty="0"/>
              <a:t> (</a:t>
            </a:r>
            <a:r>
              <a:rPr lang="ru-RU" dirty="0" err="1"/>
              <a:t>бойових</a:t>
            </a:r>
            <a:r>
              <a:rPr lang="ru-RU" dirty="0"/>
              <a:t>) </a:t>
            </a:r>
            <a:r>
              <a:rPr lang="ru-RU" dirty="0" err="1"/>
              <a:t>дій</a:t>
            </a:r>
            <a:r>
              <a:rPr lang="ru-RU" dirty="0"/>
              <a:t> </a:t>
            </a:r>
            <a:r>
              <a:rPr lang="ru-RU" dirty="0" err="1"/>
              <a:t>або</a:t>
            </a:r>
            <a:r>
              <a:rPr lang="ru-RU" dirty="0"/>
              <a:t> </a:t>
            </a:r>
            <a:r>
              <a:rPr lang="ru-RU" dirty="0" err="1"/>
              <a:t>які</a:t>
            </a:r>
            <a:r>
              <a:rPr lang="ru-RU" dirty="0"/>
              <a:t> </a:t>
            </a:r>
            <a:r>
              <a:rPr lang="ru-RU" dirty="0" err="1"/>
              <a:t>перебувають</a:t>
            </a:r>
            <a:r>
              <a:rPr lang="ru-RU" dirty="0"/>
              <a:t> в </a:t>
            </a:r>
            <a:r>
              <a:rPr lang="ru-RU" dirty="0" err="1"/>
              <a:t>тимчасовій</a:t>
            </a:r>
            <a:r>
              <a:rPr lang="ru-RU" dirty="0"/>
              <a:t> </a:t>
            </a:r>
            <a:r>
              <a:rPr lang="ru-RU" dirty="0" err="1"/>
              <a:t>окупації</a:t>
            </a:r>
            <a:r>
              <a:rPr lang="ru-RU" dirty="0"/>
              <a:t>,</a:t>
            </a:r>
          </a:p>
          <a:p>
            <a:pPr algn="just">
              <a:lnSpc>
                <a:spcPct val="130000"/>
              </a:lnSpc>
            </a:pPr>
            <a:r>
              <a:rPr lang="ru-RU" dirty="0" err="1"/>
              <a:t>оточенні</a:t>
            </a:r>
            <a:r>
              <a:rPr lang="ru-RU" dirty="0"/>
              <a:t> (</a:t>
            </a:r>
            <a:r>
              <a:rPr lang="ru-RU" dirty="0" err="1"/>
              <a:t>блокуванні</a:t>
            </a:r>
            <a:r>
              <a:rPr lang="ru-RU" dirty="0"/>
              <a:t>), </a:t>
            </a:r>
            <a:r>
              <a:rPr lang="ru-RU" dirty="0" err="1"/>
              <a:t>тимчасово</a:t>
            </a:r>
            <a:r>
              <a:rPr lang="ru-RU" dirty="0"/>
              <a:t> </a:t>
            </a:r>
            <a:r>
              <a:rPr lang="ru-RU" dirty="0" err="1"/>
              <a:t>анексовані</a:t>
            </a:r>
            <a:r>
              <a:rPr lang="ru-RU" dirty="0"/>
              <a:t> </a:t>
            </a:r>
            <a:r>
              <a:rPr lang="ru-RU" dirty="0" err="1"/>
              <a:t>території</a:t>
            </a:r>
            <a:r>
              <a:rPr lang="ru-RU" dirty="0"/>
              <a:t> </a:t>
            </a:r>
            <a:r>
              <a:rPr lang="ru-RU" dirty="0" err="1"/>
              <a:t>України</a:t>
            </a:r>
            <a:r>
              <a:rPr lang="ru-RU" dirty="0"/>
              <a:t>, а </a:t>
            </a:r>
            <a:r>
              <a:rPr lang="ru-RU" dirty="0" err="1"/>
              <a:t>також</a:t>
            </a:r>
            <a:r>
              <a:rPr lang="ru-RU" dirty="0"/>
              <a:t> </a:t>
            </a:r>
            <a:r>
              <a:rPr lang="ru-RU" dirty="0" err="1"/>
              <a:t>території</a:t>
            </a:r>
            <a:r>
              <a:rPr lang="ru-RU" dirty="0"/>
              <a:t> </a:t>
            </a:r>
            <a:r>
              <a:rPr lang="ru-RU" dirty="0" err="1"/>
              <a:t>проведення</a:t>
            </a:r>
            <a:r>
              <a:rPr lang="ru-RU" dirty="0"/>
              <a:t> </a:t>
            </a:r>
            <a:r>
              <a:rPr lang="ru-RU" dirty="0" err="1"/>
              <a:t>операцій</a:t>
            </a:r>
            <a:r>
              <a:rPr lang="ru-RU" dirty="0"/>
              <a:t> </a:t>
            </a:r>
            <a:r>
              <a:rPr lang="ru-RU" dirty="0" err="1"/>
              <a:t>Об’єднаних</a:t>
            </a:r>
            <a:r>
              <a:rPr lang="ru-RU" dirty="0"/>
              <a:t> сил.</a:t>
            </a:r>
            <a:endParaRPr lang="ru-UA" dirty="0"/>
          </a:p>
        </p:txBody>
      </p:sp>
      <p:pic>
        <p:nvPicPr>
          <p:cNvPr id="4" name="Рисунок 3">
            <a:extLst>
              <a:ext uri="{FF2B5EF4-FFF2-40B4-BE49-F238E27FC236}">
                <a16:creationId xmlns:a16="http://schemas.microsoft.com/office/drawing/2014/main" id="{3E50EA82-5D67-4CC7-8272-FDFE8AA3EBC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93915" y="1113326"/>
            <a:ext cx="2780015" cy="2780015"/>
          </a:xfrm>
          <a:prstGeom prst="rect">
            <a:avLst/>
          </a:prstGeom>
        </p:spPr>
      </p:pic>
      <p:sp>
        <p:nvSpPr>
          <p:cNvPr id="9" name="Прямоугольник 8">
            <a:extLst>
              <a:ext uri="{FF2B5EF4-FFF2-40B4-BE49-F238E27FC236}">
                <a16:creationId xmlns:a16="http://schemas.microsoft.com/office/drawing/2014/main" id="{7EBA8223-AC9C-4B76-9D5E-572CD487D3CD}"/>
              </a:ext>
            </a:extLst>
          </p:cNvPr>
          <p:cNvSpPr/>
          <p:nvPr/>
        </p:nvSpPr>
        <p:spPr>
          <a:xfrm>
            <a:off x="3254463" y="-784"/>
            <a:ext cx="8937537" cy="923502"/>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indent="-338138" algn="ctr">
              <a:spcBef>
                <a:spcPct val="20000"/>
              </a:spcBef>
              <a:buClr>
                <a:srgbClr val="DF8300"/>
              </a:buClr>
              <a:buSzPct val="150000"/>
              <a:defRPr/>
            </a:pPr>
            <a:r>
              <a:rPr lang="uk-UA" sz="2800" b="1" kern="0" dirty="0">
                <a:solidFill>
                  <a:schemeClr val="tx1"/>
                </a:solidFill>
                <a:cs typeface="Times New Roman" pitchFamily="18" charset="0"/>
              </a:rPr>
              <a:t>СТРОК ДІЇ ДОГОВОРУ. ТЕРИТОРІЯ ДІЇ ДОГОВОРУ</a:t>
            </a:r>
            <a:endParaRPr lang="uk-UA" sz="2800" b="1" dirty="0">
              <a:solidFill>
                <a:schemeClr val="tx1"/>
              </a:solidFill>
            </a:endParaRPr>
          </a:p>
        </p:txBody>
      </p:sp>
    </p:spTree>
    <p:extLst>
      <p:ext uri="{BB962C8B-B14F-4D97-AF65-F5344CB8AC3E}">
        <p14:creationId xmlns:p14="http://schemas.microsoft.com/office/powerpoint/2010/main" val="4580078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1543</Words>
  <Application>Microsoft Office PowerPoint</Application>
  <PresentationFormat>Широкий екран</PresentationFormat>
  <Paragraphs>105</Paragraphs>
  <Slides>13</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13</vt:i4>
      </vt:variant>
    </vt:vector>
  </HeadingPairs>
  <TitlesOfParts>
    <vt:vector size="20" baseType="lpstr">
      <vt:lpstr>Arial</vt:lpstr>
      <vt:lpstr>Calibri</vt:lpstr>
      <vt:lpstr>Calibri Light</vt:lpstr>
      <vt:lpstr>Times New Roman</vt:lpstr>
      <vt:lpstr>Ubuntu</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Marharyta Lepenko</dc:creator>
  <cp:lastModifiedBy>HP</cp:lastModifiedBy>
  <cp:revision>55</cp:revision>
  <dcterms:created xsi:type="dcterms:W3CDTF">2024-01-09T17:54:35Z</dcterms:created>
  <dcterms:modified xsi:type="dcterms:W3CDTF">2026-03-26T07:39:05Z</dcterms:modified>
</cp:coreProperties>
</file>